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7" r:id="rId1"/>
  </p:sldMasterIdLst>
  <p:notesMasterIdLst>
    <p:notesMasterId r:id="rId220"/>
  </p:notesMasterIdLst>
  <p:handoutMasterIdLst>
    <p:handoutMasterId r:id="rId221"/>
  </p:handoutMasterIdLst>
  <p:sldIdLst>
    <p:sldId id="552" r:id="rId2"/>
    <p:sldId id="553" r:id="rId3"/>
    <p:sldId id="554" r:id="rId4"/>
    <p:sldId id="826" r:id="rId5"/>
    <p:sldId id="555" r:id="rId6"/>
    <p:sldId id="556" r:id="rId7"/>
    <p:sldId id="557" r:id="rId8"/>
    <p:sldId id="558" r:id="rId9"/>
    <p:sldId id="559" r:id="rId10"/>
    <p:sldId id="560" r:id="rId11"/>
    <p:sldId id="561" r:id="rId12"/>
    <p:sldId id="654" r:id="rId13"/>
    <p:sldId id="655" r:id="rId14"/>
    <p:sldId id="657" r:id="rId15"/>
    <p:sldId id="656" r:id="rId16"/>
    <p:sldId id="658" r:id="rId17"/>
    <p:sldId id="796" r:id="rId18"/>
    <p:sldId id="565" r:id="rId19"/>
    <p:sldId id="818" r:id="rId20"/>
    <p:sldId id="645" r:id="rId21"/>
    <p:sldId id="566" r:id="rId22"/>
    <p:sldId id="646" r:id="rId23"/>
    <p:sldId id="648" r:id="rId24"/>
    <p:sldId id="647" r:id="rId25"/>
    <p:sldId id="581" r:id="rId26"/>
    <p:sldId id="777" r:id="rId27"/>
    <p:sldId id="567" r:id="rId28"/>
    <p:sldId id="568" r:id="rId29"/>
    <p:sldId id="569" r:id="rId30"/>
    <p:sldId id="570" r:id="rId31"/>
    <p:sldId id="571" r:id="rId32"/>
    <p:sldId id="572" r:id="rId33"/>
    <p:sldId id="573" r:id="rId34"/>
    <p:sldId id="574" r:id="rId35"/>
    <p:sldId id="819" r:id="rId36"/>
    <p:sldId id="576" r:id="rId37"/>
    <p:sldId id="575" r:id="rId38"/>
    <p:sldId id="649" r:id="rId39"/>
    <p:sldId id="577" r:id="rId40"/>
    <p:sldId id="650" r:id="rId41"/>
    <p:sldId id="578" r:id="rId42"/>
    <p:sldId id="579" r:id="rId43"/>
    <p:sldId id="582" r:id="rId44"/>
    <p:sldId id="583" r:id="rId45"/>
    <p:sldId id="585" r:id="rId46"/>
    <p:sldId id="586" r:id="rId47"/>
    <p:sldId id="588" r:id="rId48"/>
    <p:sldId id="778" r:id="rId49"/>
    <p:sldId id="779" r:id="rId50"/>
    <p:sldId id="584" r:id="rId51"/>
    <p:sldId id="587" r:id="rId52"/>
    <p:sldId id="590" r:id="rId53"/>
    <p:sldId id="593" r:id="rId54"/>
    <p:sldId id="653" r:id="rId55"/>
    <p:sldId id="591" r:id="rId56"/>
    <p:sldId id="592" r:id="rId57"/>
    <p:sldId id="589" r:id="rId58"/>
    <p:sldId id="594" r:id="rId59"/>
    <p:sldId id="666" r:id="rId60"/>
    <p:sldId id="676" r:id="rId61"/>
    <p:sldId id="667" r:id="rId62"/>
    <p:sldId id="665" r:id="rId63"/>
    <p:sldId id="780" r:id="rId64"/>
    <p:sldId id="668" r:id="rId65"/>
    <p:sldId id="669" r:id="rId66"/>
    <p:sldId id="670" r:id="rId67"/>
    <p:sldId id="671" r:id="rId68"/>
    <p:sldId id="672" r:id="rId69"/>
    <p:sldId id="673" r:id="rId70"/>
    <p:sldId id="674" r:id="rId71"/>
    <p:sldId id="598" r:id="rId72"/>
    <p:sldId id="595" r:id="rId73"/>
    <p:sldId id="599" r:id="rId74"/>
    <p:sldId id="600" r:id="rId75"/>
    <p:sldId id="603" r:id="rId76"/>
    <p:sldId id="605" r:id="rId77"/>
    <p:sldId id="607" r:id="rId78"/>
    <p:sldId id="604" r:id="rId79"/>
    <p:sldId id="606" r:id="rId80"/>
    <p:sldId id="608" r:id="rId81"/>
    <p:sldId id="609" r:id="rId82"/>
    <p:sldId id="610" r:id="rId83"/>
    <p:sldId id="611" r:id="rId84"/>
    <p:sldId id="612" r:id="rId85"/>
    <p:sldId id="782" r:id="rId86"/>
    <p:sldId id="615" r:id="rId87"/>
    <p:sldId id="613" r:id="rId88"/>
    <p:sldId id="781" r:id="rId89"/>
    <p:sldId id="623" r:id="rId90"/>
    <p:sldId id="624" r:id="rId91"/>
    <p:sldId id="625" r:id="rId92"/>
    <p:sldId id="626" r:id="rId93"/>
    <p:sldId id="628" r:id="rId94"/>
    <p:sldId id="630" r:id="rId95"/>
    <p:sldId id="629" r:id="rId96"/>
    <p:sldId id="631" r:id="rId97"/>
    <p:sldId id="632" r:id="rId98"/>
    <p:sldId id="633" r:id="rId99"/>
    <p:sldId id="635" r:id="rId100"/>
    <p:sldId id="636" r:id="rId101"/>
    <p:sldId id="637" r:id="rId102"/>
    <p:sldId id="638" r:id="rId103"/>
    <p:sldId id="639" r:id="rId104"/>
    <p:sldId id="783" r:id="rId105"/>
    <p:sldId id="640" r:id="rId106"/>
    <p:sldId id="641" r:id="rId107"/>
    <p:sldId id="642" r:id="rId108"/>
    <p:sldId id="784" r:id="rId109"/>
    <p:sldId id="677" r:id="rId110"/>
    <p:sldId id="678" r:id="rId111"/>
    <p:sldId id="679" r:id="rId112"/>
    <p:sldId id="787" r:id="rId113"/>
    <p:sldId id="680" r:id="rId114"/>
    <p:sldId id="681" r:id="rId115"/>
    <p:sldId id="788" r:id="rId116"/>
    <p:sldId id="682" r:id="rId117"/>
    <p:sldId id="789" r:id="rId118"/>
    <p:sldId id="790" r:id="rId119"/>
    <p:sldId id="683" r:id="rId120"/>
    <p:sldId id="791" r:id="rId121"/>
    <p:sldId id="687" r:id="rId122"/>
    <p:sldId id="689" r:id="rId123"/>
    <p:sldId id="688" r:id="rId124"/>
    <p:sldId id="690" r:id="rId125"/>
    <p:sldId id="792" r:id="rId126"/>
    <p:sldId id="712" r:id="rId127"/>
    <p:sldId id="713" r:id="rId128"/>
    <p:sldId id="714" r:id="rId129"/>
    <p:sldId id="793" r:id="rId130"/>
    <p:sldId id="692" r:id="rId131"/>
    <p:sldId id="691" r:id="rId132"/>
    <p:sldId id="695" r:id="rId133"/>
    <p:sldId id="694" r:id="rId134"/>
    <p:sldId id="696" r:id="rId135"/>
    <p:sldId id="794" r:id="rId136"/>
    <p:sldId id="795" r:id="rId137"/>
    <p:sldId id="663" r:id="rId138"/>
    <p:sldId id="698" r:id="rId139"/>
    <p:sldId id="705" r:id="rId140"/>
    <p:sldId id="699" r:id="rId141"/>
    <p:sldId id="700" r:id="rId142"/>
    <p:sldId id="701" r:id="rId143"/>
    <p:sldId id="703" r:id="rId144"/>
    <p:sldId id="704" r:id="rId145"/>
    <p:sldId id="773" r:id="rId146"/>
    <p:sldId id="797" r:id="rId147"/>
    <p:sldId id="798" r:id="rId148"/>
    <p:sldId id="774" r:id="rId149"/>
    <p:sldId id="799" r:id="rId150"/>
    <p:sldId id="716" r:id="rId151"/>
    <p:sldId id="717" r:id="rId152"/>
    <p:sldId id="719" r:id="rId153"/>
    <p:sldId id="720" r:id="rId154"/>
    <p:sldId id="721" r:id="rId155"/>
    <p:sldId id="723" r:id="rId156"/>
    <p:sldId id="800" r:id="rId157"/>
    <p:sldId id="724" r:id="rId158"/>
    <p:sldId id="725" r:id="rId159"/>
    <p:sldId id="801" r:id="rId160"/>
    <p:sldId id="726" r:id="rId161"/>
    <p:sldId id="728" r:id="rId162"/>
    <p:sldId id="727" r:id="rId163"/>
    <p:sldId id="802" r:id="rId164"/>
    <p:sldId id="803" r:id="rId165"/>
    <p:sldId id="729" r:id="rId166"/>
    <p:sldId id="730" r:id="rId167"/>
    <p:sldId id="731" r:id="rId168"/>
    <p:sldId id="732" r:id="rId169"/>
    <p:sldId id="733" r:id="rId170"/>
    <p:sldId id="734" r:id="rId171"/>
    <p:sldId id="736" r:id="rId172"/>
    <p:sldId id="804" r:id="rId173"/>
    <p:sldId id="764" r:id="rId174"/>
    <p:sldId id="772" r:id="rId175"/>
    <p:sldId id="765" r:id="rId176"/>
    <p:sldId id="735" r:id="rId177"/>
    <p:sldId id="805" r:id="rId178"/>
    <p:sldId id="737" r:id="rId179"/>
    <p:sldId id="738" r:id="rId180"/>
    <p:sldId id="739" r:id="rId181"/>
    <p:sldId id="743" r:id="rId182"/>
    <p:sldId id="744" r:id="rId183"/>
    <p:sldId id="740" r:id="rId184"/>
    <p:sldId id="741" r:id="rId185"/>
    <p:sldId id="742" r:id="rId186"/>
    <p:sldId id="746" r:id="rId187"/>
    <p:sldId id="806" r:id="rId188"/>
    <p:sldId id="748" r:id="rId189"/>
    <p:sldId id="808" r:id="rId190"/>
    <p:sldId id="807" r:id="rId191"/>
    <p:sldId id="809" r:id="rId192"/>
    <p:sldId id="750" r:id="rId193"/>
    <p:sldId id="810" r:id="rId194"/>
    <p:sldId id="751" r:id="rId195"/>
    <p:sldId id="752" r:id="rId196"/>
    <p:sldId id="811" r:id="rId197"/>
    <p:sldId id="812" r:id="rId198"/>
    <p:sldId id="753" r:id="rId199"/>
    <p:sldId id="813" r:id="rId200"/>
    <p:sldId id="754" r:id="rId201"/>
    <p:sldId id="756" r:id="rId202"/>
    <p:sldId id="757" r:id="rId203"/>
    <p:sldId id="755" r:id="rId204"/>
    <p:sldId id="758" r:id="rId205"/>
    <p:sldId id="815" r:id="rId206"/>
    <p:sldId id="759" r:id="rId207"/>
    <p:sldId id="760" r:id="rId208"/>
    <p:sldId id="771" r:id="rId209"/>
    <p:sldId id="814" r:id="rId210"/>
    <p:sldId id="816" r:id="rId211"/>
    <p:sldId id="817" r:id="rId212"/>
    <p:sldId id="697" r:id="rId213"/>
    <p:sldId id="820" r:id="rId214"/>
    <p:sldId id="821" r:id="rId215"/>
    <p:sldId id="822" r:id="rId216"/>
    <p:sldId id="823" r:id="rId217"/>
    <p:sldId id="824" r:id="rId218"/>
    <p:sldId id="825" r:id="rId219"/>
  </p:sldIdLst>
  <p:sldSz cx="9144000" cy="6858000" type="screen4x3"/>
  <p:notesSz cx="6797675" cy="9926638"/>
  <p:defaultTextStyle>
    <a:defPPr>
      <a:defRPr lang="pt-BR"/>
    </a:defPPr>
    <a:lvl1pPr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5pPr>
    <a:lvl6pPr marL="2286000" algn="l" defTabSz="914400" rtl="0" eaLnBrk="1" latinLnBrk="0" hangingPunct="1">
      <a:defRPr sz="2400" kern="1200">
        <a:solidFill>
          <a:schemeClr val="accent2"/>
        </a:solidFill>
        <a:latin typeface="Tahoma" panose="020B0604030504040204" pitchFamily="34" charset="0"/>
        <a:ea typeface="+mn-ea"/>
        <a:cs typeface="+mn-cs"/>
      </a:defRPr>
    </a:lvl6pPr>
    <a:lvl7pPr marL="2743200" algn="l" defTabSz="914400" rtl="0" eaLnBrk="1" latinLnBrk="0" hangingPunct="1">
      <a:defRPr sz="2400" kern="1200">
        <a:solidFill>
          <a:schemeClr val="accent2"/>
        </a:solidFill>
        <a:latin typeface="Tahoma" panose="020B0604030504040204" pitchFamily="34" charset="0"/>
        <a:ea typeface="+mn-ea"/>
        <a:cs typeface="+mn-cs"/>
      </a:defRPr>
    </a:lvl7pPr>
    <a:lvl8pPr marL="3200400" algn="l" defTabSz="914400" rtl="0" eaLnBrk="1" latinLnBrk="0" hangingPunct="1">
      <a:defRPr sz="2400" kern="1200">
        <a:solidFill>
          <a:schemeClr val="accent2"/>
        </a:solidFill>
        <a:latin typeface="Tahoma" panose="020B0604030504040204" pitchFamily="34" charset="0"/>
        <a:ea typeface="+mn-ea"/>
        <a:cs typeface="+mn-cs"/>
      </a:defRPr>
    </a:lvl8pPr>
    <a:lvl9pPr marL="3657600" algn="l" defTabSz="914400" rtl="0" eaLnBrk="1" latinLnBrk="0" hangingPunct="1">
      <a:defRPr sz="2400" kern="1200">
        <a:solidFill>
          <a:schemeClr val="accent2"/>
        </a:solidFill>
        <a:latin typeface="Tahoma" panose="020B0604030504040204" pitchFamily="34" charset="0"/>
        <a:ea typeface="+mn-ea"/>
        <a:cs typeface="+mn-cs"/>
      </a:defRPr>
    </a:lvl9pPr>
  </p:defaultTextStyle>
  <p:extLst>
    <p:ext uri="{EFAFB233-063F-42B5-8137-9DF3F51BA10A}">
      <p15:sldGuideLst xmlns:p15="http://schemas.microsoft.com/office/powerpoint/2012/main">
        <p15:guide id="1" orient="horz" pos="2208">
          <p15:clr>
            <a:srgbClr val="A4A3A4"/>
          </p15:clr>
        </p15:guide>
        <p15:guide id="2" pos="2880">
          <p15:clr>
            <a:srgbClr val="A4A3A4"/>
          </p15:clr>
        </p15:guide>
      </p15:sldGuideLst>
    </p:ext>
    <p:ext uri="{2D200454-40CA-4A62-9FC3-DE9A4176ACB9}">
      <p15:notesGuideLst xmlns:p15="http://schemas.microsoft.com/office/powerpoint/2012/main">
        <p15:guide id="1" orient="horz" pos="3126"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006600"/>
    <a:srgbClr val="339933"/>
    <a:srgbClr val="0000FF"/>
    <a:srgbClr val="FFFFFF"/>
    <a:srgbClr val="E7E7E7"/>
    <a:srgbClr val="FFFFCC"/>
    <a:srgbClr val="AABA0A"/>
    <a:srgbClr val="0099CC"/>
    <a:srgbClr val="004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721" autoAdjust="0"/>
    <p:restoredTop sz="99645" autoAdjust="0"/>
  </p:normalViewPr>
  <p:slideViewPr>
    <p:cSldViewPr>
      <p:cViewPr varScale="1">
        <p:scale>
          <a:sx n="113" d="100"/>
          <a:sy n="113" d="100"/>
        </p:scale>
        <p:origin x="1074" y="102"/>
      </p:cViewPr>
      <p:guideLst>
        <p:guide orient="horz" pos="2208"/>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46" d="100"/>
          <a:sy n="46" d="100"/>
        </p:scale>
        <p:origin x="-1362" y="-78"/>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01" Type="http://schemas.openxmlformats.org/officeDocument/2006/relationships/slide" Target="slides/slide200.xml"/><Relationship Id="rId222"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224" Type="http://schemas.openxmlformats.org/officeDocument/2006/relationships/theme" Target="theme/theme1.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notesMaster" Target="notesMasters/notesMaster1.xml"/><Relationship Id="rId225"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handoutMaster" Target="handoutMasters/handoutMaster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28659D-F1EE-4F47-8BC6-3A36EBC3885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pt-BR"/>
        </a:p>
      </dgm:t>
    </dgm:pt>
    <dgm:pt modelId="{B5104C39-6094-4720-999E-914D8787CE13}">
      <dgm:prSet phldrT="[Texto]"/>
      <dgm:spPr/>
      <dgm:t>
        <a:bodyPr/>
        <a:lstStyle/>
        <a:p>
          <a:r>
            <a:rPr lang="pt-BR" dirty="0" smtClean="0"/>
            <a:t>Liberar Estudo</a:t>
          </a:r>
          <a:endParaRPr lang="pt-BR" dirty="0"/>
        </a:p>
      </dgm:t>
    </dgm:pt>
    <dgm:pt modelId="{2C4B10CF-6F0C-4614-8456-494DE40296DC}" type="parTrans" cxnId="{E77C94EA-933E-4504-BE0A-BA41EACCB251}">
      <dgm:prSet/>
      <dgm:spPr/>
      <dgm:t>
        <a:bodyPr/>
        <a:lstStyle/>
        <a:p>
          <a:endParaRPr lang="pt-BR"/>
        </a:p>
      </dgm:t>
    </dgm:pt>
    <dgm:pt modelId="{3DA346FE-DE48-4B0B-9B7A-09D5058E6399}" type="sibTrans" cxnId="{E77C94EA-933E-4504-BE0A-BA41EACCB251}">
      <dgm:prSet/>
      <dgm:spPr/>
      <dgm:t>
        <a:bodyPr/>
        <a:lstStyle/>
        <a:p>
          <a:endParaRPr lang="pt-BR"/>
        </a:p>
      </dgm:t>
    </dgm:pt>
    <dgm:pt modelId="{C2E60CF9-5F91-43A9-A293-473B583F50BF}">
      <dgm:prSet phldrT="[Texto]"/>
      <dgm:spPr/>
      <dgm:t>
        <a:bodyPr/>
        <a:lstStyle/>
        <a:p>
          <a:r>
            <a:rPr lang="pt-BR" dirty="0" smtClean="0"/>
            <a:t>Cria pendência para Agente</a:t>
          </a:r>
          <a:endParaRPr lang="pt-BR" dirty="0"/>
        </a:p>
      </dgm:t>
    </dgm:pt>
    <dgm:pt modelId="{97E495C2-0BE8-47A5-901F-5AE0981B7B80}" type="parTrans" cxnId="{0BA6DDE7-1CAE-4040-BB35-297CABE2CDBA}">
      <dgm:prSet/>
      <dgm:spPr/>
      <dgm:t>
        <a:bodyPr/>
        <a:lstStyle/>
        <a:p>
          <a:endParaRPr lang="pt-BR"/>
        </a:p>
      </dgm:t>
    </dgm:pt>
    <dgm:pt modelId="{982C940B-0B54-4C45-A997-579A569C7E2A}" type="sibTrans" cxnId="{0BA6DDE7-1CAE-4040-BB35-297CABE2CDBA}">
      <dgm:prSet/>
      <dgm:spPr/>
      <dgm:t>
        <a:bodyPr/>
        <a:lstStyle/>
        <a:p>
          <a:endParaRPr lang="pt-BR"/>
        </a:p>
      </dgm:t>
    </dgm:pt>
    <dgm:pt modelId="{9B0042C6-FDFB-4571-B87D-FF2A1C69BF71}">
      <dgm:prSet phldrT="[Texto]"/>
      <dgm:spPr/>
      <dgm:t>
        <a:bodyPr/>
        <a:lstStyle/>
        <a:p>
          <a:r>
            <a:rPr lang="pt-BR" dirty="0" smtClean="0"/>
            <a:t>Status Agente: Não Enviado</a:t>
          </a:r>
          <a:endParaRPr lang="pt-BR" dirty="0"/>
        </a:p>
      </dgm:t>
    </dgm:pt>
    <dgm:pt modelId="{A355F783-BCF6-4FB6-B620-DEEAAF476616}" type="parTrans" cxnId="{6E741046-6404-40B8-961B-77AA98E281C5}">
      <dgm:prSet/>
      <dgm:spPr/>
      <dgm:t>
        <a:bodyPr/>
        <a:lstStyle/>
        <a:p>
          <a:endParaRPr lang="pt-BR"/>
        </a:p>
      </dgm:t>
    </dgm:pt>
    <dgm:pt modelId="{39731E3B-87BF-4F31-B1E0-736168060FD1}" type="sibTrans" cxnId="{6E741046-6404-40B8-961B-77AA98E281C5}">
      <dgm:prSet/>
      <dgm:spPr/>
      <dgm:t>
        <a:bodyPr/>
        <a:lstStyle/>
        <a:p>
          <a:endParaRPr lang="pt-BR"/>
        </a:p>
      </dgm:t>
    </dgm:pt>
    <dgm:pt modelId="{FA72D8CF-6DB2-4248-A82F-8C96CD63E3A3}">
      <dgm:prSet phldrT="[Texto]"/>
      <dgm:spPr/>
      <dgm:t>
        <a:bodyPr/>
        <a:lstStyle/>
        <a:p>
          <a:r>
            <a:rPr lang="pt-BR" dirty="0" smtClean="0"/>
            <a:t>Envio do Dado pelo Agente</a:t>
          </a:r>
          <a:endParaRPr lang="pt-BR" dirty="0"/>
        </a:p>
      </dgm:t>
    </dgm:pt>
    <dgm:pt modelId="{DF2365AB-0572-4B95-B39F-F69E0823063F}" type="parTrans" cxnId="{6F9B512F-234A-47BD-8C4F-55318491E6A4}">
      <dgm:prSet/>
      <dgm:spPr/>
      <dgm:t>
        <a:bodyPr/>
        <a:lstStyle/>
        <a:p>
          <a:endParaRPr lang="pt-BR"/>
        </a:p>
      </dgm:t>
    </dgm:pt>
    <dgm:pt modelId="{3538703D-269F-4667-ADFD-7426EB828AE3}" type="sibTrans" cxnId="{6F9B512F-234A-47BD-8C4F-55318491E6A4}">
      <dgm:prSet/>
      <dgm:spPr/>
      <dgm:t>
        <a:bodyPr/>
        <a:lstStyle/>
        <a:p>
          <a:endParaRPr lang="pt-BR"/>
        </a:p>
      </dgm:t>
    </dgm:pt>
    <dgm:pt modelId="{3EB624C6-2EEB-4FA9-8DCF-9A9C51AA83C0}">
      <dgm:prSet phldrT="[Texto]"/>
      <dgm:spPr/>
      <dgm:t>
        <a:bodyPr/>
        <a:lstStyle/>
        <a:p>
          <a:r>
            <a:rPr lang="pt-BR" dirty="0" smtClean="0"/>
            <a:t>Status Agente: Enviado</a:t>
          </a:r>
          <a:endParaRPr lang="pt-BR" dirty="0"/>
        </a:p>
      </dgm:t>
    </dgm:pt>
    <dgm:pt modelId="{EA54848C-1622-42D4-93B4-34E58CA1F349}" type="parTrans" cxnId="{426D2AC9-7DAD-4F50-A97C-BB6D595A36E7}">
      <dgm:prSet/>
      <dgm:spPr/>
      <dgm:t>
        <a:bodyPr/>
        <a:lstStyle/>
        <a:p>
          <a:endParaRPr lang="pt-BR"/>
        </a:p>
      </dgm:t>
    </dgm:pt>
    <dgm:pt modelId="{8693DB00-2CAD-41F4-80CC-BB3E991C0DB4}" type="sibTrans" cxnId="{426D2AC9-7DAD-4F50-A97C-BB6D595A36E7}">
      <dgm:prSet/>
      <dgm:spPr/>
      <dgm:t>
        <a:bodyPr/>
        <a:lstStyle/>
        <a:p>
          <a:endParaRPr lang="pt-BR"/>
        </a:p>
      </dgm:t>
    </dgm:pt>
    <dgm:pt modelId="{FAABB31D-BE57-4745-A99A-FBAF2B5385F0}">
      <dgm:prSet phldrT="[Texto]"/>
      <dgm:spPr/>
      <dgm:t>
        <a:bodyPr/>
        <a:lstStyle/>
        <a:p>
          <a:r>
            <a:rPr lang="pt-BR" dirty="0" smtClean="0"/>
            <a:t>Cria pendência (Nº X1) de análise para o ONS</a:t>
          </a:r>
          <a:endParaRPr lang="pt-BR" dirty="0"/>
        </a:p>
      </dgm:t>
    </dgm:pt>
    <dgm:pt modelId="{38F9F7E7-B0C8-444A-A2B4-8CBEECF2C137}" type="parTrans" cxnId="{6031B777-7C4B-4FCB-927E-6776247FD1BF}">
      <dgm:prSet/>
      <dgm:spPr/>
      <dgm:t>
        <a:bodyPr/>
        <a:lstStyle/>
        <a:p>
          <a:endParaRPr lang="pt-BR"/>
        </a:p>
      </dgm:t>
    </dgm:pt>
    <dgm:pt modelId="{6FF7F06C-6FFE-4462-B88F-98727BA6C798}" type="sibTrans" cxnId="{6031B777-7C4B-4FCB-927E-6776247FD1BF}">
      <dgm:prSet/>
      <dgm:spPr/>
      <dgm:t>
        <a:bodyPr/>
        <a:lstStyle/>
        <a:p>
          <a:endParaRPr lang="pt-BR"/>
        </a:p>
      </dgm:t>
    </dgm:pt>
    <dgm:pt modelId="{F77FD9CB-3A5F-4434-8508-814C4D7BAD46}">
      <dgm:prSet phldrT="[Texto]"/>
      <dgm:spPr/>
      <dgm:t>
        <a:bodyPr/>
        <a:lstStyle/>
        <a:p>
          <a:r>
            <a:rPr lang="pt-BR" dirty="0" smtClean="0"/>
            <a:t>Dado em Revisão pelo ONS</a:t>
          </a:r>
          <a:endParaRPr lang="pt-BR" dirty="0"/>
        </a:p>
      </dgm:t>
    </dgm:pt>
    <dgm:pt modelId="{AC23FF59-7E85-4F03-A4E8-6C5CA7053431}" type="parTrans" cxnId="{D3775630-9FF7-46BF-B79F-EA446FB5F0DC}">
      <dgm:prSet/>
      <dgm:spPr/>
      <dgm:t>
        <a:bodyPr/>
        <a:lstStyle/>
        <a:p>
          <a:endParaRPr lang="pt-BR"/>
        </a:p>
      </dgm:t>
    </dgm:pt>
    <dgm:pt modelId="{FB5CE5F9-D9E8-4489-9729-83484FED03B9}" type="sibTrans" cxnId="{D3775630-9FF7-46BF-B79F-EA446FB5F0DC}">
      <dgm:prSet/>
      <dgm:spPr/>
      <dgm:t>
        <a:bodyPr/>
        <a:lstStyle/>
        <a:p>
          <a:endParaRPr lang="pt-BR"/>
        </a:p>
      </dgm:t>
    </dgm:pt>
    <dgm:pt modelId="{BAEC60B7-C3B8-451B-89FD-95BACB8DEFF3}">
      <dgm:prSet phldrT="[Texto]"/>
      <dgm:spPr/>
      <dgm:t>
        <a:bodyPr/>
        <a:lstStyle/>
        <a:p>
          <a:r>
            <a:rPr lang="pt-BR" dirty="0" smtClean="0"/>
            <a:t>Status Agente: Em Revisão</a:t>
          </a:r>
          <a:endParaRPr lang="pt-BR" dirty="0"/>
        </a:p>
      </dgm:t>
    </dgm:pt>
    <dgm:pt modelId="{4D0E4966-ED86-4FF5-9756-C31F57AD241F}" type="parTrans" cxnId="{054517E1-CB76-4B3C-B808-75E33A9DA566}">
      <dgm:prSet/>
      <dgm:spPr/>
      <dgm:t>
        <a:bodyPr/>
        <a:lstStyle/>
        <a:p>
          <a:endParaRPr lang="pt-BR"/>
        </a:p>
      </dgm:t>
    </dgm:pt>
    <dgm:pt modelId="{B4819943-79EF-434A-8163-645FC87BBEC1}" type="sibTrans" cxnId="{054517E1-CB76-4B3C-B808-75E33A9DA566}">
      <dgm:prSet/>
      <dgm:spPr/>
      <dgm:t>
        <a:bodyPr/>
        <a:lstStyle/>
        <a:p>
          <a:endParaRPr lang="pt-BR"/>
        </a:p>
      </dgm:t>
    </dgm:pt>
    <dgm:pt modelId="{3E66F8E9-41D9-4C28-AB17-AEA3BFC9C15B}">
      <dgm:prSet phldrT="[Texto]"/>
      <dgm:spPr/>
      <dgm:t>
        <a:bodyPr/>
        <a:lstStyle/>
        <a:p>
          <a:r>
            <a:rPr lang="pt-BR" dirty="0" smtClean="0"/>
            <a:t>Cria pendência (Nº X2) para o Agente</a:t>
          </a:r>
          <a:endParaRPr lang="pt-BR" dirty="0"/>
        </a:p>
      </dgm:t>
    </dgm:pt>
    <dgm:pt modelId="{69B3356A-F947-445D-AA6C-30071A66D628}" type="parTrans" cxnId="{F5F3EAA0-E53B-4A9D-88D1-2DB35FC2195C}">
      <dgm:prSet/>
      <dgm:spPr/>
      <dgm:t>
        <a:bodyPr/>
        <a:lstStyle/>
        <a:p>
          <a:endParaRPr lang="pt-BR"/>
        </a:p>
      </dgm:t>
    </dgm:pt>
    <dgm:pt modelId="{22856767-28D4-42EE-8658-10E8098A5847}" type="sibTrans" cxnId="{F5F3EAA0-E53B-4A9D-88D1-2DB35FC2195C}">
      <dgm:prSet/>
      <dgm:spPr/>
      <dgm:t>
        <a:bodyPr/>
        <a:lstStyle/>
        <a:p>
          <a:endParaRPr lang="pt-BR"/>
        </a:p>
      </dgm:t>
    </dgm:pt>
    <dgm:pt modelId="{411634A1-6FBA-454B-B677-97491AB9FE67}">
      <dgm:prSet phldrT="[Texto]"/>
      <dgm:spPr/>
      <dgm:t>
        <a:bodyPr/>
        <a:lstStyle/>
        <a:p>
          <a:endParaRPr lang="pt-BR" dirty="0"/>
        </a:p>
      </dgm:t>
    </dgm:pt>
    <dgm:pt modelId="{8765D20A-A188-4F1A-8D2D-F30CCF0A29A2}" type="parTrans" cxnId="{DC2A3BAC-911F-4230-8537-4C065CC75371}">
      <dgm:prSet/>
      <dgm:spPr/>
      <dgm:t>
        <a:bodyPr/>
        <a:lstStyle/>
        <a:p>
          <a:endParaRPr lang="pt-BR"/>
        </a:p>
      </dgm:t>
    </dgm:pt>
    <dgm:pt modelId="{64B261D9-D301-4914-ABD8-90E1096CBE56}" type="sibTrans" cxnId="{DC2A3BAC-911F-4230-8537-4C065CC75371}">
      <dgm:prSet/>
      <dgm:spPr/>
      <dgm:t>
        <a:bodyPr/>
        <a:lstStyle/>
        <a:p>
          <a:endParaRPr lang="pt-BR"/>
        </a:p>
      </dgm:t>
    </dgm:pt>
    <dgm:pt modelId="{093CBB1F-A400-4668-8834-6D2715DFF1EF}">
      <dgm:prSet phldrT="[Texto]"/>
      <dgm:spPr/>
      <dgm:t>
        <a:bodyPr/>
        <a:lstStyle/>
        <a:p>
          <a:r>
            <a:rPr lang="pt-BR" dirty="0" smtClean="0"/>
            <a:t>Agente Envia Revisão do Dado</a:t>
          </a:r>
          <a:endParaRPr lang="pt-BR" dirty="0"/>
        </a:p>
      </dgm:t>
    </dgm:pt>
    <dgm:pt modelId="{CE17BB77-8E47-4905-B22D-95262F1C0C3D}" type="parTrans" cxnId="{B30C2BA9-8027-46A0-BC9E-60DA2EFCBB82}">
      <dgm:prSet/>
      <dgm:spPr/>
      <dgm:t>
        <a:bodyPr/>
        <a:lstStyle/>
        <a:p>
          <a:endParaRPr lang="pt-BR"/>
        </a:p>
      </dgm:t>
    </dgm:pt>
    <dgm:pt modelId="{30D679FD-A2D6-48C8-A162-85CE22AC76FF}" type="sibTrans" cxnId="{B30C2BA9-8027-46A0-BC9E-60DA2EFCBB82}">
      <dgm:prSet/>
      <dgm:spPr/>
      <dgm:t>
        <a:bodyPr/>
        <a:lstStyle/>
        <a:p>
          <a:endParaRPr lang="pt-BR"/>
        </a:p>
      </dgm:t>
    </dgm:pt>
    <dgm:pt modelId="{CCC57A30-85C4-4F51-A2F1-121DC1B8EB4D}">
      <dgm:prSet phldrT="[Texto]"/>
      <dgm:spPr/>
      <dgm:t>
        <a:bodyPr/>
        <a:lstStyle/>
        <a:p>
          <a:r>
            <a:rPr lang="pt-BR" dirty="0" smtClean="0"/>
            <a:t>Status Agente: Enviado</a:t>
          </a:r>
          <a:endParaRPr lang="pt-BR" dirty="0"/>
        </a:p>
      </dgm:t>
    </dgm:pt>
    <dgm:pt modelId="{FDA22A19-7412-416C-8E11-FBFD21A40626}" type="parTrans" cxnId="{956A93E7-5635-44AE-8639-80CCC87129D4}">
      <dgm:prSet/>
      <dgm:spPr/>
      <dgm:t>
        <a:bodyPr/>
        <a:lstStyle/>
        <a:p>
          <a:endParaRPr lang="pt-BR"/>
        </a:p>
      </dgm:t>
    </dgm:pt>
    <dgm:pt modelId="{E6E77F8A-2B02-47B5-8E1E-CD34084A6883}" type="sibTrans" cxnId="{956A93E7-5635-44AE-8639-80CCC87129D4}">
      <dgm:prSet/>
      <dgm:spPr/>
      <dgm:t>
        <a:bodyPr/>
        <a:lstStyle/>
        <a:p>
          <a:endParaRPr lang="pt-BR"/>
        </a:p>
      </dgm:t>
    </dgm:pt>
    <dgm:pt modelId="{CB63DA4C-9803-463B-A464-EA38522E045E}">
      <dgm:prSet phldrT="[Texto]"/>
      <dgm:spPr/>
      <dgm:t>
        <a:bodyPr/>
        <a:lstStyle/>
        <a:p>
          <a:r>
            <a:rPr lang="pt-BR" dirty="0" smtClean="0"/>
            <a:t>Status e Gravações: Atualizado pela revisão</a:t>
          </a:r>
          <a:endParaRPr lang="pt-BR" dirty="0"/>
        </a:p>
      </dgm:t>
    </dgm:pt>
    <dgm:pt modelId="{14F78156-4DC7-4C76-A0C6-45CD5ECEC2DB}" type="parTrans" cxnId="{5DA0C149-8C79-4B81-9E42-216E2FC74B71}">
      <dgm:prSet/>
      <dgm:spPr/>
      <dgm:t>
        <a:bodyPr/>
        <a:lstStyle/>
        <a:p>
          <a:endParaRPr lang="pt-BR"/>
        </a:p>
      </dgm:t>
    </dgm:pt>
    <dgm:pt modelId="{03E54B19-42EE-406F-9719-8CCDC018620B}" type="sibTrans" cxnId="{5DA0C149-8C79-4B81-9E42-216E2FC74B71}">
      <dgm:prSet/>
      <dgm:spPr/>
      <dgm:t>
        <a:bodyPr/>
        <a:lstStyle/>
        <a:p>
          <a:endParaRPr lang="pt-BR"/>
        </a:p>
      </dgm:t>
    </dgm:pt>
    <dgm:pt modelId="{95206FD5-F5F4-48D1-B254-C9935AAA2708}">
      <dgm:prSet phldrT="[Texto]"/>
      <dgm:spPr/>
      <dgm:t>
        <a:bodyPr/>
        <a:lstStyle/>
        <a:p>
          <a:r>
            <a:rPr lang="pt-BR" dirty="0" smtClean="0"/>
            <a:t>Cria pendência de análise para o ONS</a:t>
          </a:r>
          <a:endParaRPr lang="pt-BR" dirty="0"/>
        </a:p>
      </dgm:t>
    </dgm:pt>
    <dgm:pt modelId="{DCD82388-388A-4FDE-BD27-87B7560CD50E}" type="parTrans" cxnId="{22875357-D0A8-4D88-95BB-DF5248FDFE03}">
      <dgm:prSet/>
      <dgm:spPr/>
      <dgm:t>
        <a:bodyPr/>
        <a:lstStyle/>
        <a:p>
          <a:endParaRPr lang="pt-BR"/>
        </a:p>
      </dgm:t>
    </dgm:pt>
    <dgm:pt modelId="{9D77EF3F-D59B-482D-8160-79E91AC32560}" type="sibTrans" cxnId="{22875357-D0A8-4D88-95BB-DF5248FDFE03}">
      <dgm:prSet/>
      <dgm:spPr/>
      <dgm:t>
        <a:bodyPr/>
        <a:lstStyle/>
        <a:p>
          <a:endParaRPr lang="pt-BR"/>
        </a:p>
      </dgm:t>
    </dgm:pt>
    <dgm:pt modelId="{1F7504C0-7B5A-4E85-8A8D-A0706C6F0613}">
      <dgm:prSet phldrT="[Texto]"/>
      <dgm:spPr/>
      <dgm:t>
        <a:bodyPr/>
        <a:lstStyle/>
        <a:p>
          <a:r>
            <a:rPr lang="pt-BR" dirty="0" smtClean="0"/>
            <a:t>Fecha a pendência (Nº X2) </a:t>
          </a:r>
          <a:endParaRPr lang="pt-BR" dirty="0"/>
        </a:p>
      </dgm:t>
    </dgm:pt>
    <dgm:pt modelId="{C56F4724-C8C1-4FF2-AE96-D7DC694BBF8C}" type="parTrans" cxnId="{DBA24E6B-4FA5-4431-84C9-09703A097E0A}">
      <dgm:prSet/>
      <dgm:spPr/>
      <dgm:t>
        <a:bodyPr/>
        <a:lstStyle/>
        <a:p>
          <a:endParaRPr lang="pt-BR"/>
        </a:p>
      </dgm:t>
    </dgm:pt>
    <dgm:pt modelId="{4CF0ED8B-3056-4A8F-8423-FAC4BA119DFC}" type="sibTrans" cxnId="{DBA24E6B-4FA5-4431-84C9-09703A097E0A}">
      <dgm:prSet/>
      <dgm:spPr/>
      <dgm:t>
        <a:bodyPr/>
        <a:lstStyle/>
        <a:p>
          <a:endParaRPr lang="pt-BR"/>
        </a:p>
      </dgm:t>
    </dgm:pt>
    <dgm:pt modelId="{68BFD8F3-30AD-469A-A866-04D72CCB327A}">
      <dgm:prSet phldrT="[Texto]"/>
      <dgm:spPr/>
      <dgm:t>
        <a:bodyPr/>
        <a:lstStyle/>
        <a:p>
          <a:r>
            <a:rPr lang="pt-BR" dirty="0" smtClean="0"/>
            <a:t>Fecha pendência do agente</a:t>
          </a:r>
          <a:endParaRPr lang="pt-BR" dirty="0"/>
        </a:p>
      </dgm:t>
    </dgm:pt>
    <dgm:pt modelId="{B8D72A3A-AA4E-47C2-85C9-B139A80639DC}" type="parTrans" cxnId="{C6566161-A63E-45EC-A229-CC467144E13D}">
      <dgm:prSet/>
      <dgm:spPr/>
      <dgm:t>
        <a:bodyPr/>
        <a:lstStyle/>
        <a:p>
          <a:endParaRPr lang="pt-BR"/>
        </a:p>
      </dgm:t>
    </dgm:pt>
    <dgm:pt modelId="{D4E92B2C-318C-4870-B9A8-A4B9B213A90A}" type="sibTrans" cxnId="{C6566161-A63E-45EC-A229-CC467144E13D}">
      <dgm:prSet/>
      <dgm:spPr/>
      <dgm:t>
        <a:bodyPr/>
        <a:lstStyle/>
        <a:p>
          <a:endParaRPr lang="pt-BR"/>
        </a:p>
      </dgm:t>
    </dgm:pt>
    <dgm:pt modelId="{6B603CFC-DAD2-4219-A4DF-A818245AE489}">
      <dgm:prSet phldrT="[Texto]"/>
      <dgm:spPr/>
      <dgm:t>
        <a:bodyPr/>
        <a:lstStyle/>
        <a:p>
          <a:r>
            <a:rPr lang="pt-BR" dirty="0" smtClean="0"/>
            <a:t>Fecha pendência do ONS (Nº X1)</a:t>
          </a:r>
          <a:endParaRPr lang="pt-BR" dirty="0"/>
        </a:p>
      </dgm:t>
    </dgm:pt>
    <dgm:pt modelId="{196D9AE6-7E2C-4F2E-8DE3-57817C06D3AF}" type="parTrans" cxnId="{3456D344-3663-478D-90D5-346DC48AC201}">
      <dgm:prSet/>
      <dgm:spPr/>
      <dgm:t>
        <a:bodyPr/>
        <a:lstStyle/>
        <a:p>
          <a:endParaRPr lang="pt-BR"/>
        </a:p>
      </dgm:t>
    </dgm:pt>
    <dgm:pt modelId="{7D972ACA-E804-4D51-8600-6F049E7D6B75}" type="sibTrans" cxnId="{3456D344-3663-478D-90D5-346DC48AC201}">
      <dgm:prSet/>
      <dgm:spPr/>
      <dgm:t>
        <a:bodyPr/>
        <a:lstStyle/>
        <a:p>
          <a:endParaRPr lang="pt-BR"/>
        </a:p>
      </dgm:t>
    </dgm:pt>
    <dgm:pt modelId="{FDBDA4BA-84BE-4128-B98F-C3F370AB9F11}" type="pres">
      <dgm:prSet presAssocID="{EF28659D-F1EE-4F47-8BC6-3A36EBC38856}" presName="Name0" presStyleCnt="0">
        <dgm:presLayoutVars>
          <dgm:dir/>
          <dgm:animLvl val="lvl"/>
          <dgm:resizeHandles val="exact"/>
        </dgm:presLayoutVars>
      </dgm:prSet>
      <dgm:spPr/>
      <dgm:t>
        <a:bodyPr/>
        <a:lstStyle/>
        <a:p>
          <a:endParaRPr lang="pt-BR"/>
        </a:p>
      </dgm:t>
    </dgm:pt>
    <dgm:pt modelId="{3D90651B-1883-4316-A6F5-8C531B150222}" type="pres">
      <dgm:prSet presAssocID="{B5104C39-6094-4720-999E-914D8787CE13}" presName="composite" presStyleCnt="0"/>
      <dgm:spPr/>
    </dgm:pt>
    <dgm:pt modelId="{F0802DC1-C10F-491F-BD46-01F42AC2A67D}" type="pres">
      <dgm:prSet presAssocID="{B5104C39-6094-4720-999E-914D8787CE13}" presName="parTx" presStyleLbl="alignNode1" presStyleIdx="0" presStyleCnt="4">
        <dgm:presLayoutVars>
          <dgm:chMax val="0"/>
          <dgm:chPref val="0"/>
          <dgm:bulletEnabled val="1"/>
        </dgm:presLayoutVars>
      </dgm:prSet>
      <dgm:spPr/>
      <dgm:t>
        <a:bodyPr/>
        <a:lstStyle/>
        <a:p>
          <a:endParaRPr lang="pt-BR"/>
        </a:p>
      </dgm:t>
    </dgm:pt>
    <dgm:pt modelId="{F4CBC4F9-BB98-42B4-ADD5-0780191BB69E}" type="pres">
      <dgm:prSet presAssocID="{B5104C39-6094-4720-999E-914D8787CE13}" presName="desTx" presStyleLbl="alignAccFollowNode1" presStyleIdx="0" presStyleCnt="4">
        <dgm:presLayoutVars>
          <dgm:bulletEnabled val="1"/>
        </dgm:presLayoutVars>
      </dgm:prSet>
      <dgm:spPr/>
      <dgm:t>
        <a:bodyPr/>
        <a:lstStyle/>
        <a:p>
          <a:endParaRPr lang="pt-BR"/>
        </a:p>
      </dgm:t>
    </dgm:pt>
    <dgm:pt modelId="{BE09EE79-51DE-4664-B758-ECEAB9F139FC}" type="pres">
      <dgm:prSet presAssocID="{3DA346FE-DE48-4B0B-9B7A-09D5058E6399}" presName="space" presStyleCnt="0"/>
      <dgm:spPr/>
    </dgm:pt>
    <dgm:pt modelId="{6A5BF2A0-93FF-4182-8D6F-1BBB75FEE8DB}" type="pres">
      <dgm:prSet presAssocID="{FA72D8CF-6DB2-4248-A82F-8C96CD63E3A3}" presName="composite" presStyleCnt="0"/>
      <dgm:spPr/>
    </dgm:pt>
    <dgm:pt modelId="{48EE7BA7-2AC7-418C-9E20-D5145DFE2B7B}" type="pres">
      <dgm:prSet presAssocID="{FA72D8CF-6DB2-4248-A82F-8C96CD63E3A3}" presName="parTx" presStyleLbl="alignNode1" presStyleIdx="1" presStyleCnt="4">
        <dgm:presLayoutVars>
          <dgm:chMax val="0"/>
          <dgm:chPref val="0"/>
          <dgm:bulletEnabled val="1"/>
        </dgm:presLayoutVars>
      </dgm:prSet>
      <dgm:spPr/>
      <dgm:t>
        <a:bodyPr/>
        <a:lstStyle/>
        <a:p>
          <a:endParaRPr lang="pt-BR"/>
        </a:p>
      </dgm:t>
    </dgm:pt>
    <dgm:pt modelId="{36FE3AE2-263F-4CAB-B435-67CF46AF1065}" type="pres">
      <dgm:prSet presAssocID="{FA72D8CF-6DB2-4248-A82F-8C96CD63E3A3}" presName="desTx" presStyleLbl="alignAccFollowNode1" presStyleIdx="1" presStyleCnt="4">
        <dgm:presLayoutVars>
          <dgm:bulletEnabled val="1"/>
        </dgm:presLayoutVars>
      </dgm:prSet>
      <dgm:spPr/>
      <dgm:t>
        <a:bodyPr/>
        <a:lstStyle/>
        <a:p>
          <a:endParaRPr lang="pt-BR"/>
        </a:p>
      </dgm:t>
    </dgm:pt>
    <dgm:pt modelId="{1DC593D3-26EA-43E2-A285-F67BFDBBD4AB}" type="pres">
      <dgm:prSet presAssocID="{3538703D-269F-4667-ADFD-7426EB828AE3}" presName="space" presStyleCnt="0"/>
      <dgm:spPr/>
    </dgm:pt>
    <dgm:pt modelId="{19077552-5B82-4D89-9F71-3EFB76790E92}" type="pres">
      <dgm:prSet presAssocID="{F77FD9CB-3A5F-4434-8508-814C4D7BAD46}" presName="composite" presStyleCnt="0"/>
      <dgm:spPr/>
    </dgm:pt>
    <dgm:pt modelId="{4FC541DF-97F6-4144-8CB9-ED21A710FB7B}" type="pres">
      <dgm:prSet presAssocID="{F77FD9CB-3A5F-4434-8508-814C4D7BAD46}" presName="parTx" presStyleLbl="alignNode1" presStyleIdx="2" presStyleCnt="4">
        <dgm:presLayoutVars>
          <dgm:chMax val="0"/>
          <dgm:chPref val="0"/>
          <dgm:bulletEnabled val="1"/>
        </dgm:presLayoutVars>
      </dgm:prSet>
      <dgm:spPr/>
      <dgm:t>
        <a:bodyPr/>
        <a:lstStyle/>
        <a:p>
          <a:endParaRPr lang="pt-BR"/>
        </a:p>
      </dgm:t>
    </dgm:pt>
    <dgm:pt modelId="{6F300002-9E89-4C27-A911-CE03C51C8FAD}" type="pres">
      <dgm:prSet presAssocID="{F77FD9CB-3A5F-4434-8508-814C4D7BAD46}" presName="desTx" presStyleLbl="alignAccFollowNode1" presStyleIdx="2" presStyleCnt="4">
        <dgm:presLayoutVars>
          <dgm:bulletEnabled val="1"/>
        </dgm:presLayoutVars>
      </dgm:prSet>
      <dgm:spPr/>
      <dgm:t>
        <a:bodyPr/>
        <a:lstStyle/>
        <a:p>
          <a:endParaRPr lang="pt-BR"/>
        </a:p>
      </dgm:t>
    </dgm:pt>
    <dgm:pt modelId="{11D98525-708C-4CD1-A0CB-3FDD99108386}" type="pres">
      <dgm:prSet presAssocID="{FB5CE5F9-D9E8-4489-9729-83484FED03B9}" presName="space" presStyleCnt="0"/>
      <dgm:spPr/>
    </dgm:pt>
    <dgm:pt modelId="{BA5850E6-5CAA-4145-8FE9-A51B08CB6F56}" type="pres">
      <dgm:prSet presAssocID="{093CBB1F-A400-4668-8834-6D2715DFF1EF}" presName="composite" presStyleCnt="0"/>
      <dgm:spPr/>
    </dgm:pt>
    <dgm:pt modelId="{00AA5155-2116-40CF-B999-4BEB14B40440}" type="pres">
      <dgm:prSet presAssocID="{093CBB1F-A400-4668-8834-6D2715DFF1EF}" presName="parTx" presStyleLbl="alignNode1" presStyleIdx="3" presStyleCnt="4">
        <dgm:presLayoutVars>
          <dgm:chMax val="0"/>
          <dgm:chPref val="0"/>
          <dgm:bulletEnabled val="1"/>
        </dgm:presLayoutVars>
      </dgm:prSet>
      <dgm:spPr/>
      <dgm:t>
        <a:bodyPr/>
        <a:lstStyle/>
        <a:p>
          <a:endParaRPr lang="pt-BR"/>
        </a:p>
      </dgm:t>
    </dgm:pt>
    <dgm:pt modelId="{AA00EAF5-3CFB-4B85-B74C-82C762D3ECB7}" type="pres">
      <dgm:prSet presAssocID="{093CBB1F-A400-4668-8834-6D2715DFF1EF}" presName="desTx" presStyleLbl="alignAccFollowNode1" presStyleIdx="3" presStyleCnt="4" custLinFactNeighborX="722" custLinFactNeighborY="228">
        <dgm:presLayoutVars>
          <dgm:bulletEnabled val="1"/>
        </dgm:presLayoutVars>
      </dgm:prSet>
      <dgm:spPr/>
      <dgm:t>
        <a:bodyPr/>
        <a:lstStyle/>
        <a:p>
          <a:endParaRPr lang="pt-BR"/>
        </a:p>
      </dgm:t>
    </dgm:pt>
  </dgm:ptLst>
  <dgm:cxnLst>
    <dgm:cxn modelId="{5DA0C149-8C79-4B81-9E42-216E2FC74B71}" srcId="{093CBB1F-A400-4668-8834-6D2715DFF1EF}" destId="{CB63DA4C-9803-463B-A464-EA38522E045E}" srcOrd="2" destOrd="0" parTransId="{14F78156-4DC7-4C76-A0C6-45CD5ECEC2DB}" sibTransId="{03E54B19-42EE-406F-9719-8CCDC018620B}"/>
    <dgm:cxn modelId="{426D2AC9-7DAD-4F50-A97C-BB6D595A36E7}" srcId="{FA72D8CF-6DB2-4248-A82F-8C96CD63E3A3}" destId="{3EB624C6-2EEB-4FA9-8DCF-9A9C51AA83C0}" srcOrd="0" destOrd="0" parTransId="{EA54848C-1622-42D4-93B4-34E58CA1F349}" sibTransId="{8693DB00-2CAD-41F4-80CC-BB3E991C0DB4}"/>
    <dgm:cxn modelId="{78109E60-CB97-4F42-B7C1-D22D7CB301AA}" type="presOf" srcId="{3EB624C6-2EEB-4FA9-8DCF-9A9C51AA83C0}" destId="{36FE3AE2-263F-4CAB-B435-67CF46AF1065}" srcOrd="0" destOrd="0" presId="urn:microsoft.com/office/officeart/2005/8/layout/hList1"/>
    <dgm:cxn modelId="{A163D4B2-5B82-4C71-99F9-73E57A79D26C}" type="presOf" srcId="{F77FD9CB-3A5F-4434-8508-814C4D7BAD46}" destId="{4FC541DF-97F6-4144-8CB9-ED21A710FB7B}" srcOrd="0" destOrd="0" presId="urn:microsoft.com/office/officeart/2005/8/layout/hList1"/>
    <dgm:cxn modelId="{E77C94EA-933E-4504-BE0A-BA41EACCB251}" srcId="{EF28659D-F1EE-4F47-8BC6-3A36EBC38856}" destId="{B5104C39-6094-4720-999E-914D8787CE13}" srcOrd="0" destOrd="0" parTransId="{2C4B10CF-6F0C-4614-8456-494DE40296DC}" sibTransId="{3DA346FE-DE48-4B0B-9B7A-09D5058E6399}"/>
    <dgm:cxn modelId="{956A93E7-5635-44AE-8639-80CCC87129D4}" srcId="{093CBB1F-A400-4668-8834-6D2715DFF1EF}" destId="{CCC57A30-85C4-4F51-A2F1-121DC1B8EB4D}" srcOrd="0" destOrd="0" parTransId="{FDA22A19-7412-416C-8E11-FBFD21A40626}" sibTransId="{E6E77F8A-2B02-47B5-8E1E-CD34084A6883}"/>
    <dgm:cxn modelId="{DC2A3BAC-911F-4230-8537-4C065CC75371}" srcId="{FA72D8CF-6DB2-4248-A82F-8C96CD63E3A3}" destId="{411634A1-6FBA-454B-B677-97491AB9FE67}" srcOrd="3" destOrd="0" parTransId="{8765D20A-A188-4F1A-8D2D-F30CCF0A29A2}" sibTransId="{64B261D9-D301-4914-ABD8-90E1096CBE56}"/>
    <dgm:cxn modelId="{F5F3EAA0-E53B-4A9D-88D1-2DB35FC2195C}" srcId="{F77FD9CB-3A5F-4434-8508-814C4D7BAD46}" destId="{3E66F8E9-41D9-4C28-AB17-AEA3BFC9C15B}" srcOrd="2" destOrd="0" parTransId="{69B3356A-F947-445D-AA6C-30071A66D628}" sibTransId="{22856767-28D4-42EE-8658-10E8098A5847}"/>
    <dgm:cxn modelId="{6E741046-6404-40B8-961B-77AA98E281C5}" srcId="{B5104C39-6094-4720-999E-914D8787CE13}" destId="{9B0042C6-FDFB-4571-B87D-FF2A1C69BF71}" srcOrd="1" destOrd="0" parTransId="{A355F783-BCF6-4FB6-B620-DEEAAF476616}" sibTransId="{39731E3B-87BF-4F31-B1E0-736168060FD1}"/>
    <dgm:cxn modelId="{2FCAA9EB-820B-4C2C-879F-5C32CA7919AB}" type="presOf" srcId="{FAABB31D-BE57-4745-A99A-FBAF2B5385F0}" destId="{36FE3AE2-263F-4CAB-B435-67CF46AF1065}" srcOrd="0" destOrd="2" presId="urn:microsoft.com/office/officeart/2005/8/layout/hList1"/>
    <dgm:cxn modelId="{804CF8A7-5496-4649-83F1-5FC91EEE6802}" type="presOf" srcId="{3E66F8E9-41D9-4C28-AB17-AEA3BFC9C15B}" destId="{6F300002-9E89-4C27-A911-CE03C51C8FAD}" srcOrd="0" destOrd="2" presId="urn:microsoft.com/office/officeart/2005/8/layout/hList1"/>
    <dgm:cxn modelId="{3456D344-3663-478D-90D5-346DC48AC201}" srcId="{F77FD9CB-3A5F-4434-8508-814C4D7BAD46}" destId="{6B603CFC-DAD2-4219-A4DF-A818245AE489}" srcOrd="1" destOrd="0" parTransId="{196D9AE6-7E2C-4F2E-8DE3-57817C06D3AF}" sibTransId="{7D972ACA-E804-4D51-8600-6F049E7D6B75}"/>
    <dgm:cxn modelId="{16BEFEEB-1344-4CD4-A390-179ED00C1C22}" type="presOf" srcId="{FA72D8CF-6DB2-4248-A82F-8C96CD63E3A3}" destId="{48EE7BA7-2AC7-418C-9E20-D5145DFE2B7B}" srcOrd="0" destOrd="0" presId="urn:microsoft.com/office/officeart/2005/8/layout/hList1"/>
    <dgm:cxn modelId="{6031B777-7C4B-4FCB-927E-6776247FD1BF}" srcId="{FA72D8CF-6DB2-4248-A82F-8C96CD63E3A3}" destId="{FAABB31D-BE57-4745-A99A-FBAF2B5385F0}" srcOrd="2" destOrd="0" parTransId="{38F9F7E7-B0C8-444A-A2B4-8CBEECF2C137}" sibTransId="{6FF7F06C-6FFE-4462-B88F-98727BA6C798}"/>
    <dgm:cxn modelId="{C6566161-A63E-45EC-A229-CC467144E13D}" srcId="{FA72D8CF-6DB2-4248-A82F-8C96CD63E3A3}" destId="{68BFD8F3-30AD-469A-A866-04D72CCB327A}" srcOrd="1" destOrd="0" parTransId="{B8D72A3A-AA4E-47C2-85C9-B139A80639DC}" sibTransId="{D4E92B2C-318C-4870-B9A8-A4B9B213A90A}"/>
    <dgm:cxn modelId="{023C95DE-8806-4A2F-9F6D-DDF2A9A720E1}" type="presOf" srcId="{95206FD5-F5F4-48D1-B254-C9935AAA2708}" destId="{AA00EAF5-3CFB-4B85-B74C-82C762D3ECB7}" srcOrd="0" destOrd="3" presId="urn:microsoft.com/office/officeart/2005/8/layout/hList1"/>
    <dgm:cxn modelId="{DBA24E6B-4FA5-4431-84C9-09703A097E0A}" srcId="{093CBB1F-A400-4668-8834-6D2715DFF1EF}" destId="{1F7504C0-7B5A-4E85-8A8D-A0706C6F0613}" srcOrd="1" destOrd="0" parTransId="{C56F4724-C8C1-4FF2-AE96-D7DC694BBF8C}" sibTransId="{4CF0ED8B-3056-4A8F-8423-FAC4BA119DFC}"/>
    <dgm:cxn modelId="{B30C2BA9-8027-46A0-BC9E-60DA2EFCBB82}" srcId="{EF28659D-F1EE-4F47-8BC6-3A36EBC38856}" destId="{093CBB1F-A400-4668-8834-6D2715DFF1EF}" srcOrd="3" destOrd="0" parTransId="{CE17BB77-8E47-4905-B22D-95262F1C0C3D}" sibTransId="{30D679FD-A2D6-48C8-A162-85CE22AC76FF}"/>
    <dgm:cxn modelId="{7810A691-8049-41AC-B243-96A70168D020}" type="presOf" srcId="{BAEC60B7-C3B8-451B-89FD-95BACB8DEFF3}" destId="{6F300002-9E89-4C27-A911-CE03C51C8FAD}" srcOrd="0" destOrd="0" presId="urn:microsoft.com/office/officeart/2005/8/layout/hList1"/>
    <dgm:cxn modelId="{569A000A-D867-41CD-A98E-7D48D953AED8}" type="presOf" srcId="{CB63DA4C-9803-463B-A464-EA38522E045E}" destId="{AA00EAF5-3CFB-4B85-B74C-82C762D3ECB7}" srcOrd="0" destOrd="2" presId="urn:microsoft.com/office/officeart/2005/8/layout/hList1"/>
    <dgm:cxn modelId="{0BA6DDE7-1CAE-4040-BB35-297CABE2CDBA}" srcId="{B5104C39-6094-4720-999E-914D8787CE13}" destId="{C2E60CF9-5F91-43A9-A293-473B583F50BF}" srcOrd="0" destOrd="0" parTransId="{97E495C2-0BE8-47A5-901F-5AE0981B7B80}" sibTransId="{982C940B-0B54-4C45-A997-579A569C7E2A}"/>
    <dgm:cxn modelId="{D3775630-9FF7-46BF-B79F-EA446FB5F0DC}" srcId="{EF28659D-F1EE-4F47-8BC6-3A36EBC38856}" destId="{F77FD9CB-3A5F-4434-8508-814C4D7BAD46}" srcOrd="2" destOrd="0" parTransId="{AC23FF59-7E85-4F03-A4E8-6C5CA7053431}" sibTransId="{FB5CE5F9-D9E8-4489-9729-83484FED03B9}"/>
    <dgm:cxn modelId="{6F9B512F-234A-47BD-8C4F-55318491E6A4}" srcId="{EF28659D-F1EE-4F47-8BC6-3A36EBC38856}" destId="{FA72D8CF-6DB2-4248-A82F-8C96CD63E3A3}" srcOrd="1" destOrd="0" parTransId="{DF2365AB-0572-4B95-B39F-F69E0823063F}" sibTransId="{3538703D-269F-4667-ADFD-7426EB828AE3}"/>
    <dgm:cxn modelId="{B010B29B-7DC5-464B-8BA8-BA7E2B7F4657}" type="presOf" srcId="{CCC57A30-85C4-4F51-A2F1-121DC1B8EB4D}" destId="{AA00EAF5-3CFB-4B85-B74C-82C762D3ECB7}" srcOrd="0" destOrd="0" presId="urn:microsoft.com/office/officeart/2005/8/layout/hList1"/>
    <dgm:cxn modelId="{B75F114C-389F-472D-A483-F6247A6A5383}" type="presOf" srcId="{EF28659D-F1EE-4F47-8BC6-3A36EBC38856}" destId="{FDBDA4BA-84BE-4128-B98F-C3F370AB9F11}" srcOrd="0" destOrd="0" presId="urn:microsoft.com/office/officeart/2005/8/layout/hList1"/>
    <dgm:cxn modelId="{C3E8A2AD-B771-43CF-BE32-D333F8E44E2F}" type="presOf" srcId="{B5104C39-6094-4720-999E-914D8787CE13}" destId="{F0802DC1-C10F-491F-BD46-01F42AC2A67D}" srcOrd="0" destOrd="0" presId="urn:microsoft.com/office/officeart/2005/8/layout/hList1"/>
    <dgm:cxn modelId="{054517E1-CB76-4B3C-B808-75E33A9DA566}" srcId="{F77FD9CB-3A5F-4434-8508-814C4D7BAD46}" destId="{BAEC60B7-C3B8-451B-89FD-95BACB8DEFF3}" srcOrd="0" destOrd="0" parTransId="{4D0E4966-ED86-4FF5-9756-C31F57AD241F}" sibTransId="{B4819943-79EF-434A-8163-645FC87BBEC1}"/>
    <dgm:cxn modelId="{15943FA8-2DAE-458E-B50E-A34DE88ADBBA}" type="presOf" srcId="{411634A1-6FBA-454B-B677-97491AB9FE67}" destId="{36FE3AE2-263F-4CAB-B435-67CF46AF1065}" srcOrd="0" destOrd="3" presId="urn:microsoft.com/office/officeart/2005/8/layout/hList1"/>
    <dgm:cxn modelId="{9EB601EA-CDF5-4467-826D-EAF34FF304C0}" type="presOf" srcId="{9B0042C6-FDFB-4571-B87D-FF2A1C69BF71}" destId="{F4CBC4F9-BB98-42B4-ADD5-0780191BB69E}" srcOrd="0" destOrd="1" presId="urn:microsoft.com/office/officeart/2005/8/layout/hList1"/>
    <dgm:cxn modelId="{C0B60ADF-BFC4-4C7B-B5CF-6A59D798D04A}" type="presOf" srcId="{68BFD8F3-30AD-469A-A866-04D72CCB327A}" destId="{36FE3AE2-263F-4CAB-B435-67CF46AF1065}" srcOrd="0" destOrd="1" presId="urn:microsoft.com/office/officeart/2005/8/layout/hList1"/>
    <dgm:cxn modelId="{990BAFD0-3130-46AA-9A1E-19F17FA35B24}" type="presOf" srcId="{093CBB1F-A400-4668-8834-6D2715DFF1EF}" destId="{00AA5155-2116-40CF-B999-4BEB14B40440}" srcOrd="0" destOrd="0" presId="urn:microsoft.com/office/officeart/2005/8/layout/hList1"/>
    <dgm:cxn modelId="{D6391D1F-F6DD-46A0-9368-1D1EB9DBBF30}" type="presOf" srcId="{C2E60CF9-5F91-43A9-A293-473B583F50BF}" destId="{F4CBC4F9-BB98-42B4-ADD5-0780191BB69E}" srcOrd="0" destOrd="0" presId="urn:microsoft.com/office/officeart/2005/8/layout/hList1"/>
    <dgm:cxn modelId="{22875357-D0A8-4D88-95BB-DF5248FDFE03}" srcId="{093CBB1F-A400-4668-8834-6D2715DFF1EF}" destId="{95206FD5-F5F4-48D1-B254-C9935AAA2708}" srcOrd="3" destOrd="0" parTransId="{DCD82388-388A-4FDE-BD27-87B7560CD50E}" sibTransId="{9D77EF3F-D59B-482D-8160-79E91AC32560}"/>
    <dgm:cxn modelId="{E6CDE9E6-7D6A-4FB3-948F-21C69E8FD204}" type="presOf" srcId="{1F7504C0-7B5A-4E85-8A8D-A0706C6F0613}" destId="{AA00EAF5-3CFB-4B85-B74C-82C762D3ECB7}" srcOrd="0" destOrd="1" presId="urn:microsoft.com/office/officeart/2005/8/layout/hList1"/>
    <dgm:cxn modelId="{5A4110F2-B1AD-4266-BBE2-941AE88AF91F}" type="presOf" srcId="{6B603CFC-DAD2-4219-A4DF-A818245AE489}" destId="{6F300002-9E89-4C27-A911-CE03C51C8FAD}" srcOrd="0" destOrd="1" presId="urn:microsoft.com/office/officeart/2005/8/layout/hList1"/>
    <dgm:cxn modelId="{5A0DCB65-7BB5-469B-9062-52D73A89F35E}" type="presParOf" srcId="{FDBDA4BA-84BE-4128-B98F-C3F370AB9F11}" destId="{3D90651B-1883-4316-A6F5-8C531B150222}" srcOrd="0" destOrd="0" presId="urn:microsoft.com/office/officeart/2005/8/layout/hList1"/>
    <dgm:cxn modelId="{91ADBFAF-F3B0-4382-A96D-6446F35C2396}" type="presParOf" srcId="{3D90651B-1883-4316-A6F5-8C531B150222}" destId="{F0802DC1-C10F-491F-BD46-01F42AC2A67D}" srcOrd="0" destOrd="0" presId="urn:microsoft.com/office/officeart/2005/8/layout/hList1"/>
    <dgm:cxn modelId="{068DAB9D-CCE1-4AF0-908B-DD5CDF5277BE}" type="presParOf" srcId="{3D90651B-1883-4316-A6F5-8C531B150222}" destId="{F4CBC4F9-BB98-42B4-ADD5-0780191BB69E}" srcOrd="1" destOrd="0" presId="urn:microsoft.com/office/officeart/2005/8/layout/hList1"/>
    <dgm:cxn modelId="{BBEA1C68-DD8B-4B9C-BE37-8ABB8EDAD503}" type="presParOf" srcId="{FDBDA4BA-84BE-4128-B98F-C3F370AB9F11}" destId="{BE09EE79-51DE-4664-B758-ECEAB9F139FC}" srcOrd="1" destOrd="0" presId="urn:microsoft.com/office/officeart/2005/8/layout/hList1"/>
    <dgm:cxn modelId="{E1781424-ED0E-437F-BE74-1F766271D3D6}" type="presParOf" srcId="{FDBDA4BA-84BE-4128-B98F-C3F370AB9F11}" destId="{6A5BF2A0-93FF-4182-8D6F-1BBB75FEE8DB}" srcOrd="2" destOrd="0" presId="urn:microsoft.com/office/officeart/2005/8/layout/hList1"/>
    <dgm:cxn modelId="{8324E89D-0CD4-4749-95F6-AB9268518165}" type="presParOf" srcId="{6A5BF2A0-93FF-4182-8D6F-1BBB75FEE8DB}" destId="{48EE7BA7-2AC7-418C-9E20-D5145DFE2B7B}" srcOrd="0" destOrd="0" presId="urn:microsoft.com/office/officeart/2005/8/layout/hList1"/>
    <dgm:cxn modelId="{8700C55F-AE80-4892-B8C6-71E9706CA9B2}" type="presParOf" srcId="{6A5BF2A0-93FF-4182-8D6F-1BBB75FEE8DB}" destId="{36FE3AE2-263F-4CAB-B435-67CF46AF1065}" srcOrd="1" destOrd="0" presId="urn:microsoft.com/office/officeart/2005/8/layout/hList1"/>
    <dgm:cxn modelId="{C542AFFF-474F-4D63-A103-B0CE17B890E0}" type="presParOf" srcId="{FDBDA4BA-84BE-4128-B98F-C3F370AB9F11}" destId="{1DC593D3-26EA-43E2-A285-F67BFDBBD4AB}" srcOrd="3" destOrd="0" presId="urn:microsoft.com/office/officeart/2005/8/layout/hList1"/>
    <dgm:cxn modelId="{A27991EF-0715-4910-9568-CACB4B24A69E}" type="presParOf" srcId="{FDBDA4BA-84BE-4128-B98F-C3F370AB9F11}" destId="{19077552-5B82-4D89-9F71-3EFB76790E92}" srcOrd="4" destOrd="0" presId="urn:microsoft.com/office/officeart/2005/8/layout/hList1"/>
    <dgm:cxn modelId="{C2F574E2-9EB0-44FE-A6F1-D5DCF33246E6}" type="presParOf" srcId="{19077552-5B82-4D89-9F71-3EFB76790E92}" destId="{4FC541DF-97F6-4144-8CB9-ED21A710FB7B}" srcOrd="0" destOrd="0" presId="urn:microsoft.com/office/officeart/2005/8/layout/hList1"/>
    <dgm:cxn modelId="{E3C35182-F3AA-4167-9328-7654200C1BF8}" type="presParOf" srcId="{19077552-5B82-4D89-9F71-3EFB76790E92}" destId="{6F300002-9E89-4C27-A911-CE03C51C8FAD}" srcOrd="1" destOrd="0" presId="urn:microsoft.com/office/officeart/2005/8/layout/hList1"/>
    <dgm:cxn modelId="{85FB1B3A-BE17-44C1-8FA6-028A59A54070}" type="presParOf" srcId="{FDBDA4BA-84BE-4128-B98F-C3F370AB9F11}" destId="{11D98525-708C-4CD1-A0CB-3FDD99108386}" srcOrd="5" destOrd="0" presId="urn:microsoft.com/office/officeart/2005/8/layout/hList1"/>
    <dgm:cxn modelId="{A1417BDB-7267-460A-A43F-F246612396B5}" type="presParOf" srcId="{FDBDA4BA-84BE-4128-B98F-C3F370AB9F11}" destId="{BA5850E6-5CAA-4145-8FE9-A51B08CB6F56}" srcOrd="6" destOrd="0" presId="urn:microsoft.com/office/officeart/2005/8/layout/hList1"/>
    <dgm:cxn modelId="{21E5728B-6E57-4214-829E-DB58AB865D3E}" type="presParOf" srcId="{BA5850E6-5CAA-4145-8FE9-A51B08CB6F56}" destId="{00AA5155-2116-40CF-B999-4BEB14B40440}" srcOrd="0" destOrd="0" presId="urn:microsoft.com/office/officeart/2005/8/layout/hList1"/>
    <dgm:cxn modelId="{2A0A1EA7-B525-4322-A26C-ABDEA9BE6027}" type="presParOf" srcId="{BA5850E6-5CAA-4145-8FE9-A51B08CB6F56}" destId="{AA00EAF5-3CFB-4B85-B74C-82C762D3ECB7}"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45659" cy="495561"/>
          </a:xfrm>
          <a:prstGeom prst="rect">
            <a:avLst/>
          </a:prstGeom>
          <a:noFill/>
          <a:ln w="9525">
            <a:noFill/>
            <a:miter lim="800000"/>
            <a:headEnd/>
            <a:tailEnd/>
          </a:ln>
          <a:effectLst/>
        </p:spPr>
        <p:txBody>
          <a:bodyPr vert="horz" wrap="square" lIns="94827" tIns="47413" rIns="94827" bIns="47413" numCol="1" anchor="t" anchorCtr="0" compatLnSpc="1">
            <a:prstTxWarp prst="textNoShape">
              <a:avLst/>
            </a:prstTxWarp>
          </a:bodyPr>
          <a:lstStyle>
            <a:lvl1pPr defTabSz="947738">
              <a:defRPr sz="1200"/>
            </a:lvl1pPr>
          </a:lstStyle>
          <a:p>
            <a:pPr>
              <a:defRPr/>
            </a:pPr>
            <a:endParaRPr lang="pt-BR"/>
          </a:p>
        </p:txBody>
      </p:sp>
      <p:sp>
        <p:nvSpPr>
          <p:cNvPr id="10243" name="Rectangle 3"/>
          <p:cNvSpPr>
            <a:spLocks noGrp="1" noChangeArrowheads="1"/>
          </p:cNvSpPr>
          <p:nvPr>
            <p:ph type="dt" sz="quarter" idx="1"/>
          </p:nvPr>
        </p:nvSpPr>
        <p:spPr bwMode="auto">
          <a:xfrm>
            <a:off x="3852016" y="0"/>
            <a:ext cx="2945659" cy="495561"/>
          </a:xfrm>
          <a:prstGeom prst="rect">
            <a:avLst/>
          </a:prstGeom>
          <a:noFill/>
          <a:ln w="9525">
            <a:noFill/>
            <a:miter lim="800000"/>
            <a:headEnd/>
            <a:tailEnd/>
          </a:ln>
          <a:effectLst/>
        </p:spPr>
        <p:txBody>
          <a:bodyPr vert="horz" wrap="square" lIns="94827" tIns="47413" rIns="94827" bIns="47413" numCol="1" anchor="t" anchorCtr="0" compatLnSpc="1">
            <a:prstTxWarp prst="textNoShape">
              <a:avLst/>
            </a:prstTxWarp>
          </a:bodyPr>
          <a:lstStyle>
            <a:lvl1pPr algn="r" defTabSz="947738">
              <a:defRPr sz="1200"/>
            </a:lvl1pPr>
          </a:lstStyle>
          <a:p>
            <a:pPr>
              <a:defRPr/>
            </a:pPr>
            <a:r>
              <a:rPr lang="pt-BR"/>
              <a:t>5 de agosto de 2003</a:t>
            </a:r>
          </a:p>
        </p:txBody>
      </p:sp>
      <p:sp>
        <p:nvSpPr>
          <p:cNvPr id="10244" name="Rectangle 4"/>
          <p:cNvSpPr>
            <a:spLocks noGrp="1" noChangeArrowheads="1"/>
          </p:cNvSpPr>
          <p:nvPr>
            <p:ph type="ftr" sz="quarter" idx="2"/>
          </p:nvPr>
        </p:nvSpPr>
        <p:spPr bwMode="auto">
          <a:xfrm>
            <a:off x="0" y="9431077"/>
            <a:ext cx="2945659" cy="495561"/>
          </a:xfrm>
          <a:prstGeom prst="rect">
            <a:avLst/>
          </a:prstGeom>
          <a:noFill/>
          <a:ln w="9525">
            <a:noFill/>
            <a:miter lim="800000"/>
            <a:headEnd/>
            <a:tailEnd/>
          </a:ln>
          <a:effectLst/>
        </p:spPr>
        <p:txBody>
          <a:bodyPr vert="horz" wrap="square" lIns="94827" tIns="47413" rIns="94827" bIns="47413" numCol="1" anchor="b" anchorCtr="0" compatLnSpc="1">
            <a:prstTxWarp prst="textNoShape">
              <a:avLst/>
            </a:prstTxWarp>
          </a:bodyPr>
          <a:lstStyle>
            <a:lvl1pPr defTabSz="947738">
              <a:defRPr sz="1200"/>
            </a:lvl1pPr>
          </a:lstStyle>
          <a:p>
            <a:pPr>
              <a:defRPr/>
            </a:pPr>
            <a:r>
              <a:rPr lang="pt-BR"/>
              <a:t>Reunião Regional Sul - 05 de ags/02</a:t>
            </a:r>
          </a:p>
        </p:txBody>
      </p:sp>
      <p:sp>
        <p:nvSpPr>
          <p:cNvPr id="10245" name="Rectangle 5"/>
          <p:cNvSpPr>
            <a:spLocks noGrp="1" noChangeArrowheads="1"/>
          </p:cNvSpPr>
          <p:nvPr>
            <p:ph type="sldNum" sz="quarter" idx="3"/>
          </p:nvPr>
        </p:nvSpPr>
        <p:spPr bwMode="auto">
          <a:xfrm>
            <a:off x="3852016" y="9431077"/>
            <a:ext cx="2945659" cy="495561"/>
          </a:xfrm>
          <a:prstGeom prst="rect">
            <a:avLst/>
          </a:prstGeom>
          <a:noFill/>
          <a:ln w="9525">
            <a:noFill/>
            <a:miter lim="800000"/>
            <a:headEnd/>
            <a:tailEnd/>
          </a:ln>
          <a:effectLst/>
        </p:spPr>
        <p:txBody>
          <a:bodyPr vert="horz" wrap="square" lIns="94827" tIns="47413" rIns="94827" bIns="47413" numCol="1" anchor="b" anchorCtr="0" compatLnSpc="1">
            <a:prstTxWarp prst="textNoShape">
              <a:avLst/>
            </a:prstTxWarp>
          </a:bodyPr>
          <a:lstStyle>
            <a:lvl1pPr algn="r" defTabSz="947738">
              <a:defRPr sz="1200" smtClean="0"/>
            </a:lvl1pPr>
          </a:lstStyle>
          <a:p>
            <a:pPr>
              <a:defRPr/>
            </a:pPr>
            <a:fld id="{F1E2E681-F5B4-455C-B89D-92E1F830832E}" type="slidenum">
              <a:rPr lang="pt-BR"/>
              <a:pPr>
                <a:defRPr/>
              </a:pPr>
              <a:t>‹nº›</a:t>
            </a:fld>
            <a:endParaRPr lang="pt-BR"/>
          </a:p>
        </p:txBody>
      </p:sp>
    </p:spTree>
    <p:extLst>
      <p:ext uri="{BB962C8B-B14F-4D97-AF65-F5344CB8AC3E}">
        <p14:creationId xmlns:p14="http://schemas.microsoft.com/office/powerpoint/2010/main" val="3409349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45659" cy="495561"/>
          </a:xfrm>
          <a:prstGeom prst="rect">
            <a:avLst/>
          </a:prstGeom>
          <a:noFill/>
          <a:ln w="9525">
            <a:noFill/>
            <a:miter lim="800000"/>
            <a:headEnd/>
            <a:tailEnd/>
          </a:ln>
          <a:effectLst/>
        </p:spPr>
        <p:txBody>
          <a:bodyPr vert="horz" wrap="square" lIns="94827" tIns="47413" rIns="94827" bIns="47413" numCol="1" anchor="t" anchorCtr="0" compatLnSpc="1">
            <a:prstTxWarp prst="textNoShape">
              <a:avLst/>
            </a:prstTxWarp>
          </a:bodyPr>
          <a:lstStyle>
            <a:lvl1pPr defTabSz="947738">
              <a:defRPr sz="1200"/>
            </a:lvl1pPr>
          </a:lstStyle>
          <a:p>
            <a:pPr>
              <a:defRPr/>
            </a:pPr>
            <a:endParaRPr lang="pt-BR"/>
          </a:p>
        </p:txBody>
      </p:sp>
      <p:sp>
        <p:nvSpPr>
          <p:cNvPr id="7171" name="Rectangle 3"/>
          <p:cNvSpPr>
            <a:spLocks noGrp="1" noChangeArrowheads="1"/>
          </p:cNvSpPr>
          <p:nvPr>
            <p:ph type="dt" idx="1"/>
          </p:nvPr>
        </p:nvSpPr>
        <p:spPr bwMode="auto">
          <a:xfrm>
            <a:off x="3852016" y="0"/>
            <a:ext cx="2945659" cy="495561"/>
          </a:xfrm>
          <a:prstGeom prst="rect">
            <a:avLst/>
          </a:prstGeom>
          <a:noFill/>
          <a:ln w="9525">
            <a:noFill/>
            <a:miter lim="800000"/>
            <a:headEnd/>
            <a:tailEnd/>
          </a:ln>
          <a:effectLst/>
        </p:spPr>
        <p:txBody>
          <a:bodyPr vert="horz" wrap="square" lIns="94827" tIns="47413" rIns="94827" bIns="47413" numCol="1" anchor="t" anchorCtr="0" compatLnSpc="1">
            <a:prstTxWarp prst="textNoShape">
              <a:avLst/>
            </a:prstTxWarp>
          </a:bodyPr>
          <a:lstStyle>
            <a:lvl1pPr algn="r" defTabSz="947738">
              <a:defRPr sz="1200"/>
            </a:lvl1pPr>
          </a:lstStyle>
          <a:p>
            <a:pPr>
              <a:defRPr/>
            </a:pPr>
            <a:r>
              <a:rPr lang="pt-BR"/>
              <a:t>5 de agosto de 2003</a:t>
            </a:r>
          </a:p>
        </p:txBody>
      </p:sp>
      <p:sp>
        <p:nvSpPr>
          <p:cNvPr id="2052" name="Rectangle 4"/>
          <p:cNvSpPr>
            <a:spLocks noGrp="1" noRot="1" noChangeAspect="1" noChangeArrowheads="1" noTextEdit="1"/>
          </p:cNvSpPr>
          <p:nvPr>
            <p:ph type="sldImg" idx="2"/>
          </p:nvPr>
        </p:nvSpPr>
        <p:spPr bwMode="auto">
          <a:xfrm>
            <a:off x="919163" y="744538"/>
            <a:ext cx="4960937"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5"/>
          <p:cNvSpPr>
            <a:spLocks noGrp="1" noChangeArrowheads="1"/>
          </p:cNvSpPr>
          <p:nvPr>
            <p:ph type="body" sz="quarter" idx="3"/>
          </p:nvPr>
        </p:nvSpPr>
        <p:spPr bwMode="auto">
          <a:xfrm>
            <a:off x="906357" y="4715538"/>
            <a:ext cx="4984962" cy="4466902"/>
          </a:xfrm>
          <a:prstGeom prst="rect">
            <a:avLst/>
          </a:prstGeom>
          <a:noFill/>
          <a:ln w="9525">
            <a:noFill/>
            <a:miter lim="800000"/>
            <a:headEnd/>
            <a:tailEnd/>
          </a:ln>
          <a:effectLst/>
        </p:spPr>
        <p:txBody>
          <a:bodyPr vert="horz" wrap="square" lIns="94827" tIns="47413" rIns="94827" bIns="47413" numCol="1" anchor="t" anchorCtr="0" compatLnSpc="1">
            <a:prstTxWarp prst="textNoShape">
              <a:avLst/>
            </a:prstTxWarp>
          </a:bodyPr>
          <a:lstStyle/>
          <a:p>
            <a:pPr lvl="0"/>
            <a:r>
              <a:rPr lang="pt-BR" noProof="0" smtClean="0"/>
              <a:t>Clique para editar os estilos do texto mestre</a:t>
            </a:r>
          </a:p>
          <a:p>
            <a:pPr lvl="1"/>
            <a:r>
              <a:rPr lang="pt-BR" noProof="0" smtClean="0"/>
              <a:t>Segundo nível</a:t>
            </a:r>
          </a:p>
          <a:p>
            <a:pPr lvl="2"/>
            <a:r>
              <a:rPr lang="pt-BR" noProof="0" smtClean="0"/>
              <a:t>Terceiro nível</a:t>
            </a:r>
          </a:p>
          <a:p>
            <a:pPr lvl="3"/>
            <a:r>
              <a:rPr lang="pt-BR" noProof="0" smtClean="0"/>
              <a:t>Quarto nível</a:t>
            </a:r>
          </a:p>
          <a:p>
            <a:pPr lvl="4"/>
            <a:r>
              <a:rPr lang="pt-BR" noProof="0" smtClean="0"/>
              <a:t>Quinto nível</a:t>
            </a:r>
          </a:p>
        </p:txBody>
      </p:sp>
      <p:sp>
        <p:nvSpPr>
          <p:cNvPr id="7174" name="Rectangle 6"/>
          <p:cNvSpPr>
            <a:spLocks noGrp="1" noChangeArrowheads="1"/>
          </p:cNvSpPr>
          <p:nvPr>
            <p:ph type="ftr" sz="quarter" idx="4"/>
          </p:nvPr>
        </p:nvSpPr>
        <p:spPr bwMode="auto">
          <a:xfrm>
            <a:off x="0" y="9431077"/>
            <a:ext cx="2945659" cy="495561"/>
          </a:xfrm>
          <a:prstGeom prst="rect">
            <a:avLst/>
          </a:prstGeom>
          <a:noFill/>
          <a:ln w="9525">
            <a:noFill/>
            <a:miter lim="800000"/>
            <a:headEnd/>
            <a:tailEnd/>
          </a:ln>
          <a:effectLst/>
        </p:spPr>
        <p:txBody>
          <a:bodyPr vert="horz" wrap="square" lIns="94827" tIns="47413" rIns="94827" bIns="47413" numCol="1" anchor="b" anchorCtr="0" compatLnSpc="1">
            <a:prstTxWarp prst="textNoShape">
              <a:avLst/>
            </a:prstTxWarp>
          </a:bodyPr>
          <a:lstStyle>
            <a:lvl1pPr defTabSz="947738">
              <a:defRPr sz="1200"/>
            </a:lvl1pPr>
          </a:lstStyle>
          <a:p>
            <a:pPr>
              <a:defRPr/>
            </a:pPr>
            <a:r>
              <a:rPr lang="pt-BR"/>
              <a:t>Reunião Regional Sul - 05 de ags/02</a:t>
            </a:r>
          </a:p>
        </p:txBody>
      </p:sp>
      <p:sp>
        <p:nvSpPr>
          <p:cNvPr id="7175" name="Rectangle 7"/>
          <p:cNvSpPr>
            <a:spLocks noGrp="1" noChangeArrowheads="1"/>
          </p:cNvSpPr>
          <p:nvPr>
            <p:ph type="sldNum" sz="quarter" idx="5"/>
          </p:nvPr>
        </p:nvSpPr>
        <p:spPr bwMode="auto">
          <a:xfrm>
            <a:off x="3852016" y="9431077"/>
            <a:ext cx="2945659" cy="495561"/>
          </a:xfrm>
          <a:prstGeom prst="rect">
            <a:avLst/>
          </a:prstGeom>
          <a:noFill/>
          <a:ln w="9525">
            <a:noFill/>
            <a:miter lim="800000"/>
            <a:headEnd/>
            <a:tailEnd/>
          </a:ln>
          <a:effectLst/>
        </p:spPr>
        <p:txBody>
          <a:bodyPr vert="horz" wrap="square" lIns="94827" tIns="47413" rIns="94827" bIns="47413" numCol="1" anchor="b" anchorCtr="0" compatLnSpc="1">
            <a:prstTxWarp prst="textNoShape">
              <a:avLst/>
            </a:prstTxWarp>
          </a:bodyPr>
          <a:lstStyle>
            <a:lvl1pPr algn="r" defTabSz="947738">
              <a:defRPr sz="1200" smtClean="0"/>
            </a:lvl1pPr>
          </a:lstStyle>
          <a:p>
            <a:pPr>
              <a:defRPr/>
            </a:pPr>
            <a:fld id="{D36850D0-D4B9-4B42-9757-AF803E4C212B}" type="slidenum">
              <a:rPr lang="pt-BR"/>
              <a:pPr>
                <a:defRPr/>
              </a:pPr>
              <a:t>‹nº›</a:t>
            </a:fld>
            <a:endParaRPr lang="pt-BR"/>
          </a:p>
        </p:txBody>
      </p:sp>
    </p:spTree>
    <p:extLst>
      <p:ext uri="{BB962C8B-B14F-4D97-AF65-F5344CB8AC3E}">
        <p14:creationId xmlns:p14="http://schemas.microsoft.com/office/powerpoint/2010/main" val="323074039"/>
      </p:ext>
    </p:extLst>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pt-BR" dirty="0" smtClean="0"/>
              <a:t>Desenhar a arquitetura de distribuição</a:t>
            </a:r>
            <a:endParaRPr lang="pt-BR" dirty="0"/>
          </a:p>
        </p:txBody>
      </p:sp>
      <p:sp>
        <p:nvSpPr>
          <p:cNvPr id="4" name="Espaço Reservado para Data 3"/>
          <p:cNvSpPr>
            <a:spLocks noGrp="1"/>
          </p:cNvSpPr>
          <p:nvPr>
            <p:ph type="dt" idx="10"/>
          </p:nvPr>
        </p:nvSpPr>
        <p:spPr/>
        <p:txBody>
          <a:bodyPr/>
          <a:lstStyle/>
          <a:p>
            <a:pPr>
              <a:defRPr/>
            </a:pPr>
            <a:r>
              <a:rPr lang="pt-BR" smtClean="0"/>
              <a:t>5 de agosto de 2003</a:t>
            </a:r>
            <a:endParaRPr lang="pt-BR"/>
          </a:p>
        </p:txBody>
      </p:sp>
      <p:sp>
        <p:nvSpPr>
          <p:cNvPr id="5" name="Espaço Reservado para Número de Slide 4"/>
          <p:cNvSpPr>
            <a:spLocks noGrp="1"/>
          </p:cNvSpPr>
          <p:nvPr>
            <p:ph type="sldNum" sz="quarter" idx="11"/>
          </p:nvPr>
        </p:nvSpPr>
        <p:spPr/>
        <p:txBody>
          <a:bodyPr/>
          <a:lstStyle/>
          <a:p>
            <a:pPr>
              <a:defRPr/>
            </a:pPr>
            <a:fld id="{D36850D0-D4B9-4B42-9757-AF803E4C212B}" type="slidenum">
              <a:rPr lang="pt-BR" smtClean="0"/>
              <a:pPr>
                <a:defRPr/>
              </a:pPr>
              <a:t>13</a:t>
            </a:fld>
            <a:endParaRPr lang="pt-BR"/>
          </a:p>
        </p:txBody>
      </p:sp>
    </p:spTree>
    <p:extLst>
      <p:ext uri="{BB962C8B-B14F-4D97-AF65-F5344CB8AC3E}">
        <p14:creationId xmlns:p14="http://schemas.microsoft.com/office/powerpoint/2010/main" val="20130026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pic>
        <p:nvPicPr>
          <p:cNvPr id="4" name="Imagem 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ítulo 1"/>
          <p:cNvSpPr>
            <a:spLocks noGrp="1"/>
          </p:cNvSpPr>
          <p:nvPr>
            <p:ph type="ctrTitle"/>
          </p:nvPr>
        </p:nvSpPr>
        <p:spPr>
          <a:xfrm>
            <a:off x="3995936" y="3861048"/>
            <a:ext cx="4752528" cy="722511"/>
          </a:xfrm>
        </p:spPr>
        <p:txBody>
          <a:bodyPr>
            <a:noAutofit/>
          </a:bodyPr>
          <a:lstStyle>
            <a:lvl1pPr algn="l">
              <a:defRPr sz="3000" b="1">
                <a:solidFill>
                  <a:schemeClr val="bg1"/>
                </a:solidFill>
              </a:defRPr>
            </a:lvl1pPr>
          </a:lstStyle>
          <a:p>
            <a:r>
              <a:rPr lang="pt-BR" smtClean="0"/>
              <a:t>Clique para editar o título mestre</a:t>
            </a:r>
            <a:endParaRPr lang="pt-BR" dirty="0"/>
          </a:p>
        </p:txBody>
      </p:sp>
      <p:sp>
        <p:nvSpPr>
          <p:cNvPr id="3" name="Subtítulo 2"/>
          <p:cNvSpPr>
            <a:spLocks noGrp="1"/>
          </p:cNvSpPr>
          <p:nvPr>
            <p:ph type="subTitle" idx="1"/>
          </p:nvPr>
        </p:nvSpPr>
        <p:spPr>
          <a:xfrm>
            <a:off x="3995936" y="5085184"/>
            <a:ext cx="4752528" cy="864096"/>
          </a:xfrm>
        </p:spPr>
        <p:txBody>
          <a:bodyPr>
            <a:normAutofit/>
          </a:bodyPr>
          <a:lstStyle>
            <a:lvl1pPr marL="0" indent="0" algn="l">
              <a:buNone/>
              <a:defRPr sz="25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dirty="0"/>
          </a:p>
        </p:txBody>
      </p:sp>
      <p:pic>
        <p:nvPicPr>
          <p:cNvPr id="5" name="Imagem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82902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ítulo e conteúdo">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467544" y="1124744"/>
            <a:ext cx="8229600" cy="4968552"/>
          </a:xfrm>
        </p:spPr>
        <p:txBody>
          <a:bodyPr/>
          <a:lstStyle>
            <a:lvl1pPr>
              <a:defRPr sz="2800">
                <a:solidFill>
                  <a:schemeClr val="bg1"/>
                </a:solidFill>
              </a:defRPr>
            </a:lvl1pPr>
            <a:lvl2pPr>
              <a:defRPr sz="2500">
                <a:solidFill>
                  <a:schemeClr val="bg1"/>
                </a:solidFill>
              </a:defRPr>
            </a:lvl2pPr>
            <a:lvl3pPr>
              <a:defRPr sz="2300">
                <a:solidFill>
                  <a:schemeClr val="bg1"/>
                </a:solidFill>
              </a:defRPr>
            </a:lvl3pPr>
            <a:lvl4pPr>
              <a:defRPr sz="2000">
                <a:solidFill>
                  <a:schemeClr val="bg1"/>
                </a:solidFill>
              </a:defRPr>
            </a:lvl4pPr>
            <a:lvl5pPr>
              <a:defRPr sz="2000">
                <a:solidFill>
                  <a:schemeClr val="bg1"/>
                </a:solidFill>
              </a:defRPr>
            </a:lvl5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dirty="0"/>
          </a:p>
        </p:txBody>
      </p:sp>
      <p:sp>
        <p:nvSpPr>
          <p:cNvPr id="4" name="Título 6"/>
          <p:cNvSpPr>
            <a:spLocks noGrp="1"/>
          </p:cNvSpPr>
          <p:nvPr>
            <p:ph type="title"/>
          </p:nvPr>
        </p:nvSpPr>
        <p:spPr>
          <a:xfrm>
            <a:off x="1763688" y="0"/>
            <a:ext cx="7380312" cy="561975"/>
          </a:xfrm>
        </p:spPr>
        <p:txBody>
          <a:bodyPr/>
          <a:lstStyle/>
          <a:p>
            <a:pPr algn="r" eaLnBrk="0" hangingPunct="0"/>
            <a:r>
              <a:rPr lang="pt-BR" sz="2400" b="1" smtClean="0">
                <a:solidFill>
                  <a:srgbClr val="FFFF99"/>
                </a:solidFill>
                <a:effectLst>
                  <a:outerShdw blurRad="38100" dist="38100" dir="2700000" algn="tl">
                    <a:srgbClr val="000000"/>
                  </a:outerShdw>
                </a:effectLst>
                <a:latin typeface="Tahoma" pitchFamily="34" charset="0"/>
                <a:ea typeface="+mn-ea"/>
                <a:cs typeface="+mn-cs"/>
              </a:rPr>
              <a:t>Clique para editar o título mestre</a:t>
            </a:r>
            <a:endParaRPr lang="pt-BR" sz="2400" b="1" dirty="0">
              <a:solidFill>
                <a:srgbClr val="FFFF99"/>
              </a:solidFill>
              <a:effectLst>
                <a:outerShdw blurRad="38100" dist="38100" dir="2700000" algn="tl">
                  <a:srgbClr val="000000"/>
                </a:outerShdw>
              </a:effectLst>
              <a:latin typeface="Tahoma" pitchFamily="34" charset="0"/>
              <a:ea typeface="+mn-ea"/>
              <a:cs typeface="+mn-cs"/>
            </a:endParaRPr>
          </a:p>
        </p:txBody>
      </p:sp>
    </p:spTree>
    <p:extLst>
      <p:ext uri="{BB962C8B-B14F-4D97-AF65-F5344CB8AC3E}">
        <p14:creationId xmlns:p14="http://schemas.microsoft.com/office/powerpoint/2010/main" val="14777853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solidFill>
                  <a:schemeClr val="bg1"/>
                </a:solidFill>
              </a:defRPr>
            </a:lvl1pPr>
          </a:lstStyle>
          <a:p>
            <a:r>
              <a:rPr lang="pt-BR" smtClean="0"/>
              <a:t>Clique para editar o título mestre</a:t>
            </a:r>
            <a:endParaRPr lang="pt-BR"/>
          </a:p>
        </p:txBody>
      </p:sp>
      <p:sp>
        <p:nvSpPr>
          <p:cNvPr id="4" name="Espaço Reservado para Conteúdo 3"/>
          <p:cNvSpPr>
            <a:spLocks noGrp="1"/>
          </p:cNvSpPr>
          <p:nvPr>
            <p:ph sz="half" idx="2"/>
          </p:nvPr>
        </p:nvSpPr>
        <p:spPr>
          <a:xfrm>
            <a:off x="4648200" y="1124744"/>
            <a:ext cx="4038600" cy="5001419"/>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9" name="Espaço Reservado para Conteúdo 3"/>
          <p:cNvSpPr>
            <a:spLocks noGrp="1"/>
          </p:cNvSpPr>
          <p:nvPr>
            <p:ph sz="half" idx="13"/>
          </p:nvPr>
        </p:nvSpPr>
        <p:spPr>
          <a:xfrm>
            <a:off x="467544" y="1124744"/>
            <a:ext cx="4038600" cy="5001419"/>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45251691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omente título">
    <p:spTree>
      <p:nvGrpSpPr>
        <p:cNvPr id="1" name=""/>
        <p:cNvGrpSpPr/>
        <p:nvPr/>
      </p:nvGrpSpPr>
      <p:grpSpPr>
        <a:xfrm>
          <a:off x="0" y="0"/>
          <a:ext cx="0" cy="0"/>
          <a:chOff x="0" y="0"/>
          <a:chExt cx="0" cy="0"/>
        </a:xfrm>
      </p:grpSpPr>
      <p:sp>
        <p:nvSpPr>
          <p:cNvPr id="3" name="Título 6"/>
          <p:cNvSpPr>
            <a:spLocks noGrp="1"/>
          </p:cNvSpPr>
          <p:nvPr>
            <p:ph type="title"/>
          </p:nvPr>
        </p:nvSpPr>
        <p:spPr>
          <a:xfrm>
            <a:off x="1738536" y="116632"/>
            <a:ext cx="7380312" cy="561975"/>
          </a:xfrm>
        </p:spPr>
        <p:txBody>
          <a:bodyPr/>
          <a:lstStyle/>
          <a:p>
            <a:pPr algn="r" eaLnBrk="0" hangingPunct="0"/>
            <a:r>
              <a:rPr lang="pt-BR" sz="2400" b="1" dirty="0" smtClean="0">
                <a:solidFill>
                  <a:srgbClr val="FFFF99"/>
                </a:solidFill>
                <a:effectLst>
                  <a:outerShdw blurRad="38100" dist="38100" dir="2700000" algn="tl">
                    <a:srgbClr val="000000"/>
                  </a:outerShdw>
                </a:effectLst>
                <a:latin typeface="Tahoma" pitchFamily="34" charset="0"/>
                <a:ea typeface="+mn-ea"/>
                <a:cs typeface="+mn-cs"/>
              </a:rPr>
              <a:t>Clique para editar o título mestre</a:t>
            </a:r>
            <a:endParaRPr lang="pt-BR" sz="2400" b="1" dirty="0">
              <a:solidFill>
                <a:srgbClr val="FFFF99"/>
              </a:solidFill>
              <a:effectLst>
                <a:outerShdw blurRad="38100" dist="38100" dir="2700000" algn="tl">
                  <a:srgbClr val="000000"/>
                </a:outerShdw>
              </a:effectLst>
              <a:latin typeface="Tahoma" pitchFamily="34" charset="0"/>
              <a:ea typeface="+mn-ea"/>
              <a:cs typeface="+mn-cs"/>
            </a:endParaRPr>
          </a:p>
        </p:txBody>
      </p:sp>
    </p:spTree>
    <p:extLst>
      <p:ext uri="{BB962C8B-B14F-4D97-AF65-F5344CB8AC3E}">
        <p14:creationId xmlns:p14="http://schemas.microsoft.com/office/powerpoint/2010/main" val="24541474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Somente título">
    <p:spTree>
      <p:nvGrpSpPr>
        <p:cNvPr id="1" name=""/>
        <p:cNvGrpSpPr/>
        <p:nvPr/>
      </p:nvGrpSpPr>
      <p:grpSpPr>
        <a:xfrm>
          <a:off x="0" y="0"/>
          <a:ext cx="0" cy="0"/>
          <a:chOff x="0" y="0"/>
          <a:chExt cx="0" cy="0"/>
        </a:xfrm>
      </p:grpSpPr>
      <p:sp>
        <p:nvSpPr>
          <p:cNvPr id="3" name="Título 6"/>
          <p:cNvSpPr>
            <a:spLocks noGrp="1"/>
          </p:cNvSpPr>
          <p:nvPr>
            <p:ph type="title"/>
          </p:nvPr>
        </p:nvSpPr>
        <p:spPr>
          <a:xfrm>
            <a:off x="1763688" y="44624"/>
            <a:ext cx="7380312" cy="561975"/>
          </a:xfrm>
        </p:spPr>
        <p:txBody>
          <a:bodyPr/>
          <a:lstStyle/>
          <a:p>
            <a:pPr algn="r" eaLnBrk="0" hangingPunct="0"/>
            <a:r>
              <a:rPr lang="pt-BR" sz="2400" b="1" smtClean="0">
                <a:solidFill>
                  <a:srgbClr val="FFFF99"/>
                </a:solidFill>
                <a:effectLst>
                  <a:outerShdw blurRad="38100" dist="38100" dir="2700000" algn="tl">
                    <a:srgbClr val="000000"/>
                  </a:outerShdw>
                </a:effectLst>
                <a:latin typeface="Tahoma" pitchFamily="34" charset="0"/>
                <a:ea typeface="+mn-ea"/>
                <a:cs typeface="+mn-cs"/>
              </a:rPr>
              <a:t>Clique para editar o título mestre</a:t>
            </a:r>
            <a:endParaRPr lang="pt-BR" sz="2400" b="1" dirty="0">
              <a:solidFill>
                <a:srgbClr val="FFFF99"/>
              </a:solidFill>
              <a:effectLst>
                <a:outerShdw blurRad="38100" dist="38100" dir="2700000" algn="tl">
                  <a:srgbClr val="000000"/>
                </a:outerShdw>
              </a:effectLst>
              <a:latin typeface="Tahoma" pitchFamily="34" charset="0"/>
              <a:ea typeface="+mn-ea"/>
              <a:cs typeface="+mn-cs"/>
            </a:endParaRPr>
          </a:p>
        </p:txBody>
      </p:sp>
      <p:sp>
        <p:nvSpPr>
          <p:cNvPr id="2" name="Retângulo 1"/>
          <p:cNvSpPr/>
          <p:nvPr userDrawn="1"/>
        </p:nvSpPr>
        <p:spPr>
          <a:xfrm>
            <a:off x="0" y="692696"/>
            <a:ext cx="9144000" cy="5760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ln>
                <a:noFill/>
              </a:ln>
            </a:endParaRPr>
          </a:p>
        </p:txBody>
      </p:sp>
    </p:spTree>
    <p:extLst>
      <p:ext uri="{BB962C8B-B14F-4D97-AF65-F5344CB8AC3E}">
        <p14:creationId xmlns:p14="http://schemas.microsoft.com/office/powerpoint/2010/main" val="211290797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719619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solidFill>
                  <a:schemeClr val="bg1"/>
                </a:solidFill>
              </a:defRPr>
            </a:lvl1pPr>
          </a:lstStyle>
          <a:p>
            <a:r>
              <a:rPr lang="pt-BR" smtClean="0"/>
              <a:t>Clique para editar o título mestre</a:t>
            </a:r>
            <a:endParaRPr lang="pt-BR"/>
          </a:p>
        </p:txBody>
      </p:sp>
      <p:sp>
        <p:nvSpPr>
          <p:cNvPr id="3" name="Espaço Reservado para Imagem 2"/>
          <p:cNvSpPr>
            <a:spLocks noGrp="1"/>
          </p:cNvSpPr>
          <p:nvPr>
            <p:ph type="pic" idx="1"/>
          </p:nvPr>
        </p:nvSpPr>
        <p:spPr>
          <a:xfrm>
            <a:off x="1792288" y="612775"/>
            <a:ext cx="5486400" cy="4114800"/>
          </a:xfrm>
        </p:spPr>
        <p:txBody>
          <a:bodyPr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pt-BR" noProof="0" smtClean="0"/>
              <a:t>Clique no ícone para adicionar uma imagem</a:t>
            </a:r>
            <a:endParaRPr lang="pt-BR" noProof="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 texto mestre</a:t>
            </a:r>
          </a:p>
        </p:txBody>
      </p:sp>
    </p:spTree>
    <p:extLst>
      <p:ext uri="{BB962C8B-B14F-4D97-AF65-F5344CB8AC3E}">
        <p14:creationId xmlns:p14="http://schemas.microsoft.com/office/powerpoint/2010/main" val="2274280581"/>
      </p:ext>
    </p:extLst>
  </p:cSld>
  <p:clrMapOvr>
    <a:masterClrMapping/>
  </p:clrMapOvr>
  <p:timing>
    <p:tnLst>
      <p:par>
        <p:cTn id="1" dur="indefinite" restart="never" nodeType="tmRoot"/>
      </p:par>
    </p:tnLst>
  </p:timing>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solidFill>
                  <a:schemeClr val="bg1"/>
                </a:solidFill>
              </a:defRPr>
            </a:lvl1pPr>
          </a:lstStyle>
          <a:p>
            <a:r>
              <a:rPr lang="pt-BR" smtClean="0"/>
              <a:t>Clique para editar o título mestre</a:t>
            </a:r>
            <a:endParaRPr lang="pt-BR"/>
          </a:p>
        </p:txBody>
      </p:sp>
      <p:sp>
        <p:nvSpPr>
          <p:cNvPr id="4" name="Espaço Reservado para Conteúdo 3"/>
          <p:cNvSpPr>
            <a:spLocks noGrp="1"/>
          </p:cNvSpPr>
          <p:nvPr>
            <p:ph sz="half" idx="2"/>
          </p:nvPr>
        </p:nvSpPr>
        <p:spPr>
          <a:xfrm>
            <a:off x="4648200" y="1124744"/>
            <a:ext cx="4038600" cy="5001419"/>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9" name="Espaço Reservado para Conteúdo 3"/>
          <p:cNvSpPr>
            <a:spLocks noGrp="1"/>
          </p:cNvSpPr>
          <p:nvPr>
            <p:ph sz="half" idx="13"/>
          </p:nvPr>
        </p:nvSpPr>
        <p:spPr>
          <a:xfrm>
            <a:off x="467544" y="1124744"/>
            <a:ext cx="4038600" cy="5001419"/>
          </a:xfr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Tree>
    <p:extLst>
      <p:ext uri="{BB962C8B-B14F-4D97-AF65-F5344CB8AC3E}">
        <p14:creationId xmlns:p14="http://schemas.microsoft.com/office/powerpoint/2010/main" val="3586736216"/>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486018"/>
        </a:solidFill>
        <a:effectLst/>
      </p:bgPr>
    </p:bg>
    <p:spTree>
      <p:nvGrpSpPr>
        <p:cNvPr id="1" name=""/>
        <p:cNvGrpSpPr/>
        <p:nvPr/>
      </p:nvGrpSpPr>
      <p:grpSpPr>
        <a:xfrm>
          <a:off x="0" y="0"/>
          <a:ext cx="0" cy="0"/>
          <a:chOff x="0" y="0"/>
          <a:chExt cx="0" cy="0"/>
        </a:xfrm>
      </p:grpSpPr>
      <p:sp>
        <p:nvSpPr>
          <p:cNvPr id="1026" name="Espaço Reservado para Título 1"/>
          <p:cNvSpPr>
            <a:spLocks noGrp="1"/>
          </p:cNvSpPr>
          <p:nvPr>
            <p:ph type="title"/>
          </p:nvPr>
        </p:nvSpPr>
        <p:spPr bwMode="auto">
          <a:xfrm>
            <a:off x="1758949" y="66887"/>
            <a:ext cx="7385051"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t-BR" altLang="pt-BR" dirty="0" smtClean="0"/>
              <a:t>Clique para editar o título mestre</a:t>
            </a:r>
          </a:p>
        </p:txBody>
      </p:sp>
      <p:sp>
        <p:nvSpPr>
          <p:cNvPr id="1027" name="Espaço Reservado para Texto 2"/>
          <p:cNvSpPr>
            <a:spLocks noGrp="1"/>
          </p:cNvSpPr>
          <p:nvPr>
            <p:ph type="body" idx="1"/>
          </p:nvPr>
        </p:nvSpPr>
        <p:spPr bwMode="auto">
          <a:xfrm>
            <a:off x="468313" y="1125538"/>
            <a:ext cx="8229600"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t-BR" altLang="pt-BR" dirty="0" smtClean="0"/>
              <a:t>Clique para editar o texto mestre</a:t>
            </a:r>
          </a:p>
          <a:p>
            <a:pPr lvl="1"/>
            <a:r>
              <a:rPr lang="pt-BR" altLang="pt-BR" dirty="0" smtClean="0"/>
              <a:t>Segundo nível</a:t>
            </a:r>
          </a:p>
          <a:p>
            <a:pPr lvl="2"/>
            <a:r>
              <a:rPr lang="pt-BR" altLang="pt-BR" dirty="0" smtClean="0"/>
              <a:t>Terceiro nível</a:t>
            </a:r>
          </a:p>
          <a:p>
            <a:pPr lvl="3"/>
            <a:r>
              <a:rPr lang="pt-BR" altLang="pt-BR" dirty="0" smtClean="0"/>
              <a:t>Quarto nível</a:t>
            </a:r>
          </a:p>
          <a:p>
            <a:pPr lvl="4"/>
            <a:r>
              <a:rPr lang="pt-BR" altLang="pt-BR" dirty="0" smtClean="0"/>
              <a:t>Quinto nível</a:t>
            </a:r>
          </a:p>
        </p:txBody>
      </p:sp>
      <p:sp>
        <p:nvSpPr>
          <p:cNvPr id="1029" name="CaixaDeTexto 12"/>
          <p:cNvSpPr txBox="1">
            <a:spLocks noChangeArrowheads="1"/>
          </p:cNvSpPr>
          <p:nvPr/>
        </p:nvSpPr>
        <p:spPr bwMode="auto">
          <a:xfrm>
            <a:off x="7056437" y="6515560"/>
            <a:ext cx="208756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r"/>
            <a:fld id="{C885EFF5-8D75-4D9A-891C-F3B01B3534F5}" type="slidenum">
              <a:rPr lang="pt-BR" altLang="pt-BR" sz="1200">
                <a:solidFill>
                  <a:schemeClr val="bg1"/>
                </a:solidFill>
                <a:latin typeface="Arial" pitchFamily="34" charset="0"/>
                <a:cs typeface="Arial" pitchFamily="34" charset="0"/>
              </a:rPr>
              <a:pPr algn="r"/>
              <a:t>‹nº›</a:t>
            </a:fld>
            <a:endParaRPr lang="pt-BR" altLang="pt-BR" sz="1200" dirty="0">
              <a:solidFill>
                <a:schemeClr val="bg1"/>
              </a:solidFill>
              <a:latin typeface="Arial" pitchFamily="34" charset="0"/>
              <a:cs typeface="Arial" pitchFamily="34" charset="0"/>
            </a:endParaRPr>
          </a:p>
        </p:txBody>
      </p:sp>
      <p:sp>
        <p:nvSpPr>
          <p:cNvPr id="10" name="Text Box 19"/>
          <p:cNvSpPr txBox="1">
            <a:spLocks noChangeArrowheads="1"/>
          </p:cNvSpPr>
          <p:nvPr userDrawn="1"/>
        </p:nvSpPr>
        <p:spPr bwMode="auto">
          <a:xfrm>
            <a:off x="1855664" y="6538965"/>
            <a:ext cx="5713536"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accent2"/>
                </a:solidFill>
                <a:latin typeface="Tahoma" pitchFamily="34" charset="0"/>
              </a:defRPr>
            </a:lvl1pPr>
            <a:lvl2pPr marL="742950" indent="-285750">
              <a:defRPr sz="2400">
                <a:solidFill>
                  <a:schemeClr val="accent2"/>
                </a:solidFill>
                <a:latin typeface="Tahoma" pitchFamily="34" charset="0"/>
              </a:defRPr>
            </a:lvl2pPr>
            <a:lvl3pPr marL="1143000" indent="-228600">
              <a:defRPr sz="2400">
                <a:solidFill>
                  <a:schemeClr val="accent2"/>
                </a:solidFill>
                <a:latin typeface="Tahoma" pitchFamily="34" charset="0"/>
              </a:defRPr>
            </a:lvl3pPr>
            <a:lvl4pPr marL="1600200" indent="-228600">
              <a:defRPr sz="2400">
                <a:solidFill>
                  <a:schemeClr val="accent2"/>
                </a:solidFill>
                <a:latin typeface="Tahoma" pitchFamily="34" charset="0"/>
              </a:defRPr>
            </a:lvl4pPr>
            <a:lvl5pPr marL="2057400" indent="-228600">
              <a:defRPr sz="2400">
                <a:solidFill>
                  <a:schemeClr val="accent2"/>
                </a:solidFill>
                <a:latin typeface="Tahoma" pitchFamily="34" charset="0"/>
              </a:defRPr>
            </a:lvl5pPr>
            <a:lvl6pPr marL="2514600" indent="-228600" eaLnBrk="0" fontAlgn="base" hangingPunct="0">
              <a:spcBef>
                <a:spcPct val="0"/>
              </a:spcBef>
              <a:spcAft>
                <a:spcPct val="0"/>
              </a:spcAft>
              <a:defRPr sz="2400">
                <a:solidFill>
                  <a:schemeClr val="accent2"/>
                </a:solidFill>
                <a:latin typeface="Tahoma" pitchFamily="34" charset="0"/>
              </a:defRPr>
            </a:lvl6pPr>
            <a:lvl7pPr marL="2971800" indent="-228600" eaLnBrk="0" fontAlgn="base" hangingPunct="0">
              <a:spcBef>
                <a:spcPct val="0"/>
              </a:spcBef>
              <a:spcAft>
                <a:spcPct val="0"/>
              </a:spcAft>
              <a:defRPr sz="2400">
                <a:solidFill>
                  <a:schemeClr val="accent2"/>
                </a:solidFill>
                <a:latin typeface="Tahoma" pitchFamily="34" charset="0"/>
              </a:defRPr>
            </a:lvl7pPr>
            <a:lvl8pPr marL="3429000" indent="-228600" eaLnBrk="0" fontAlgn="base" hangingPunct="0">
              <a:spcBef>
                <a:spcPct val="0"/>
              </a:spcBef>
              <a:spcAft>
                <a:spcPct val="0"/>
              </a:spcAft>
              <a:defRPr sz="2400">
                <a:solidFill>
                  <a:schemeClr val="accent2"/>
                </a:solidFill>
                <a:latin typeface="Tahoma" pitchFamily="34" charset="0"/>
              </a:defRPr>
            </a:lvl8pPr>
            <a:lvl9pPr marL="3886200" indent="-228600" eaLnBrk="0" fontAlgn="base" hangingPunct="0">
              <a:spcBef>
                <a:spcPct val="0"/>
              </a:spcBef>
              <a:spcAft>
                <a:spcPct val="0"/>
              </a:spcAft>
              <a:defRPr sz="2400">
                <a:solidFill>
                  <a:schemeClr val="accent2"/>
                </a:solidFill>
                <a:latin typeface="Tahoma" pitchFamily="34" charset="0"/>
              </a:defRPr>
            </a:lvl9pPr>
          </a:lstStyle>
          <a:p>
            <a:pPr algn="ctr">
              <a:spcBef>
                <a:spcPct val="50000"/>
              </a:spcBef>
              <a:defRPr/>
            </a:pPr>
            <a:r>
              <a:rPr lang="pt-BR" sz="1200" dirty="0" smtClean="0">
                <a:solidFill>
                  <a:schemeClr val="bg1"/>
                </a:solidFill>
                <a:latin typeface="Arial" pitchFamily="34" charset="0"/>
              </a:rPr>
              <a:t>Treinamento SCPCB</a:t>
            </a:r>
          </a:p>
        </p:txBody>
      </p:sp>
      <p:sp>
        <p:nvSpPr>
          <p:cNvPr id="11" name="Line 20"/>
          <p:cNvSpPr>
            <a:spLocks noChangeShapeType="1"/>
          </p:cNvSpPr>
          <p:nvPr userDrawn="1"/>
        </p:nvSpPr>
        <p:spPr bwMode="auto">
          <a:xfrm>
            <a:off x="1758950" y="585788"/>
            <a:ext cx="7385050" cy="0"/>
          </a:xfrm>
          <a:prstGeom prst="line">
            <a:avLst/>
          </a:prstGeom>
          <a:noFill/>
          <a:ln w="31750">
            <a:solidFill>
              <a:schemeClr val="bg1"/>
            </a:solidFill>
            <a:round/>
            <a:headEnd/>
            <a:tailEnd/>
          </a:ln>
          <a:extLst>
            <a:ext uri="{909E8E84-426E-40DD-AFC4-6F175D3DCCD1}">
              <a14:hiddenFill xmlns:a14="http://schemas.microsoft.com/office/drawing/2010/main">
                <a:noFill/>
              </a14:hiddenFill>
            </a:ext>
          </a:extLst>
        </p:spPr>
        <p:txBody>
          <a:bodyPr wrap="none" anchor="ctr"/>
          <a:lstStyle/>
          <a:p>
            <a:endParaRPr lang="pt-BR"/>
          </a:p>
        </p:txBody>
      </p:sp>
      <p:cxnSp>
        <p:nvCxnSpPr>
          <p:cNvPr id="3" name="Conector reto 2"/>
          <p:cNvCxnSpPr/>
          <p:nvPr userDrawn="1"/>
        </p:nvCxnSpPr>
        <p:spPr>
          <a:xfrm flipH="1">
            <a:off x="0" y="6489493"/>
            <a:ext cx="9144000"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pic>
        <p:nvPicPr>
          <p:cNvPr id="12" name="Imagem 11"/>
          <p:cNvPicPr>
            <a:picLocks noChangeAspect="1"/>
          </p:cNvPicPr>
          <p:nvPr userDrawn="1"/>
        </p:nvPicPr>
        <p:blipFill rotWithShape="1">
          <a:blip r:embed="rId10"/>
          <a:srcRect l="43317" t="43679" r="24786" b="45120"/>
          <a:stretch/>
        </p:blipFill>
        <p:spPr>
          <a:xfrm>
            <a:off x="0" y="6495394"/>
            <a:ext cx="1835696" cy="362606"/>
          </a:xfrm>
          <a:prstGeom prst="rect">
            <a:avLst/>
          </a:prstGeom>
        </p:spPr>
      </p:pic>
    </p:spTree>
    <p:extLst>
      <p:ext uri="{BB962C8B-B14F-4D97-AF65-F5344CB8AC3E}">
        <p14:creationId xmlns:p14="http://schemas.microsoft.com/office/powerpoint/2010/main" val="3767909259"/>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6" r:id="rId5"/>
    <p:sldLayoutId id="2147483662" r:id="rId6"/>
    <p:sldLayoutId id="2147483663" r:id="rId7"/>
    <p:sldLayoutId id="2147483665" r:id="rId8"/>
  </p:sldLayoutIdLst>
  <p:timing>
    <p:tnLst>
      <p:par>
        <p:cTn id="1" dur="indefinite" restart="never" nodeType="tmRoot"/>
      </p:par>
    </p:tnLst>
  </p:timing>
  <p:hf hdr="0" ftr="0" dt="0"/>
  <p:txStyles>
    <p:title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p:titleStyle>
    <p:bodyStyle>
      <a:lvl1pPr marL="342900" indent="-342900" algn="l" rtl="0" eaLnBrk="1" fontAlgn="base" hangingPunct="1">
        <a:spcBef>
          <a:spcPct val="20000"/>
        </a:spcBef>
        <a:spcAft>
          <a:spcPct val="0"/>
        </a:spcAft>
        <a:buFont typeface="Arial" pitchFamily="34" charset="0"/>
        <a:buChar char="•"/>
        <a:defRPr sz="2800" kern="1200">
          <a:solidFill>
            <a:schemeClr val="bg1"/>
          </a:solidFill>
          <a:latin typeface="Arial" pitchFamily="34" charset="0"/>
          <a:ea typeface="+mn-ea"/>
          <a:cs typeface="Arial" pitchFamily="34" charset="0"/>
        </a:defRPr>
      </a:lvl1pPr>
      <a:lvl2pPr marL="742950" indent="-285750" algn="l" rtl="0" eaLnBrk="1" fontAlgn="base" hangingPunct="1">
        <a:spcBef>
          <a:spcPct val="20000"/>
        </a:spcBef>
        <a:spcAft>
          <a:spcPct val="0"/>
        </a:spcAft>
        <a:buFont typeface="Arial" pitchFamily="34" charset="0"/>
        <a:buChar char="–"/>
        <a:defRPr sz="2500" kern="1200">
          <a:solidFill>
            <a:schemeClr val="bg1"/>
          </a:solidFill>
          <a:latin typeface="Arial" pitchFamily="34" charset="0"/>
          <a:ea typeface="+mn-ea"/>
          <a:cs typeface="Arial" pitchFamily="34" charset="0"/>
        </a:defRPr>
      </a:lvl2pPr>
      <a:lvl3pPr marL="1143000" indent="-228600" algn="l" rtl="0" eaLnBrk="1" fontAlgn="base" hangingPunct="1">
        <a:spcBef>
          <a:spcPct val="20000"/>
        </a:spcBef>
        <a:spcAft>
          <a:spcPct val="0"/>
        </a:spcAft>
        <a:buFont typeface="Arial" pitchFamily="34" charset="0"/>
        <a:buChar char="•"/>
        <a:defRPr sz="2300" kern="1200">
          <a:solidFill>
            <a:schemeClr val="bg1"/>
          </a:solidFill>
          <a:latin typeface="Arial" pitchFamily="34" charset="0"/>
          <a:ea typeface="+mn-ea"/>
          <a:cs typeface="Arial" pitchFamily="34" charset="0"/>
        </a:defRPr>
      </a:lvl3pPr>
      <a:lvl4pPr marL="1600200" indent="-228600" algn="l" rtl="0" eaLnBrk="1" fontAlgn="base" hangingPunct="1">
        <a:spcBef>
          <a:spcPct val="20000"/>
        </a:spcBef>
        <a:spcAft>
          <a:spcPct val="0"/>
        </a:spcAft>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rtl="0" eaLnBrk="1" fontAlgn="base" hangingPunct="1">
        <a:spcBef>
          <a:spcPct val="20000"/>
        </a:spcBef>
        <a:spcAft>
          <a:spcPct val="0"/>
        </a:spcAft>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8.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cdre.ons.org.br/" TargetMode="External"/><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tst-app-04/ONS.SCPCB.AddinSite/index.html" TargetMode="Externa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15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png"/><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21.png"/><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25.png"/><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3" Type="http://schemas.openxmlformats.org/officeDocument/2006/relationships/image" Target="../media/image129.emf"/><Relationship Id="rId2" Type="http://schemas.openxmlformats.org/officeDocument/2006/relationships/image" Target="../media/image128.png"/><Relationship Id="rId1" Type="http://schemas.openxmlformats.org/officeDocument/2006/relationships/slideLayout" Target="../slideLayouts/slideLayout4.xml"/><Relationship Id="rId4" Type="http://schemas.openxmlformats.org/officeDocument/2006/relationships/image" Target="../media/image130.png"/></Relationships>
</file>

<file path=ppt/slides/_rels/slide205.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4.xml"/></Relationships>
</file>

<file path=ppt/slides/_rels/slide206.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4.xml"/></Relationships>
</file>

<file path=ppt/slides/_rels/slide218.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ons.org.br/agentes/previsao_carga.aspx" TargetMode="Externa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 Id="rId4" Type="http://schemas.openxmlformats.org/officeDocument/2006/relationships/image" Target="../media/image3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xml"/><Relationship Id="rId5" Type="http://schemas.openxmlformats.org/officeDocument/2006/relationships/image" Target="../media/image53.png"/><Relationship Id="rId4" Type="http://schemas.openxmlformats.org/officeDocument/2006/relationships/image" Target="../media/image52.png"/></Relationships>
</file>

<file path=ppt/slides/_rels/slide7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4.xml"/><Relationship Id="rId4" Type="http://schemas.openxmlformats.org/officeDocument/2006/relationships/image" Target="../media/image5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lstStyle/>
          <a:p>
            <a:r>
              <a:rPr lang="pt-BR" sz="2200" dirty="0" smtClean="0"/>
              <a:t>Sistema de Consolidação de Previsão de Carga por Barramento para Estudos Elétricos - SCPCB</a:t>
            </a:r>
            <a:endParaRPr lang="pt-BR" sz="2200" dirty="0"/>
          </a:p>
        </p:txBody>
      </p:sp>
      <p:sp>
        <p:nvSpPr>
          <p:cNvPr id="5" name="Subtítulo 4"/>
          <p:cNvSpPr>
            <a:spLocks noGrp="1"/>
          </p:cNvSpPr>
          <p:nvPr>
            <p:ph type="subTitle" idx="1"/>
          </p:nvPr>
        </p:nvSpPr>
        <p:spPr>
          <a:xfrm>
            <a:off x="611560" y="5373216"/>
            <a:ext cx="7992888" cy="864096"/>
          </a:xfrm>
        </p:spPr>
        <p:txBody>
          <a:bodyPr>
            <a:normAutofit/>
          </a:bodyPr>
          <a:lstStyle/>
          <a:p>
            <a:r>
              <a:rPr lang="pt-BR" sz="2000" dirty="0" smtClean="0"/>
              <a:t>TREINAMENTO: Agentes de Distribuição – abril/2018</a:t>
            </a:r>
            <a:endParaRPr lang="pt-BR" sz="2000" dirty="0"/>
          </a:p>
        </p:txBody>
      </p:sp>
    </p:spTree>
    <p:extLst>
      <p:ext uri="{BB962C8B-B14F-4D97-AF65-F5344CB8AC3E}">
        <p14:creationId xmlns:p14="http://schemas.microsoft.com/office/powerpoint/2010/main" val="24218728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63688" y="27691"/>
            <a:ext cx="7380312" cy="561975"/>
          </a:xfrm>
        </p:spPr>
        <p:txBody>
          <a:bodyPr/>
          <a:lstStyle/>
          <a:p>
            <a:r>
              <a:rPr lang="pt-BR" dirty="0"/>
              <a:t>2</a:t>
            </a:r>
            <a:r>
              <a:rPr lang="pt-BR" dirty="0" smtClean="0"/>
              <a:t>. O Projeto SCPCB - módulos</a:t>
            </a:r>
            <a:endParaRPr lang="pt-BR" dirty="0"/>
          </a:p>
        </p:txBody>
      </p:sp>
      <p:sp>
        <p:nvSpPr>
          <p:cNvPr id="10" name="Rectangle 4"/>
          <p:cNvSpPr/>
          <p:nvPr/>
        </p:nvSpPr>
        <p:spPr>
          <a:xfrm>
            <a:off x="528704" y="1657603"/>
            <a:ext cx="1825199" cy="102611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err="1" smtClean="0"/>
              <a:t>Aquisitar</a:t>
            </a:r>
            <a:r>
              <a:rPr lang="en-US" sz="1400" dirty="0" smtClean="0"/>
              <a:t> Dados de </a:t>
            </a:r>
            <a:r>
              <a:rPr lang="en-US" sz="1400" dirty="0" err="1" smtClean="0"/>
              <a:t>Previsão</a:t>
            </a:r>
            <a:r>
              <a:rPr lang="en-US" sz="1400" dirty="0" smtClean="0"/>
              <a:t> de </a:t>
            </a:r>
            <a:r>
              <a:rPr lang="en-US" sz="1400" dirty="0" err="1" smtClean="0"/>
              <a:t>Carga</a:t>
            </a:r>
            <a:r>
              <a:rPr lang="en-US" sz="1400" dirty="0" smtClean="0"/>
              <a:t> dos </a:t>
            </a:r>
            <a:r>
              <a:rPr lang="en-US" sz="1400" dirty="0" err="1" smtClean="0"/>
              <a:t>Agentes</a:t>
            </a:r>
            <a:endParaRPr lang="en-US" sz="1400" dirty="0"/>
          </a:p>
        </p:txBody>
      </p:sp>
      <p:sp>
        <p:nvSpPr>
          <p:cNvPr id="11" name="Rectangle 6"/>
          <p:cNvSpPr/>
          <p:nvPr/>
        </p:nvSpPr>
        <p:spPr>
          <a:xfrm>
            <a:off x="3617502" y="3162571"/>
            <a:ext cx="1762037" cy="1026115"/>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err="1">
                <a:solidFill>
                  <a:schemeClr val="dk1"/>
                </a:solidFill>
              </a:rPr>
              <a:t>Realizar</a:t>
            </a:r>
            <a:r>
              <a:rPr lang="en-US" sz="1400" dirty="0">
                <a:solidFill>
                  <a:schemeClr val="dk1"/>
                </a:solidFill>
              </a:rPr>
              <a:t> </a:t>
            </a:r>
            <a:r>
              <a:rPr lang="en-US" sz="1400" dirty="0" err="1">
                <a:solidFill>
                  <a:schemeClr val="dk1"/>
                </a:solidFill>
              </a:rPr>
              <a:t>Análise</a:t>
            </a:r>
            <a:r>
              <a:rPr lang="en-US" sz="1400" dirty="0">
                <a:solidFill>
                  <a:schemeClr val="dk1"/>
                </a:solidFill>
              </a:rPr>
              <a:t> da </a:t>
            </a:r>
            <a:r>
              <a:rPr lang="en-US" sz="1400" dirty="0" err="1">
                <a:solidFill>
                  <a:schemeClr val="dk1"/>
                </a:solidFill>
              </a:rPr>
              <a:t>Previsão</a:t>
            </a:r>
            <a:r>
              <a:rPr lang="en-US" sz="1400" dirty="0">
                <a:solidFill>
                  <a:schemeClr val="dk1"/>
                </a:solidFill>
              </a:rPr>
              <a:t> de </a:t>
            </a:r>
            <a:r>
              <a:rPr lang="en-US" sz="1400" dirty="0" err="1">
                <a:solidFill>
                  <a:schemeClr val="dk1"/>
                </a:solidFill>
              </a:rPr>
              <a:t>Carga</a:t>
            </a:r>
            <a:r>
              <a:rPr lang="en-US" sz="1400" dirty="0">
                <a:solidFill>
                  <a:schemeClr val="dk1"/>
                </a:solidFill>
              </a:rPr>
              <a:t> </a:t>
            </a:r>
            <a:r>
              <a:rPr lang="en-US" sz="1400" dirty="0" err="1">
                <a:solidFill>
                  <a:schemeClr val="dk1"/>
                </a:solidFill>
              </a:rPr>
              <a:t>pelo</a:t>
            </a:r>
            <a:r>
              <a:rPr lang="en-US" sz="1400" dirty="0">
                <a:solidFill>
                  <a:schemeClr val="dk1"/>
                </a:solidFill>
              </a:rPr>
              <a:t> ONS e </a:t>
            </a:r>
            <a:r>
              <a:rPr lang="en-US" sz="1400" dirty="0" err="1">
                <a:solidFill>
                  <a:schemeClr val="dk1"/>
                </a:solidFill>
              </a:rPr>
              <a:t>Agentes</a:t>
            </a:r>
            <a:endParaRPr lang="en-US" sz="1400" dirty="0">
              <a:solidFill>
                <a:schemeClr val="dk1"/>
              </a:solidFill>
            </a:endParaRPr>
          </a:p>
        </p:txBody>
      </p:sp>
      <p:sp>
        <p:nvSpPr>
          <p:cNvPr id="12" name="Rectangle 7"/>
          <p:cNvSpPr/>
          <p:nvPr/>
        </p:nvSpPr>
        <p:spPr>
          <a:xfrm>
            <a:off x="6541033" y="4713200"/>
            <a:ext cx="1895400" cy="1180031"/>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err="1">
                <a:solidFill>
                  <a:schemeClr val="dk1"/>
                </a:solidFill>
              </a:rPr>
              <a:t>Disponibilizar</a:t>
            </a:r>
            <a:r>
              <a:rPr lang="en-US" sz="1400" dirty="0">
                <a:solidFill>
                  <a:schemeClr val="dk1"/>
                </a:solidFill>
              </a:rPr>
              <a:t> as </a:t>
            </a:r>
            <a:r>
              <a:rPr lang="en-US" sz="1400" dirty="0" err="1">
                <a:solidFill>
                  <a:schemeClr val="dk1"/>
                </a:solidFill>
              </a:rPr>
              <a:t>Previsões</a:t>
            </a:r>
            <a:r>
              <a:rPr lang="en-US" sz="1400" dirty="0">
                <a:solidFill>
                  <a:schemeClr val="dk1"/>
                </a:solidFill>
              </a:rPr>
              <a:t> de </a:t>
            </a:r>
            <a:r>
              <a:rPr lang="en-US" sz="1400" dirty="0" err="1">
                <a:solidFill>
                  <a:schemeClr val="dk1"/>
                </a:solidFill>
              </a:rPr>
              <a:t>Carga</a:t>
            </a:r>
            <a:r>
              <a:rPr lang="en-US" sz="1400" dirty="0">
                <a:solidFill>
                  <a:schemeClr val="dk1"/>
                </a:solidFill>
              </a:rPr>
              <a:t> </a:t>
            </a:r>
            <a:r>
              <a:rPr lang="en-US" sz="1400" dirty="0" err="1" smtClean="0">
                <a:solidFill>
                  <a:schemeClr val="dk1"/>
                </a:solidFill>
              </a:rPr>
              <a:t>às</a:t>
            </a:r>
            <a:r>
              <a:rPr lang="en-US" sz="1400" dirty="0" smtClean="0">
                <a:solidFill>
                  <a:schemeClr val="dk1"/>
                </a:solidFill>
              </a:rPr>
              <a:t> </a:t>
            </a:r>
            <a:r>
              <a:rPr lang="en-US" sz="1400" dirty="0" err="1">
                <a:solidFill>
                  <a:schemeClr val="dk1"/>
                </a:solidFill>
              </a:rPr>
              <a:t>Áreas</a:t>
            </a:r>
            <a:r>
              <a:rPr lang="en-US" sz="1400" dirty="0">
                <a:solidFill>
                  <a:schemeClr val="dk1"/>
                </a:solidFill>
              </a:rPr>
              <a:t> de </a:t>
            </a:r>
            <a:r>
              <a:rPr lang="en-US" sz="1400" dirty="0" err="1" smtClean="0">
                <a:solidFill>
                  <a:schemeClr val="dk1"/>
                </a:solidFill>
              </a:rPr>
              <a:t>Estudos</a:t>
            </a:r>
            <a:r>
              <a:rPr lang="en-US" sz="1400" dirty="0" smtClean="0">
                <a:solidFill>
                  <a:schemeClr val="dk1"/>
                </a:solidFill>
              </a:rPr>
              <a:t> </a:t>
            </a:r>
            <a:r>
              <a:rPr lang="en-US" sz="1400" dirty="0" err="1" smtClean="0"/>
              <a:t>E</a:t>
            </a:r>
            <a:r>
              <a:rPr lang="en-US" sz="1400" dirty="0" err="1" smtClean="0">
                <a:solidFill>
                  <a:schemeClr val="dk1"/>
                </a:solidFill>
              </a:rPr>
              <a:t>létricos</a:t>
            </a:r>
            <a:endParaRPr lang="en-US" sz="1400" dirty="0">
              <a:solidFill>
                <a:schemeClr val="dk1"/>
              </a:solidFill>
            </a:endParaRPr>
          </a:p>
        </p:txBody>
      </p:sp>
      <p:cxnSp>
        <p:nvCxnSpPr>
          <p:cNvPr id="13" name="Elbow Connector 10"/>
          <p:cNvCxnSpPr>
            <a:stCxn id="10" idx="2"/>
            <a:endCxn id="11" idx="1"/>
          </p:cNvCxnSpPr>
          <p:nvPr/>
        </p:nvCxnSpPr>
        <p:spPr>
          <a:xfrm rot="16200000" flipH="1">
            <a:off x="2033446" y="2091574"/>
            <a:ext cx="991911" cy="2176199"/>
          </a:xfrm>
          <a:prstGeom prst="bentConnector2">
            <a:avLst/>
          </a:prstGeom>
          <a:ln>
            <a:tailEnd type="arrow"/>
          </a:ln>
        </p:spPr>
        <p:style>
          <a:lnRef idx="3">
            <a:schemeClr val="accent3"/>
          </a:lnRef>
          <a:fillRef idx="0">
            <a:schemeClr val="accent3"/>
          </a:fillRef>
          <a:effectRef idx="2">
            <a:schemeClr val="accent3"/>
          </a:effectRef>
          <a:fontRef idx="minor">
            <a:schemeClr val="tx1"/>
          </a:fontRef>
        </p:style>
      </p:cxnSp>
      <p:cxnSp>
        <p:nvCxnSpPr>
          <p:cNvPr id="14" name="Elbow Connector 12"/>
          <p:cNvCxnSpPr>
            <a:stCxn id="11" idx="2"/>
            <a:endCxn id="12" idx="1"/>
          </p:cNvCxnSpPr>
          <p:nvPr/>
        </p:nvCxnSpPr>
        <p:spPr>
          <a:xfrm rot="16200000" flipH="1">
            <a:off x="4962510" y="3724694"/>
            <a:ext cx="1114531" cy="2042514"/>
          </a:xfrm>
          <a:prstGeom prst="bentConnector2">
            <a:avLst/>
          </a:prstGeom>
          <a:ln>
            <a:tailEnd type="arrow"/>
          </a:ln>
        </p:spPr>
        <p:style>
          <a:lnRef idx="3">
            <a:schemeClr val="accent3"/>
          </a:lnRef>
          <a:fillRef idx="0">
            <a:schemeClr val="accent3"/>
          </a:fillRef>
          <a:effectRef idx="2">
            <a:schemeClr val="accent3"/>
          </a:effectRef>
          <a:fontRef idx="minor">
            <a:schemeClr val="tx1"/>
          </a:fontRef>
        </p:style>
      </p:cxnSp>
      <p:sp>
        <p:nvSpPr>
          <p:cNvPr id="15" name="Rectangle 7"/>
          <p:cNvSpPr/>
          <p:nvPr/>
        </p:nvSpPr>
        <p:spPr>
          <a:xfrm>
            <a:off x="4910806" y="916324"/>
            <a:ext cx="1109124" cy="31077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err="1" smtClean="0">
                <a:solidFill>
                  <a:schemeClr val="dk1"/>
                </a:solidFill>
              </a:rPr>
              <a:t>Gestão</a:t>
            </a:r>
            <a:endParaRPr lang="en-US" sz="1400" dirty="0">
              <a:solidFill>
                <a:schemeClr val="dk1"/>
              </a:solidFill>
            </a:endParaRPr>
          </a:p>
        </p:txBody>
      </p:sp>
      <p:sp>
        <p:nvSpPr>
          <p:cNvPr id="16" name="Retângulo 15"/>
          <p:cNvSpPr/>
          <p:nvPr/>
        </p:nvSpPr>
        <p:spPr>
          <a:xfrm>
            <a:off x="177704" y="1452380"/>
            <a:ext cx="8494195" cy="4856940"/>
          </a:xfrm>
          <a:prstGeom prst="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17" name="Conector de seta reta 16"/>
          <p:cNvCxnSpPr/>
          <p:nvPr/>
        </p:nvCxnSpPr>
        <p:spPr>
          <a:xfrm>
            <a:off x="2775102" y="1227094"/>
            <a:ext cx="0" cy="225287"/>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Conector de seta reta 17"/>
          <p:cNvCxnSpPr>
            <a:endCxn id="22" idx="2"/>
          </p:cNvCxnSpPr>
          <p:nvPr/>
        </p:nvCxnSpPr>
        <p:spPr>
          <a:xfrm flipV="1">
            <a:off x="2908464" y="1227093"/>
            <a:ext cx="0" cy="223201"/>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Conector de seta reta 18"/>
          <p:cNvCxnSpPr/>
          <p:nvPr/>
        </p:nvCxnSpPr>
        <p:spPr>
          <a:xfrm>
            <a:off x="5379538" y="1227094"/>
            <a:ext cx="0" cy="225287"/>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onector de seta reta 19"/>
          <p:cNvCxnSpPr/>
          <p:nvPr/>
        </p:nvCxnSpPr>
        <p:spPr>
          <a:xfrm flipV="1">
            <a:off x="5512901" y="1227093"/>
            <a:ext cx="0" cy="223201"/>
          </a:xfrm>
          <a:prstGeom prst="straightConnector1">
            <a:avLst/>
          </a:prstGeom>
          <a:ln w="25400">
            <a:solidFill>
              <a:schemeClr val="accent3">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Retângulo 20"/>
          <p:cNvSpPr/>
          <p:nvPr/>
        </p:nvSpPr>
        <p:spPr>
          <a:xfrm>
            <a:off x="107504" y="836712"/>
            <a:ext cx="8712968" cy="5544616"/>
          </a:xfrm>
          <a:prstGeom prst="rect">
            <a:avLst/>
          </a:prstGeom>
          <a:noFill/>
          <a:ln w="1270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2" name="Rectangle 7"/>
          <p:cNvSpPr/>
          <p:nvPr/>
        </p:nvSpPr>
        <p:spPr>
          <a:xfrm>
            <a:off x="2353903" y="916323"/>
            <a:ext cx="1109124" cy="31077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err="1" smtClean="0">
                <a:solidFill>
                  <a:schemeClr val="dk1"/>
                </a:solidFill>
              </a:rPr>
              <a:t>Suporte</a:t>
            </a:r>
            <a:endParaRPr lang="en-US" sz="1400" dirty="0">
              <a:solidFill>
                <a:schemeClr val="dk1"/>
              </a:solidFill>
            </a:endParaRPr>
          </a:p>
        </p:txBody>
      </p:sp>
      <p:grpSp>
        <p:nvGrpSpPr>
          <p:cNvPr id="23" name="Grupo 22"/>
          <p:cNvGrpSpPr/>
          <p:nvPr/>
        </p:nvGrpSpPr>
        <p:grpSpPr>
          <a:xfrm>
            <a:off x="2881743" y="1061340"/>
            <a:ext cx="5527969" cy="1745487"/>
            <a:chOff x="2907144" y="1056419"/>
            <a:chExt cx="5527969" cy="1745487"/>
          </a:xfrm>
        </p:grpSpPr>
        <p:sp>
          <p:nvSpPr>
            <p:cNvPr id="24" name="CaixaDeTexto 23"/>
            <p:cNvSpPr txBox="1"/>
            <p:nvPr/>
          </p:nvSpPr>
          <p:spPr>
            <a:xfrm>
              <a:off x="2907144" y="1601577"/>
              <a:ext cx="5527969" cy="1200329"/>
            </a:xfrm>
            <a:prstGeom prst="rect">
              <a:avLst/>
            </a:prstGeom>
            <a:noFill/>
            <a:ln>
              <a:solidFill>
                <a:schemeClr val="accent3"/>
              </a:solidFill>
            </a:ln>
          </p:spPr>
          <p:txBody>
            <a:bodyPr wrap="square" rtlCol="0">
              <a:spAutoFit/>
            </a:bodyPr>
            <a:lstStyle/>
            <a:p>
              <a:pPr marL="285750" indent="-285750">
                <a:buFont typeface="Arial" panose="020B0604020202020204" pitchFamily="34" charset="0"/>
                <a:buChar char="•"/>
              </a:pPr>
              <a:r>
                <a:rPr lang="pt-BR" sz="1200" i="1" dirty="0" smtClean="0">
                  <a:solidFill>
                    <a:schemeClr val="bg1"/>
                  </a:solidFill>
                </a:rPr>
                <a:t>Integração com outros sistemas: SISBAR, SCPC, SAGIC e CDRE.</a:t>
              </a:r>
            </a:p>
            <a:p>
              <a:pPr marL="285750" indent="-285750">
                <a:buFont typeface="Arial" panose="020B0604020202020204" pitchFamily="34" charset="0"/>
                <a:buChar char="•"/>
              </a:pPr>
              <a:r>
                <a:rPr lang="pt-BR" sz="1200" i="1" dirty="0" smtClean="0">
                  <a:solidFill>
                    <a:schemeClr val="bg1"/>
                  </a:solidFill>
                </a:rPr>
                <a:t>Criação e parametrização dos estudos de consolidação de carga (agentes, barramentos, grupos de agentes, agrupamentos de barramentos, áreas elétricas, condições de carga, horizonte de previsão, tipos de dados, tipos de agentes, casos de estudos, </a:t>
              </a:r>
              <a:r>
                <a:rPr lang="pt-BR" sz="1200" i="1" dirty="0" err="1" smtClean="0">
                  <a:solidFill>
                    <a:schemeClr val="bg1"/>
                  </a:solidFill>
                </a:rPr>
                <a:t>particionamento</a:t>
              </a:r>
              <a:r>
                <a:rPr lang="pt-BR" sz="1200" i="1" dirty="0" smtClean="0">
                  <a:solidFill>
                    <a:schemeClr val="bg1"/>
                  </a:solidFill>
                </a:rPr>
                <a:t> de barramentos, limites e faixas de desvios, </a:t>
              </a:r>
              <a:r>
                <a:rPr lang="pt-BR" sz="1200" i="1" dirty="0" err="1" smtClean="0">
                  <a:solidFill>
                    <a:schemeClr val="bg1"/>
                  </a:solidFill>
                </a:rPr>
                <a:t>etc</a:t>
              </a:r>
              <a:r>
                <a:rPr lang="pt-BR" sz="1200" i="1" dirty="0" smtClean="0">
                  <a:solidFill>
                    <a:schemeClr val="bg1"/>
                  </a:solidFill>
                </a:rPr>
                <a:t>)</a:t>
              </a:r>
              <a:endParaRPr lang="pt-BR" sz="1200" i="1" dirty="0">
                <a:solidFill>
                  <a:schemeClr val="bg1"/>
                </a:solidFill>
              </a:endParaRPr>
            </a:p>
          </p:txBody>
        </p:sp>
        <p:sp>
          <p:nvSpPr>
            <p:cNvPr id="25" name="Seta dobrada para cima 24"/>
            <p:cNvSpPr/>
            <p:nvPr/>
          </p:nvSpPr>
          <p:spPr>
            <a:xfrm flipV="1">
              <a:off x="3486520" y="1056419"/>
              <a:ext cx="890477" cy="540235"/>
            </a:xfrm>
            <a:prstGeom prst="bentUpArrow">
              <a:avLst>
                <a:gd name="adj1" fmla="val 10917"/>
                <a:gd name="adj2" fmla="val 16550"/>
                <a:gd name="adj3" fmla="val 2359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grpSp>
        <p:nvGrpSpPr>
          <p:cNvPr id="26" name="Grupo 25"/>
          <p:cNvGrpSpPr/>
          <p:nvPr/>
        </p:nvGrpSpPr>
        <p:grpSpPr>
          <a:xfrm>
            <a:off x="5465369" y="1053450"/>
            <a:ext cx="3139080" cy="3205768"/>
            <a:chOff x="2735762" y="1056418"/>
            <a:chExt cx="4212720" cy="3230018"/>
          </a:xfrm>
        </p:grpSpPr>
        <p:sp>
          <p:nvSpPr>
            <p:cNvPr id="27" name="CaixaDeTexto 26"/>
            <p:cNvSpPr txBox="1"/>
            <p:nvPr/>
          </p:nvSpPr>
          <p:spPr>
            <a:xfrm>
              <a:off x="2735762" y="1588525"/>
              <a:ext cx="4212720" cy="2697911"/>
            </a:xfrm>
            <a:prstGeom prst="rect">
              <a:avLst/>
            </a:prstGeom>
            <a:noFill/>
            <a:ln>
              <a:solidFill>
                <a:schemeClr val="accent3"/>
              </a:solidFill>
            </a:ln>
          </p:spPr>
          <p:txBody>
            <a:bodyPr wrap="square" rtlCol="0">
              <a:spAutoFit/>
            </a:bodyPr>
            <a:lstStyle/>
            <a:p>
              <a:pPr marL="171450" indent="-171450">
                <a:buFont typeface="Arial" panose="020B0604020202020204" pitchFamily="34" charset="0"/>
                <a:buChar char="•"/>
              </a:pPr>
              <a:r>
                <a:rPr lang="pt-BR" sz="1200" i="1" dirty="0">
                  <a:solidFill>
                    <a:schemeClr val="bg1"/>
                  </a:solidFill>
                </a:rPr>
                <a:t>Cronograma de etapas do estudo</a:t>
              </a:r>
            </a:p>
            <a:p>
              <a:pPr marL="171450" indent="-171450">
                <a:buFont typeface="Arial" panose="020B0604020202020204" pitchFamily="34" charset="0"/>
                <a:buChar char="•"/>
              </a:pPr>
              <a:r>
                <a:rPr lang="pt-BR" sz="1200" i="1" dirty="0">
                  <a:solidFill>
                    <a:schemeClr val="bg1"/>
                  </a:solidFill>
                </a:rPr>
                <a:t>Monitoramento de prazos e pendências</a:t>
              </a:r>
            </a:p>
            <a:p>
              <a:pPr marL="171450" indent="-171450">
                <a:buFont typeface="Arial" panose="020B0604020202020204" pitchFamily="34" charset="0"/>
                <a:buChar char="•"/>
              </a:pPr>
              <a:r>
                <a:rPr lang="pt-BR" sz="1200" i="1" dirty="0">
                  <a:solidFill>
                    <a:schemeClr val="bg1"/>
                  </a:solidFill>
                </a:rPr>
                <a:t>Documentação do processo: Termo de Referência, Premissas de Previsões, Relatórios de Análise, Apresentações</a:t>
              </a:r>
            </a:p>
            <a:p>
              <a:pPr marL="171450" indent="-171450">
                <a:buFont typeface="Arial" panose="020B0604020202020204" pitchFamily="34" charset="0"/>
                <a:buChar char="•"/>
              </a:pPr>
              <a:r>
                <a:rPr lang="pt-BR" sz="1200" i="1" dirty="0">
                  <a:solidFill>
                    <a:schemeClr val="bg1"/>
                  </a:solidFill>
                </a:rPr>
                <a:t>Versionamento e validade dos dados enviados pelos </a:t>
              </a:r>
              <a:r>
                <a:rPr lang="pt-BR" sz="1200" i="1" dirty="0" smtClean="0">
                  <a:solidFill>
                    <a:schemeClr val="bg1"/>
                  </a:solidFill>
                </a:rPr>
                <a:t>agentes e </a:t>
              </a:r>
              <a:r>
                <a:rPr lang="pt-BR" sz="1200" i="1" dirty="0">
                  <a:solidFill>
                    <a:schemeClr val="bg1"/>
                  </a:solidFill>
                </a:rPr>
                <a:t>dos dados consolidados enviados ás áreas de estudo</a:t>
              </a:r>
            </a:p>
            <a:p>
              <a:pPr marL="171450" indent="-171450">
                <a:buFont typeface="Arial" panose="020B0604020202020204" pitchFamily="34" charset="0"/>
                <a:buChar char="•"/>
              </a:pPr>
              <a:r>
                <a:rPr lang="pt-BR" sz="1200" i="1" dirty="0">
                  <a:solidFill>
                    <a:schemeClr val="bg1"/>
                  </a:solidFill>
                </a:rPr>
                <a:t>Relatórios de não-conformidades</a:t>
              </a:r>
            </a:p>
            <a:p>
              <a:pPr marL="171450" indent="-171450">
                <a:buFont typeface="Arial" panose="020B0604020202020204" pitchFamily="34" charset="0"/>
                <a:buChar char="•"/>
              </a:pPr>
              <a:r>
                <a:rPr lang="pt-BR" sz="1200" i="1" dirty="0">
                  <a:solidFill>
                    <a:schemeClr val="bg1"/>
                  </a:solidFill>
                </a:rPr>
                <a:t>Status dos diversos tipos de dados, agente e estudos</a:t>
              </a:r>
            </a:p>
            <a:p>
              <a:pPr marL="171450" indent="-171450">
                <a:buFont typeface="Arial" panose="020B0604020202020204" pitchFamily="34" charset="0"/>
                <a:buChar char="•"/>
              </a:pPr>
              <a:r>
                <a:rPr lang="pt-BR" sz="1200" i="1" dirty="0">
                  <a:solidFill>
                    <a:schemeClr val="bg1"/>
                  </a:solidFill>
                </a:rPr>
                <a:t>Envio de Notificações: ONS-Agentes e </a:t>
              </a:r>
              <a:r>
                <a:rPr lang="pt-BR" sz="1200" i="1" dirty="0" err="1" smtClean="0">
                  <a:solidFill>
                    <a:schemeClr val="bg1"/>
                  </a:solidFill>
                </a:rPr>
                <a:t>Agentes-ONS</a:t>
              </a:r>
              <a:endParaRPr lang="pt-BR" sz="1200" i="1" dirty="0">
                <a:solidFill>
                  <a:schemeClr val="bg1"/>
                </a:solidFill>
              </a:endParaRPr>
            </a:p>
          </p:txBody>
        </p:sp>
        <p:sp>
          <p:nvSpPr>
            <p:cNvPr id="28" name="Seta dobrada para cima 27"/>
            <p:cNvSpPr/>
            <p:nvPr/>
          </p:nvSpPr>
          <p:spPr>
            <a:xfrm flipV="1">
              <a:off x="3486520" y="1056418"/>
              <a:ext cx="380819" cy="540235"/>
            </a:xfrm>
            <a:prstGeom prst="bentUpArrow">
              <a:avLst>
                <a:gd name="adj1" fmla="val 19869"/>
                <a:gd name="adj2" fmla="val 26993"/>
                <a:gd name="adj3" fmla="val 4403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grpSp>
        <p:nvGrpSpPr>
          <p:cNvPr id="29" name="Grupo 28"/>
          <p:cNvGrpSpPr/>
          <p:nvPr/>
        </p:nvGrpSpPr>
        <p:grpSpPr>
          <a:xfrm>
            <a:off x="216780" y="2683717"/>
            <a:ext cx="3341243" cy="2395730"/>
            <a:chOff x="276259" y="2683717"/>
            <a:chExt cx="3119823" cy="2395730"/>
          </a:xfrm>
        </p:grpSpPr>
        <p:sp>
          <p:nvSpPr>
            <p:cNvPr id="30" name="CaixaDeTexto 29"/>
            <p:cNvSpPr txBox="1"/>
            <p:nvPr/>
          </p:nvSpPr>
          <p:spPr>
            <a:xfrm>
              <a:off x="276259" y="4063784"/>
              <a:ext cx="3119823" cy="1015663"/>
            </a:xfrm>
            <a:prstGeom prst="rect">
              <a:avLst/>
            </a:prstGeom>
            <a:noFill/>
            <a:ln>
              <a:solidFill>
                <a:schemeClr val="accent3"/>
              </a:solidFill>
            </a:ln>
          </p:spPr>
          <p:txBody>
            <a:bodyPr wrap="square" rtlCol="0">
              <a:spAutoFit/>
            </a:bodyPr>
            <a:lstStyle/>
            <a:p>
              <a:pPr marL="285750" indent="-285750">
                <a:buFont typeface="Arial" panose="020B0604020202020204" pitchFamily="34" charset="0"/>
                <a:buChar char="•"/>
              </a:pPr>
              <a:r>
                <a:rPr lang="pt-BR" sz="1200" i="1" dirty="0">
                  <a:solidFill>
                    <a:schemeClr val="bg1"/>
                  </a:solidFill>
                </a:rPr>
                <a:t>Recebimento de dados e informações =&gt; gravação em base dados de grande volume de dados enviados pelos agentes</a:t>
              </a:r>
            </a:p>
            <a:p>
              <a:pPr marL="285750" indent="-285750">
                <a:buFont typeface="Arial" panose="020B0604020202020204" pitchFamily="34" charset="0"/>
                <a:buChar char="•"/>
              </a:pPr>
              <a:r>
                <a:rPr lang="pt-BR" sz="1200" i="1" dirty="0">
                  <a:solidFill>
                    <a:schemeClr val="bg1"/>
                  </a:solidFill>
                </a:rPr>
                <a:t>Crítica preliminar dos dados </a:t>
              </a:r>
              <a:r>
                <a:rPr lang="pt-BR" sz="1200" i="1" dirty="0" smtClean="0">
                  <a:solidFill>
                    <a:schemeClr val="bg1"/>
                  </a:solidFill>
                </a:rPr>
                <a:t>enviados</a:t>
              </a:r>
            </a:p>
            <a:p>
              <a:pPr marL="285750" indent="-285750">
                <a:buFont typeface="Arial" panose="020B0604020202020204" pitchFamily="34" charset="0"/>
                <a:buChar char="•"/>
              </a:pPr>
              <a:r>
                <a:rPr lang="pt-BR" sz="1200" i="1" dirty="0" smtClean="0">
                  <a:solidFill>
                    <a:schemeClr val="bg1"/>
                  </a:solidFill>
                </a:rPr>
                <a:t>Comparação </a:t>
              </a:r>
              <a:r>
                <a:rPr lang="pt-BR" sz="1200" i="1" dirty="0">
                  <a:solidFill>
                    <a:schemeClr val="bg1"/>
                  </a:solidFill>
                </a:rPr>
                <a:t>de dados reenviados</a:t>
              </a:r>
            </a:p>
          </p:txBody>
        </p:sp>
        <p:sp>
          <p:nvSpPr>
            <p:cNvPr id="31" name="Seta para baixo 30"/>
            <p:cNvSpPr/>
            <p:nvPr/>
          </p:nvSpPr>
          <p:spPr>
            <a:xfrm>
              <a:off x="683568" y="2683717"/>
              <a:ext cx="144016" cy="1390835"/>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grpSp>
        <p:nvGrpSpPr>
          <p:cNvPr id="32" name="Grupo 31"/>
          <p:cNvGrpSpPr/>
          <p:nvPr/>
        </p:nvGrpSpPr>
        <p:grpSpPr>
          <a:xfrm>
            <a:off x="66620" y="3752803"/>
            <a:ext cx="3929316" cy="2308324"/>
            <a:chOff x="-1828433" y="998296"/>
            <a:chExt cx="5729675" cy="2350039"/>
          </a:xfrm>
        </p:grpSpPr>
        <p:sp>
          <p:nvSpPr>
            <p:cNvPr id="33" name="CaixaDeTexto 32"/>
            <p:cNvSpPr txBox="1"/>
            <p:nvPr/>
          </p:nvSpPr>
          <p:spPr>
            <a:xfrm>
              <a:off x="-1828433" y="998296"/>
              <a:ext cx="5048215" cy="2350039"/>
            </a:xfrm>
            <a:prstGeom prst="rect">
              <a:avLst/>
            </a:prstGeom>
            <a:noFill/>
            <a:ln>
              <a:solidFill>
                <a:schemeClr val="accent3"/>
              </a:solidFill>
            </a:ln>
          </p:spPr>
          <p:txBody>
            <a:bodyPr wrap="square" rtlCol="0">
              <a:spAutoFit/>
            </a:bodyPr>
            <a:lstStyle/>
            <a:p>
              <a:pPr marL="171450" indent="-171450">
                <a:buFont typeface="Arial" panose="020B0604020202020204" pitchFamily="34" charset="0"/>
                <a:buChar char="•"/>
              </a:pPr>
              <a:r>
                <a:rPr lang="pt-BR" sz="1200" i="1" dirty="0" smtClean="0">
                  <a:solidFill>
                    <a:schemeClr val="bg1"/>
                  </a:solidFill>
                </a:rPr>
                <a:t>Diversas </a:t>
              </a:r>
              <a:r>
                <a:rPr lang="pt-BR" sz="1200" i="1" dirty="0">
                  <a:solidFill>
                    <a:schemeClr val="bg1"/>
                  </a:solidFill>
                </a:rPr>
                <a:t>funcionalidades para análise das previsões dos agentes</a:t>
              </a:r>
            </a:p>
            <a:p>
              <a:pPr marL="171450" indent="-171450">
                <a:buFont typeface="Arial" panose="020B0604020202020204" pitchFamily="34" charset="0"/>
                <a:buChar char="•"/>
              </a:pPr>
              <a:r>
                <a:rPr lang="pt-BR" sz="1200" i="1" dirty="0">
                  <a:solidFill>
                    <a:schemeClr val="bg1"/>
                  </a:solidFill>
                </a:rPr>
                <a:t>Diversas funcionalidades para apoio a elaboração das previsões de carga por barramento pelos agentes</a:t>
              </a:r>
            </a:p>
            <a:p>
              <a:pPr marL="171450" indent="-171450">
                <a:buFont typeface="Arial" panose="020B0604020202020204" pitchFamily="34" charset="0"/>
                <a:buChar char="•"/>
              </a:pPr>
              <a:r>
                <a:rPr lang="pt-BR" sz="1200" i="1" dirty="0">
                  <a:solidFill>
                    <a:schemeClr val="bg1"/>
                  </a:solidFill>
                </a:rPr>
                <a:t>Metodologias incorporadas: sazonalidade, curvas críticas, desagregação, cálculo de desvios</a:t>
              </a:r>
            </a:p>
            <a:p>
              <a:pPr marL="171450" indent="-171450">
                <a:buFont typeface="Arial" panose="020B0604020202020204" pitchFamily="34" charset="0"/>
                <a:buChar char="•"/>
              </a:pPr>
              <a:r>
                <a:rPr lang="pt-BR" sz="1200" i="1" dirty="0">
                  <a:solidFill>
                    <a:schemeClr val="bg1"/>
                  </a:solidFill>
                </a:rPr>
                <a:t>Analise dos dados agregados (áreas elétricas, subsistemas, </a:t>
              </a:r>
              <a:r>
                <a:rPr lang="pt-BR" sz="1200" i="1" dirty="0" err="1">
                  <a:solidFill>
                    <a:schemeClr val="bg1"/>
                  </a:solidFill>
                </a:rPr>
                <a:t>etc</a:t>
              </a:r>
              <a:r>
                <a:rPr lang="pt-BR" sz="1200" i="1" dirty="0">
                  <a:solidFill>
                    <a:schemeClr val="bg1"/>
                  </a:solidFill>
                </a:rPr>
                <a:t>)</a:t>
              </a:r>
            </a:p>
            <a:p>
              <a:pPr marL="171450" indent="-171450">
                <a:buFont typeface="Arial" panose="020B0604020202020204" pitchFamily="34" charset="0"/>
                <a:buChar char="•"/>
              </a:pPr>
              <a:r>
                <a:rPr lang="pt-BR" sz="1200" i="1" dirty="0">
                  <a:solidFill>
                    <a:schemeClr val="bg1"/>
                  </a:solidFill>
                </a:rPr>
                <a:t>Emissão de planilhas-relatório e gráficos diversos</a:t>
              </a:r>
            </a:p>
          </p:txBody>
        </p:sp>
        <p:sp>
          <p:nvSpPr>
            <p:cNvPr id="34" name="Seta dobrada para cima 33"/>
            <p:cNvSpPr/>
            <p:nvPr/>
          </p:nvSpPr>
          <p:spPr>
            <a:xfrm rot="5400000" flipV="1">
              <a:off x="3323049" y="1277893"/>
              <a:ext cx="436822" cy="719564"/>
            </a:xfrm>
            <a:prstGeom prst="bentUpArrow">
              <a:avLst>
                <a:gd name="adj1" fmla="val 14428"/>
                <a:gd name="adj2" fmla="val 15204"/>
                <a:gd name="adj3" fmla="val 349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grpSp>
        <p:nvGrpSpPr>
          <p:cNvPr id="35" name="Grupo 34"/>
          <p:cNvGrpSpPr/>
          <p:nvPr/>
        </p:nvGrpSpPr>
        <p:grpSpPr>
          <a:xfrm>
            <a:off x="6533828" y="3640788"/>
            <a:ext cx="1895399" cy="1063022"/>
            <a:chOff x="1434860" y="4345089"/>
            <a:chExt cx="1823489" cy="1031199"/>
          </a:xfrm>
        </p:grpSpPr>
        <p:sp>
          <p:nvSpPr>
            <p:cNvPr id="36" name="CaixaDeTexto 35"/>
            <p:cNvSpPr txBox="1"/>
            <p:nvPr/>
          </p:nvSpPr>
          <p:spPr>
            <a:xfrm>
              <a:off x="1434860" y="4345089"/>
              <a:ext cx="1823489" cy="806120"/>
            </a:xfrm>
            <a:prstGeom prst="rect">
              <a:avLst/>
            </a:prstGeom>
            <a:noFill/>
            <a:ln>
              <a:solidFill>
                <a:schemeClr val="accent3"/>
              </a:solidFill>
            </a:ln>
          </p:spPr>
          <p:txBody>
            <a:bodyPr wrap="square" rtlCol="0">
              <a:spAutoFit/>
            </a:bodyPr>
            <a:lstStyle/>
            <a:p>
              <a:pPr marL="285750" indent="-285750">
                <a:buFont typeface="Arial" panose="020B0604020202020204" pitchFamily="34" charset="0"/>
                <a:buChar char="•"/>
              </a:pPr>
              <a:r>
                <a:rPr lang="pt-BR" sz="1200" i="1" dirty="0">
                  <a:solidFill>
                    <a:schemeClr val="bg1"/>
                  </a:solidFill>
                </a:rPr>
                <a:t>Funcionalidade de geração dos casos de estudo das áreas clientes</a:t>
              </a:r>
            </a:p>
          </p:txBody>
        </p:sp>
        <p:sp>
          <p:nvSpPr>
            <p:cNvPr id="37" name="Seta para baixo 36"/>
            <p:cNvSpPr/>
            <p:nvPr/>
          </p:nvSpPr>
          <p:spPr>
            <a:xfrm flipV="1">
              <a:off x="2259787" y="5146847"/>
              <a:ext cx="140848" cy="229441"/>
            </a:xfrm>
            <a:prstGeom prst="down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spTree>
    <p:extLst>
      <p:ext uri="{BB962C8B-B14F-4D97-AF65-F5344CB8AC3E}">
        <p14:creationId xmlns:p14="http://schemas.microsoft.com/office/powerpoint/2010/main" val="3351117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2">
                                            <p:txEl>
                                              <p:charRg st="4294967295" end="4294967295"/>
                                            </p:txEl>
                                          </p:spTgt>
                                        </p:tgtEl>
                                        <p:attrNameLst>
                                          <p:attrName>style.visibility</p:attrName>
                                        </p:attrNameLst>
                                      </p:cBhvr>
                                      <p:to>
                                        <p:strVal val="visible"/>
                                      </p:to>
                                    </p:set>
                                    <p:animEffect transition="in" filter="randombar(horizontal)">
                                      <p:cBhvr>
                                        <p:cTn id="7" dur="500"/>
                                        <p:tgtEl>
                                          <p:spTgt spid="22">
                                            <p:txEl>
                                              <p:charRg st="4294967295" end="429496729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2"/>
                    </p:tgtEl>
                  </p:cond>
                </p:stCondLst>
                <p:endSync evt="end" delay="0">
                  <p:rtn val="all"/>
                </p:endSync>
                <p:childTnLst>
                  <p:par>
                    <p:cTn id="9" fill="hold">
                      <p:stCondLst>
                        <p:cond delay="0"/>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childTnLst>
              </p:cTn>
              <p:nextCondLst>
                <p:cond evt="onClick" delay="0">
                  <p:tgtEl>
                    <p:spTgt spid="22"/>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6"/>
                                        </p:tgtEl>
                                        <p:attrNameLst>
                                          <p:attrName>style.visibility</p:attrName>
                                        </p:attrNameLst>
                                      </p:cBhvr>
                                      <p:to>
                                        <p:strVal val="visible"/>
                                      </p:to>
                                    </p:set>
                                  </p:childTnLst>
                                  <p:subTnLst>
                                    <p:set>
                                      <p:cBhvr override="childStyle">
                                        <p:cTn dur="1" fill="hold" display="0" masterRel="nextClick" afterEffect="1"/>
                                        <p:tgtEl>
                                          <p:spTgt spid="26"/>
                                        </p:tgtEl>
                                        <p:attrNameLst>
                                          <p:attrName>style.visibility</p:attrName>
                                        </p:attrNameLst>
                                      </p:cBhvr>
                                      <p:to>
                                        <p:strVal val="hidden"/>
                                      </p:to>
                                    </p:set>
                                  </p:subTnLst>
                                </p:cTn>
                              </p:par>
                            </p:childTnLst>
                          </p:cTn>
                        </p:par>
                      </p:childTnLst>
                    </p:cTn>
                  </p:par>
                </p:childTnLst>
              </p:cTn>
              <p:nextCondLst>
                <p:cond evt="onClick" delay="0">
                  <p:tgtEl>
                    <p:spTgt spid="15"/>
                  </p:tgtEl>
                </p:cond>
              </p:nextCondLst>
            </p:seq>
            <p:seq concurrent="1" nextAc="seek">
              <p:cTn id="18" restart="whenNotActive" fill="hold" evtFilter="cancelBubble" nodeType="interactiveSeq">
                <p:stCondLst>
                  <p:cond evt="onClick" delay="0">
                    <p:tgtEl>
                      <p:spTgt spid="11"/>
                    </p:tgtEl>
                  </p:cond>
                </p:stCondLst>
                <p:endSync evt="end" delay="0">
                  <p:rtn val="all"/>
                </p:endSync>
                <p:childTnLst>
                  <p:par>
                    <p:cTn id="19" fill="hold">
                      <p:stCondLst>
                        <p:cond delay="0"/>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subTnLst>
                                    <p:set>
                                      <p:cBhvr override="childStyle">
                                        <p:cTn dur="1" fill="hold" display="0" masterRel="nextClick" afterEffect="1"/>
                                        <p:tgtEl>
                                          <p:spTgt spid="32"/>
                                        </p:tgtEl>
                                        <p:attrNameLst>
                                          <p:attrName>style.visibility</p:attrName>
                                        </p:attrNameLst>
                                      </p:cBhvr>
                                      <p:to>
                                        <p:strVal val="hidden"/>
                                      </p:to>
                                    </p:set>
                                  </p:subTnLst>
                                </p:cTn>
                              </p:par>
                            </p:childTnLst>
                          </p:cTn>
                        </p:par>
                      </p:childTnLst>
                    </p:cTn>
                  </p:par>
                </p:childTnLst>
              </p:cTn>
              <p:nextCondLst>
                <p:cond evt="onClick" delay="0">
                  <p:tgtEl>
                    <p:spTgt spid="11"/>
                  </p:tgtEl>
                </p:cond>
              </p:nextCondLst>
            </p:seq>
            <p:seq concurrent="1" nextAc="seek">
              <p:cTn id="23" restart="whenNotActive" fill="hold" evtFilter="cancelBubble" nodeType="interactiveSeq">
                <p:stCondLst>
                  <p:cond evt="onClick" delay="0">
                    <p:tgtEl>
                      <p:spTgt spid="10"/>
                    </p:tgtEl>
                  </p:cond>
                </p:stCondLst>
                <p:endSync evt="end" delay="0">
                  <p:rtn val="all"/>
                </p:endSync>
                <p:childTnLst>
                  <p:par>
                    <p:cTn id="24" fill="hold">
                      <p:stCondLst>
                        <p:cond delay="0"/>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29"/>
                                        </p:tgtEl>
                                        <p:attrNameLst>
                                          <p:attrName>style.visibility</p:attrName>
                                        </p:attrNameLst>
                                      </p:cBhvr>
                                      <p:to>
                                        <p:strVal val="visible"/>
                                      </p:to>
                                    </p:set>
                                  </p:childTnLst>
                                  <p:subTnLst>
                                    <p:set>
                                      <p:cBhvr override="childStyle">
                                        <p:cTn dur="1" fill="hold" display="0" masterRel="nextClick" afterEffect="1"/>
                                        <p:tgtEl>
                                          <p:spTgt spid="29"/>
                                        </p:tgtEl>
                                        <p:attrNameLst>
                                          <p:attrName>style.visibility</p:attrName>
                                        </p:attrNameLst>
                                      </p:cBhvr>
                                      <p:to>
                                        <p:strVal val="hidden"/>
                                      </p:to>
                                    </p:set>
                                  </p:subTnLst>
                                </p:cTn>
                              </p:par>
                            </p:childTnLst>
                          </p:cTn>
                        </p:par>
                      </p:childTnLst>
                    </p:cTn>
                  </p:par>
                </p:childTnLst>
              </p:cTn>
              <p:nextCondLst>
                <p:cond evt="onClick" delay="0">
                  <p:tgtEl>
                    <p:spTgt spid="10"/>
                  </p:tgtEl>
                </p:cond>
              </p:nextCondLst>
            </p:seq>
            <p:seq concurrent="1" nextAc="seek">
              <p:cTn id="28" restart="whenNotActive" fill="hold" evtFilter="cancelBubble" nodeType="interactiveSeq">
                <p:stCondLst>
                  <p:cond evt="onClick" delay="0">
                    <p:tgtEl>
                      <p:spTgt spid="12"/>
                    </p:tgtEl>
                  </p:cond>
                </p:stCondLst>
                <p:endSync evt="end" delay="0">
                  <p:rtn val="all"/>
                </p:endSync>
                <p:childTnLst>
                  <p:par>
                    <p:cTn id="29" fill="hold">
                      <p:stCondLst>
                        <p:cond delay="0"/>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5"/>
                                        </p:tgtEl>
                                        <p:attrNameLst>
                                          <p:attrName>style.visibility</p:attrName>
                                        </p:attrNameLst>
                                      </p:cBhvr>
                                      <p:to>
                                        <p:strVal val="visible"/>
                                      </p:to>
                                    </p:set>
                                  </p:childTnLst>
                                  <p:subTnLst>
                                    <p:set>
                                      <p:cBhvr override="childStyle">
                                        <p:cTn dur="1" fill="hold" display="0" masterRel="nextClick" afterEffect="1"/>
                                        <p:tgtEl>
                                          <p:spTgt spid="35"/>
                                        </p:tgtEl>
                                        <p:attrNameLst>
                                          <p:attrName>style.visibility</p:attrName>
                                        </p:attrNameLst>
                                      </p:cBhvr>
                                      <p:to>
                                        <p:strVal val="hidden"/>
                                      </p:to>
                                    </p:set>
                                  </p:subTnLst>
                                </p:cTn>
                              </p:par>
                            </p:childTnLst>
                          </p:cTn>
                        </p:par>
                      </p:childTnLst>
                    </p:cTn>
                  </p:par>
                </p:childTnLst>
              </p:cTn>
              <p:nextCondLst>
                <p:cond evt="onClick" delay="0">
                  <p:tgtEl>
                    <p:spTgt spid="12"/>
                  </p:tgtEl>
                </p:cond>
              </p:nextCondLst>
            </p:seq>
          </p:childTnLst>
        </p:cTn>
      </p:par>
    </p:tnLst>
    <p:bldLst>
      <p:bldP spid="22" grpId="0" autoUpdateAnimBg="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251520" y="836712"/>
            <a:ext cx="8784976" cy="2419124"/>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Status do agente </a:t>
            </a:r>
            <a:r>
              <a:rPr lang="pt-BR" altLang="pt-BR" b="1" dirty="0" smtClean="0">
                <a:solidFill>
                  <a:schemeClr val="bg1"/>
                </a:solidFill>
                <a:cs typeface="Arial" panose="020B0604020202020204" pitchFamily="34" charset="0"/>
              </a:rPr>
              <a:t>em relação a entrega de dados previstos para um estudo poderá ser:</a:t>
            </a:r>
          </a:p>
          <a:p>
            <a:pPr marL="285750" indent="-285750">
              <a:lnSpc>
                <a:spcPct val="90000"/>
              </a:lnSpc>
              <a:spcBef>
                <a:spcPct val="20000"/>
              </a:spcBef>
              <a:buFont typeface="Wingdings" panose="05000000000000000000" pitchFamily="2" charset="2"/>
              <a:buChar char="ü"/>
            </a:pPr>
            <a:r>
              <a:rPr lang="pt-BR" altLang="pt-BR" b="1" dirty="0" smtClean="0">
                <a:solidFill>
                  <a:srgbClr val="FFFF66"/>
                </a:solidFill>
                <a:cs typeface="Arial" panose="020B0604020202020204" pitchFamily="34" charset="0"/>
              </a:rPr>
              <a:t>Não enviado </a:t>
            </a:r>
            <a:r>
              <a:rPr lang="pt-BR" altLang="pt-BR" b="1" dirty="0" smtClean="0">
                <a:solidFill>
                  <a:schemeClr val="bg1"/>
                </a:solidFill>
                <a:cs typeface="Arial" panose="020B0604020202020204" pitchFamily="34" charset="0"/>
              </a:rPr>
              <a:t>– quando o agente ainda não enviou dados.</a:t>
            </a:r>
          </a:p>
          <a:p>
            <a:pPr marL="285750" indent="-285750">
              <a:lnSpc>
                <a:spcPct val="90000"/>
              </a:lnSpc>
              <a:spcBef>
                <a:spcPct val="20000"/>
              </a:spcBef>
              <a:buFont typeface="Wingdings" panose="05000000000000000000" pitchFamily="2" charset="2"/>
              <a:buChar char="ü"/>
            </a:pPr>
            <a:r>
              <a:rPr lang="pt-BR" altLang="pt-BR" b="1" dirty="0" smtClean="0">
                <a:solidFill>
                  <a:srgbClr val="FFFF66"/>
                </a:solidFill>
                <a:cs typeface="Arial" panose="020B0604020202020204" pitchFamily="34" charset="0"/>
              </a:rPr>
              <a:t>Enviado com pendência </a:t>
            </a:r>
            <a:r>
              <a:rPr lang="pt-BR" altLang="pt-BR" b="1" dirty="0">
                <a:solidFill>
                  <a:schemeClr val="bg1"/>
                </a:solidFill>
                <a:cs typeface="Arial" panose="020B0604020202020204" pitchFamily="34" charset="0"/>
              </a:rPr>
              <a:t>- quando </a:t>
            </a:r>
            <a:r>
              <a:rPr lang="pt-BR" altLang="pt-BR" b="1" dirty="0" smtClean="0">
                <a:solidFill>
                  <a:schemeClr val="bg1"/>
                </a:solidFill>
                <a:cs typeface="Arial" panose="020B0604020202020204" pitchFamily="34" charset="0"/>
              </a:rPr>
              <a:t>o </a:t>
            </a:r>
            <a:r>
              <a:rPr lang="pt-BR" altLang="pt-BR" b="1" dirty="0">
                <a:solidFill>
                  <a:schemeClr val="bg1"/>
                </a:solidFill>
                <a:cs typeface="Arial" panose="020B0604020202020204" pitchFamily="34" charset="0"/>
              </a:rPr>
              <a:t>agente ainda não enviou </a:t>
            </a:r>
            <a:r>
              <a:rPr lang="pt-BR" altLang="pt-BR" b="1" dirty="0" smtClean="0">
                <a:solidFill>
                  <a:schemeClr val="bg1"/>
                </a:solidFill>
                <a:cs typeface="Arial" panose="020B0604020202020204" pitchFamily="34" charset="0"/>
              </a:rPr>
              <a:t>a totalidade dos tipos de dados.</a:t>
            </a:r>
          </a:p>
          <a:p>
            <a:pPr marL="285750" indent="-285750">
              <a:lnSpc>
                <a:spcPct val="90000"/>
              </a:lnSpc>
              <a:spcBef>
                <a:spcPct val="20000"/>
              </a:spcBef>
              <a:buFont typeface="Wingdings" panose="05000000000000000000" pitchFamily="2" charset="2"/>
              <a:buChar char="ü"/>
            </a:pPr>
            <a:r>
              <a:rPr lang="pt-BR" altLang="pt-BR" b="1" dirty="0" smtClean="0">
                <a:solidFill>
                  <a:srgbClr val="FFFF66"/>
                </a:solidFill>
                <a:cs typeface="Arial" panose="020B0604020202020204" pitchFamily="34" charset="0"/>
              </a:rPr>
              <a:t>Enviado</a:t>
            </a:r>
            <a:r>
              <a:rPr lang="pt-BR" altLang="pt-BR" b="1" dirty="0" smtClean="0">
                <a:solidFill>
                  <a:schemeClr val="bg1"/>
                </a:solidFill>
                <a:cs typeface="Arial" panose="020B0604020202020204" pitchFamily="34" charset="0"/>
              </a:rPr>
              <a:t> - </a:t>
            </a:r>
            <a:r>
              <a:rPr lang="pt-BR" altLang="pt-BR" b="1" dirty="0">
                <a:solidFill>
                  <a:schemeClr val="bg1"/>
                </a:solidFill>
                <a:cs typeface="Arial" panose="020B0604020202020204" pitchFamily="34" charset="0"/>
              </a:rPr>
              <a:t>quando o</a:t>
            </a:r>
            <a:r>
              <a:rPr lang="pt-BR" altLang="pt-BR" b="1" dirty="0" smtClean="0">
                <a:solidFill>
                  <a:schemeClr val="bg1"/>
                </a:solidFill>
                <a:cs typeface="Arial" panose="020B0604020202020204" pitchFamily="34" charset="0"/>
              </a:rPr>
              <a:t> </a:t>
            </a:r>
            <a:r>
              <a:rPr lang="pt-BR" altLang="pt-BR" b="1" dirty="0">
                <a:solidFill>
                  <a:schemeClr val="bg1"/>
                </a:solidFill>
                <a:cs typeface="Arial" panose="020B0604020202020204" pitchFamily="34" charset="0"/>
              </a:rPr>
              <a:t>agente ainda </a:t>
            </a:r>
            <a:r>
              <a:rPr lang="pt-BR" altLang="pt-BR" b="1" dirty="0" smtClean="0">
                <a:solidFill>
                  <a:schemeClr val="bg1"/>
                </a:solidFill>
                <a:cs typeface="Arial" panose="020B0604020202020204" pitchFamily="34" charset="0"/>
              </a:rPr>
              <a:t>já enviou a totalidade dos dados, inclusive premissas.</a:t>
            </a:r>
          </a:p>
          <a:p>
            <a:pPr marL="285750" indent="-285750">
              <a:lnSpc>
                <a:spcPct val="90000"/>
              </a:lnSpc>
              <a:spcBef>
                <a:spcPct val="20000"/>
              </a:spcBef>
              <a:buFont typeface="Wingdings" panose="05000000000000000000" pitchFamily="2" charset="2"/>
              <a:buChar char="ü"/>
            </a:pPr>
            <a:r>
              <a:rPr lang="pt-BR" altLang="pt-BR" b="1" dirty="0" smtClean="0">
                <a:solidFill>
                  <a:srgbClr val="FFFF66"/>
                </a:solidFill>
                <a:cs typeface="Arial" panose="020B0604020202020204" pitchFamily="34" charset="0"/>
              </a:rPr>
              <a:t>Em análise </a:t>
            </a:r>
            <a:r>
              <a:rPr lang="pt-BR" altLang="pt-BR" b="1" dirty="0" smtClean="0">
                <a:solidFill>
                  <a:schemeClr val="bg1"/>
                </a:solidFill>
                <a:cs typeface="Arial" panose="020B0604020202020204" pitchFamily="34" charset="0"/>
              </a:rPr>
              <a:t>- </a:t>
            </a:r>
            <a:r>
              <a:rPr lang="pt-BR" altLang="pt-BR" b="1" dirty="0">
                <a:solidFill>
                  <a:schemeClr val="bg1"/>
                </a:solidFill>
                <a:cs typeface="Arial" panose="020B0604020202020204" pitchFamily="34" charset="0"/>
              </a:rPr>
              <a:t>quando </a:t>
            </a:r>
            <a:r>
              <a:rPr lang="pt-BR" altLang="pt-BR" b="1" dirty="0" smtClean="0">
                <a:solidFill>
                  <a:schemeClr val="bg1"/>
                </a:solidFill>
                <a:cs typeface="Arial" panose="020B0604020202020204" pitchFamily="34" charset="0"/>
              </a:rPr>
              <a:t>as previsões do agente estão sendo analisadas pelo ONS.</a:t>
            </a:r>
          </a:p>
          <a:p>
            <a:pPr marL="285750" indent="-285750">
              <a:lnSpc>
                <a:spcPct val="90000"/>
              </a:lnSpc>
              <a:spcBef>
                <a:spcPct val="20000"/>
              </a:spcBef>
              <a:buFont typeface="Wingdings" panose="05000000000000000000" pitchFamily="2" charset="2"/>
              <a:buChar char="ü"/>
            </a:pPr>
            <a:r>
              <a:rPr lang="pt-BR" altLang="pt-BR" b="1" dirty="0">
                <a:solidFill>
                  <a:srgbClr val="FFFF66"/>
                </a:solidFill>
                <a:cs typeface="Arial" panose="020B0604020202020204" pitchFamily="34" charset="0"/>
              </a:rPr>
              <a:t>Em revisão </a:t>
            </a:r>
            <a:r>
              <a:rPr lang="pt-BR" altLang="pt-BR" b="1" dirty="0">
                <a:solidFill>
                  <a:schemeClr val="bg1"/>
                </a:solidFill>
                <a:cs typeface="Arial" panose="020B0604020202020204" pitchFamily="34" charset="0"/>
              </a:rPr>
              <a:t>- quando </a:t>
            </a:r>
            <a:r>
              <a:rPr lang="pt-BR" altLang="pt-BR" b="1" dirty="0" smtClean="0">
                <a:solidFill>
                  <a:schemeClr val="bg1"/>
                </a:solidFill>
                <a:cs typeface="Arial" panose="020B0604020202020204" pitchFamily="34" charset="0"/>
              </a:rPr>
              <a:t>o </a:t>
            </a:r>
            <a:r>
              <a:rPr lang="pt-BR" altLang="pt-BR" b="1" dirty="0">
                <a:solidFill>
                  <a:schemeClr val="bg1"/>
                </a:solidFill>
                <a:cs typeface="Arial" panose="020B0604020202020204" pitchFamily="34" charset="0"/>
              </a:rPr>
              <a:t>agente </a:t>
            </a:r>
            <a:r>
              <a:rPr lang="pt-BR" altLang="pt-BR" b="1" dirty="0" smtClean="0">
                <a:solidFill>
                  <a:schemeClr val="bg1"/>
                </a:solidFill>
                <a:cs typeface="Arial" panose="020B0604020202020204" pitchFamily="34" charset="0"/>
              </a:rPr>
              <a:t>está liberado para enviar revisão dos dados.</a:t>
            </a:r>
          </a:p>
          <a:p>
            <a:pPr marL="285750" indent="-285750">
              <a:lnSpc>
                <a:spcPct val="90000"/>
              </a:lnSpc>
              <a:spcBef>
                <a:spcPct val="20000"/>
              </a:spcBef>
              <a:buFont typeface="Wingdings" panose="05000000000000000000" pitchFamily="2" charset="2"/>
              <a:buChar char="ü"/>
            </a:pPr>
            <a:r>
              <a:rPr lang="pt-BR" altLang="pt-BR" b="1" dirty="0" smtClean="0">
                <a:solidFill>
                  <a:srgbClr val="FFFF66"/>
                </a:solidFill>
                <a:cs typeface="Arial" panose="020B0604020202020204" pitchFamily="34" charset="0"/>
              </a:rPr>
              <a:t>Consolidado</a:t>
            </a:r>
            <a:r>
              <a:rPr lang="pt-BR" altLang="pt-BR" b="1" dirty="0" smtClean="0">
                <a:solidFill>
                  <a:schemeClr val="bg1"/>
                </a:solidFill>
                <a:cs typeface="Arial" panose="020B0604020202020204" pitchFamily="34" charset="0"/>
              </a:rPr>
              <a:t> - </a:t>
            </a:r>
            <a:r>
              <a:rPr lang="pt-BR" altLang="pt-BR" b="1" dirty="0">
                <a:solidFill>
                  <a:schemeClr val="bg1"/>
                </a:solidFill>
                <a:cs typeface="Arial" panose="020B0604020202020204" pitchFamily="34" charset="0"/>
              </a:rPr>
              <a:t>quando as previsões do agente </a:t>
            </a:r>
            <a:r>
              <a:rPr lang="pt-BR" altLang="pt-BR" b="1" dirty="0" smtClean="0">
                <a:solidFill>
                  <a:schemeClr val="bg1"/>
                </a:solidFill>
                <a:cs typeface="Arial" panose="020B0604020202020204" pitchFamily="34" charset="0"/>
              </a:rPr>
              <a:t>já estão consolidadas </a:t>
            </a:r>
            <a:r>
              <a:rPr lang="pt-BR" altLang="pt-BR" b="1" dirty="0">
                <a:solidFill>
                  <a:schemeClr val="bg1"/>
                </a:solidFill>
                <a:cs typeface="Arial" panose="020B0604020202020204" pitchFamily="34" charset="0"/>
              </a:rPr>
              <a:t>pelo ONS</a:t>
            </a:r>
            <a:r>
              <a:rPr lang="pt-BR" altLang="pt-BR" b="1" dirty="0" smtClean="0">
                <a:solidFill>
                  <a:schemeClr val="bg1"/>
                </a:solidFill>
                <a:cs typeface="Arial" panose="020B0604020202020204" pitchFamily="34" charset="0"/>
              </a:rPr>
              <a:t>.</a:t>
            </a:r>
          </a:p>
        </p:txBody>
      </p:sp>
      <p:sp>
        <p:nvSpPr>
          <p:cNvPr id="7" name="Retângulo 6"/>
          <p:cNvSpPr/>
          <p:nvPr/>
        </p:nvSpPr>
        <p:spPr>
          <a:xfrm>
            <a:off x="251520" y="3836897"/>
            <a:ext cx="8784976" cy="180972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Status de envio do tipo de dado </a:t>
            </a:r>
            <a:r>
              <a:rPr lang="pt-BR" altLang="pt-BR" b="1" dirty="0" smtClean="0">
                <a:solidFill>
                  <a:schemeClr val="bg1"/>
                </a:solidFill>
                <a:cs typeface="Arial" panose="020B0604020202020204" pitchFamily="34" charset="0"/>
              </a:rPr>
              <a:t>(coluna “Enviado” do detalhamento da gravação) poderá ser:</a:t>
            </a:r>
          </a:p>
          <a:p>
            <a:pPr marL="285750" indent="-285750">
              <a:lnSpc>
                <a:spcPct val="90000"/>
              </a:lnSpc>
              <a:spcBef>
                <a:spcPct val="20000"/>
              </a:spcBef>
              <a:buFont typeface="Wingdings" panose="05000000000000000000" pitchFamily="2" charset="2"/>
              <a:buChar char="ü"/>
            </a:pPr>
            <a:r>
              <a:rPr lang="pt-BR" altLang="pt-BR" b="1" dirty="0" smtClean="0">
                <a:solidFill>
                  <a:srgbClr val="FFFF66"/>
                </a:solidFill>
                <a:cs typeface="Arial" panose="020B0604020202020204" pitchFamily="34" charset="0"/>
              </a:rPr>
              <a:t>Sim </a:t>
            </a:r>
            <a:r>
              <a:rPr lang="pt-BR" altLang="pt-BR" b="1" dirty="0" smtClean="0">
                <a:solidFill>
                  <a:schemeClr val="bg1"/>
                </a:solidFill>
                <a:cs typeface="Arial" panose="020B0604020202020204" pitchFamily="34" charset="0"/>
              </a:rPr>
              <a:t>– quando o tipo de dado já foi enviado.</a:t>
            </a:r>
          </a:p>
          <a:p>
            <a:pPr marL="285750" indent="-285750">
              <a:lnSpc>
                <a:spcPct val="90000"/>
              </a:lnSpc>
              <a:spcBef>
                <a:spcPct val="20000"/>
              </a:spcBef>
              <a:buFont typeface="Wingdings" panose="05000000000000000000" pitchFamily="2" charset="2"/>
              <a:buChar char="ü"/>
            </a:pPr>
            <a:r>
              <a:rPr lang="pt-BR" altLang="pt-BR" b="1" dirty="0" smtClean="0">
                <a:solidFill>
                  <a:srgbClr val="FFFF66"/>
                </a:solidFill>
                <a:cs typeface="Arial" panose="020B0604020202020204" pitchFamily="34" charset="0"/>
              </a:rPr>
              <a:t>Não </a:t>
            </a:r>
            <a:r>
              <a:rPr lang="pt-BR" altLang="pt-BR" b="1" dirty="0" smtClean="0">
                <a:solidFill>
                  <a:schemeClr val="bg1"/>
                </a:solidFill>
                <a:cs typeface="Arial" panose="020B0604020202020204" pitchFamily="34" charset="0"/>
              </a:rPr>
              <a:t>- </a:t>
            </a:r>
            <a:r>
              <a:rPr lang="pt-BR" altLang="pt-BR" b="1" dirty="0">
                <a:solidFill>
                  <a:schemeClr val="bg1"/>
                </a:solidFill>
                <a:cs typeface="Arial" panose="020B0604020202020204" pitchFamily="34" charset="0"/>
              </a:rPr>
              <a:t>quando o tipo de dado </a:t>
            </a:r>
            <a:r>
              <a:rPr lang="pt-BR" altLang="pt-BR" b="1" dirty="0" smtClean="0">
                <a:solidFill>
                  <a:schemeClr val="bg1"/>
                </a:solidFill>
                <a:cs typeface="Arial" panose="020B0604020202020204" pitchFamily="34" charset="0"/>
              </a:rPr>
              <a:t>não </a:t>
            </a:r>
            <a:r>
              <a:rPr lang="pt-BR" altLang="pt-BR" b="1" dirty="0">
                <a:solidFill>
                  <a:schemeClr val="bg1"/>
                </a:solidFill>
                <a:cs typeface="Arial" panose="020B0604020202020204" pitchFamily="34" charset="0"/>
              </a:rPr>
              <a:t>foi </a:t>
            </a:r>
            <a:r>
              <a:rPr lang="pt-BR" altLang="pt-BR" b="1" dirty="0" smtClean="0">
                <a:solidFill>
                  <a:schemeClr val="bg1"/>
                </a:solidFill>
                <a:cs typeface="Arial" panose="020B0604020202020204" pitchFamily="34" charset="0"/>
              </a:rPr>
              <a:t>enviado (gravação com pendência impeditiva).</a:t>
            </a:r>
          </a:p>
          <a:p>
            <a:pPr marL="285750" indent="-285750">
              <a:lnSpc>
                <a:spcPct val="90000"/>
              </a:lnSpc>
              <a:spcBef>
                <a:spcPct val="20000"/>
              </a:spcBef>
              <a:buFont typeface="Wingdings" panose="05000000000000000000" pitchFamily="2" charset="2"/>
              <a:buChar char="ü"/>
            </a:pPr>
            <a:r>
              <a:rPr lang="pt-BR" altLang="pt-BR" b="1" dirty="0">
                <a:solidFill>
                  <a:srgbClr val="FFFF66"/>
                </a:solidFill>
                <a:cs typeface="Arial" panose="020B0604020202020204" pitchFamily="34" charset="0"/>
              </a:rPr>
              <a:t>Sim </a:t>
            </a:r>
            <a:r>
              <a:rPr lang="pt-BR" altLang="pt-BR" b="1" dirty="0" smtClean="0">
                <a:solidFill>
                  <a:srgbClr val="FFFF66"/>
                </a:solidFill>
                <a:cs typeface="Arial" panose="020B0604020202020204" pitchFamily="34" charset="0"/>
              </a:rPr>
              <a:t>(não possui) </a:t>
            </a:r>
            <a:r>
              <a:rPr lang="pt-BR" altLang="pt-BR" b="1" dirty="0" smtClean="0">
                <a:solidFill>
                  <a:schemeClr val="bg1"/>
                </a:solidFill>
                <a:cs typeface="Arial" panose="020B0604020202020204" pitchFamily="34" charset="0"/>
              </a:rPr>
              <a:t>– </a:t>
            </a:r>
            <a:r>
              <a:rPr lang="pt-BR" altLang="pt-BR" b="1" dirty="0">
                <a:solidFill>
                  <a:schemeClr val="bg1"/>
                </a:solidFill>
                <a:cs typeface="Arial" panose="020B0604020202020204" pitchFamily="34" charset="0"/>
              </a:rPr>
              <a:t>quando </a:t>
            </a:r>
            <a:r>
              <a:rPr lang="pt-BR" altLang="pt-BR" b="1" dirty="0" smtClean="0">
                <a:solidFill>
                  <a:schemeClr val="bg1"/>
                </a:solidFill>
                <a:cs typeface="Arial" panose="020B0604020202020204" pitchFamily="34" charset="0"/>
              </a:rPr>
              <a:t>o agente não possui o tipo de dado.</a:t>
            </a:r>
            <a:endParaRPr lang="pt-BR" altLang="pt-BR" b="1" dirty="0">
              <a:solidFill>
                <a:schemeClr val="bg1"/>
              </a:solidFill>
              <a:cs typeface="Arial" panose="020B0604020202020204" pitchFamily="34" charset="0"/>
            </a:endParaRPr>
          </a:p>
          <a:p>
            <a:pPr marL="285750" indent="-285750">
              <a:lnSpc>
                <a:spcPct val="90000"/>
              </a:lnSpc>
              <a:spcBef>
                <a:spcPct val="20000"/>
              </a:spcBef>
              <a:buFont typeface="Wingdings" panose="05000000000000000000" pitchFamily="2" charset="2"/>
              <a:buChar char="ü"/>
            </a:pPr>
            <a:endParaRPr lang="pt-BR" altLang="pt-BR" b="1" dirty="0">
              <a:solidFill>
                <a:schemeClr val="bg1"/>
              </a:solidFill>
              <a:cs typeface="Arial" panose="020B0604020202020204" pitchFamily="34" charset="0"/>
            </a:endParaRPr>
          </a:p>
        </p:txBody>
      </p:sp>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20. Status e Gravações - Dados Previstos</a:t>
            </a:r>
            <a:endParaRPr lang="pt-BR" altLang="pt-BR" b="1" dirty="0"/>
          </a:p>
        </p:txBody>
      </p:sp>
    </p:spTree>
    <p:extLst>
      <p:ext uri="{BB962C8B-B14F-4D97-AF65-F5344CB8AC3E}">
        <p14:creationId xmlns:p14="http://schemas.microsoft.com/office/powerpoint/2010/main" val="395988277"/>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45934" y="869280"/>
            <a:ext cx="8784976" cy="435811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Versões de gravações:</a:t>
            </a: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Gravação realizada </a:t>
            </a:r>
            <a:r>
              <a:rPr lang="pt-BR" altLang="pt-BR" b="1" dirty="0" smtClean="0">
                <a:solidFill>
                  <a:srgbClr val="FFFF66"/>
                </a:solidFill>
                <a:cs typeface="Arial" panose="020B0604020202020204" pitchFamily="34" charset="0"/>
              </a:rPr>
              <a:t>antes do término do prazo de envio de dados  </a:t>
            </a:r>
            <a:r>
              <a:rPr lang="pt-BR" altLang="pt-BR" b="1" dirty="0" smtClean="0">
                <a:solidFill>
                  <a:schemeClr val="bg1"/>
                </a:solidFill>
                <a:cs typeface="Arial" panose="020B0604020202020204" pitchFamily="34" charset="0"/>
              </a:rPr>
              <a:t>do agente ao ONS não gerará nova versão (versão gravada anteriormente, se existir, será substituída pela nova gravação. O sistema </a:t>
            </a:r>
            <a:r>
              <a:rPr lang="pt-BR" altLang="pt-BR" b="1" dirty="0">
                <a:solidFill>
                  <a:schemeClr val="bg1"/>
                </a:solidFill>
                <a:cs typeface="Arial" panose="020B0604020202020204" pitchFamily="34" charset="0"/>
              </a:rPr>
              <a:t>não bloqueia gravações antes do término deste prazo.</a:t>
            </a:r>
          </a:p>
          <a:p>
            <a:pPr marL="285750" indent="-285750" algn="just">
              <a:lnSpc>
                <a:spcPct val="90000"/>
              </a:lnSpc>
              <a:spcBef>
                <a:spcPct val="20000"/>
              </a:spcBef>
              <a:buFont typeface="Wingdings" panose="05000000000000000000" pitchFamily="2" charset="2"/>
              <a:buChar char="ü"/>
            </a:pPr>
            <a:endParaRPr lang="pt-BR" altLang="pt-BR" b="1" dirty="0" smtClean="0">
              <a:solidFill>
                <a:schemeClr val="bg1"/>
              </a:solidFill>
              <a:cs typeface="Arial" panose="020B0604020202020204" pitchFamily="34" charset="0"/>
            </a:endParaRP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Gravação realizada </a:t>
            </a:r>
            <a:r>
              <a:rPr lang="pt-BR" altLang="pt-BR" b="1" dirty="0" smtClean="0">
                <a:solidFill>
                  <a:srgbClr val="FFFF66"/>
                </a:solidFill>
                <a:cs typeface="Arial" panose="020B0604020202020204" pitchFamily="34" charset="0"/>
              </a:rPr>
              <a:t>após do </a:t>
            </a:r>
            <a:r>
              <a:rPr lang="pt-BR" altLang="pt-BR" b="1" dirty="0">
                <a:solidFill>
                  <a:srgbClr val="FFFF66"/>
                </a:solidFill>
                <a:cs typeface="Arial" panose="020B0604020202020204" pitchFamily="34" charset="0"/>
              </a:rPr>
              <a:t>término do prazo de envio de dados  </a:t>
            </a:r>
            <a:r>
              <a:rPr lang="pt-BR" altLang="pt-BR" b="1" dirty="0">
                <a:solidFill>
                  <a:schemeClr val="bg1"/>
                </a:solidFill>
                <a:cs typeface="Arial" panose="020B0604020202020204" pitchFamily="34" charset="0"/>
              </a:rPr>
              <a:t>do agente ao </a:t>
            </a:r>
            <a:r>
              <a:rPr lang="pt-BR" altLang="pt-BR" b="1" dirty="0" smtClean="0">
                <a:solidFill>
                  <a:schemeClr val="bg1"/>
                </a:solidFill>
                <a:cs typeface="Arial" panose="020B0604020202020204" pitchFamily="34" charset="0"/>
              </a:rPr>
              <a:t>ONS:</a:t>
            </a:r>
          </a:p>
          <a:p>
            <a:pPr marL="285750" indent="-285750" algn="just">
              <a:lnSpc>
                <a:spcPct val="90000"/>
              </a:lnSpc>
              <a:spcBef>
                <a:spcPct val="20000"/>
              </a:spcBef>
              <a:buFont typeface="Wingdings" panose="05000000000000000000" pitchFamily="2" charset="2"/>
              <a:buChar char="§"/>
            </a:pPr>
            <a:r>
              <a:rPr lang="pt-BR" altLang="pt-BR" b="1" dirty="0" smtClean="0">
                <a:solidFill>
                  <a:schemeClr val="bg1"/>
                </a:solidFill>
                <a:cs typeface="Arial" panose="020B0604020202020204" pitchFamily="34" charset="0"/>
              </a:rPr>
              <a:t>Caso o </a:t>
            </a:r>
            <a:r>
              <a:rPr lang="pt-BR" altLang="pt-BR" b="1" dirty="0" smtClean="0">
                <a:solidFill>
                  <a:srgbClr val="FFFF66"/>
                </a:solidFill>
                <a:cs typeface="Arial" panose="020B0604020202020204" pitchFamily="34" charset="0"/>
              </a:rPr>
              <a:t>agente </a:t>
            </a:r>
            <a:r>
              <a:rPr lang="pt-BR" altLang="pt-BR" b="1" dirty="0" smtClean="0">
                <a:solidFill>
                  <a:schemeClr val="tx2">
                    <a:lumMod val="40000"/>
                    <a:lumOff val="60000"/>
                  </a:schemeClr>
                </a:solidFill>
                <a:cs typeface="Arial" panose="020B0604020202020204" pitchFamily="34" charset="0"/>
              </a:rPr>
              <a:t>não</a:t>
            </a:r>
            <a:r>
              <a:rPr lang="pt-BR" altLang="pt-BR" b="1" dirty="0" smtClean="0">
                <a:solidFill>
                  <a:srgbClr val="FFFF66"/>
                </a:solidFill>
                <a:cs typeface="Arial" panose="020B0604020202020204" pitchFamily="34" charset="0"/>
              </a:rPr>
              <a:t> esteja com status “Em análise” ou “Consolidado” </a:t>
            </a:r>
            <a:r>
              <a:rPr lang="pt-BR" altLang="pt-BR" b="1" dirty="0" smtClean="0">
                <a:solidFill>
                  <a:schemeClr val="bg1"/>
                </a:solidFill>
                <a:cs typeface="Arial" panose="020B0604020202020204" pitchFamily="34" charset="0"/>
              </a:rPr>
              <a:t>uma nova gravação não </a:t>
            </a:r>
            <a:r>
              <a:rPr lang="pt-BR" altLang="pt-BR" b="1" dirty="0">
                <a:solidFill>
                  <a:schemeClr val="bg1"/>
                </a:solidFill>
                <a:cs typeface="Arial" panose="020B0604020202020204" pitchFamily="34" charset="0"/>
              </a:rPr>
              <a:t>gerará nova </a:t>
            </a:r>
            <a:r>
              <a:rPr lang="pt-BR" altLang="pt-BR" b="1" dirty="0" smtClean="0">
                <a:solidFill>
                  <a:schemeClr val="bg1"/>
                </a:solidFill>
                <a:cs typeface="Arial" panose="020B0604020202020204" pitchFamily="34" charset="0"/>
              </a:rPr>
              <a:t>versão, armazenará os dados substituindo os dados gravados anteriormente, se existirem (nesse caso a versão poderá ter mais de uma gravação, registrando data, dias em atraso e quantidade de alterações). </a:t>
            </a:r>
            <a:r>
              <a:rPr lang="pt-BR" altLang="pt-BR" b="1" dirty="0">
                <a:solidFill>
                  <a:schemeClr val="bg1"/>
                </a:solidFill>
                <a:cs typeface="Arial" panose="020B0604020202020204" pitchFamily="34" charset="0"/>
              </a:rPr>
              <a:t>O sistema não bloqueia gravações </a:t>
            </a:r>
            <a:r>
              <a:rPr lang="pt-BR" altLang="pt-BR" b="1" dirty="0" smtClean="0">
                <a:solidFill>
                  <a:schemeClr val="bg1"/>
                </a:solidFill>
                <a:cs typeface="Arial" panose="020B0604020202020204" pitchFamily="34" charset="0"/>
              </a:rPr>
              <a:t>após do </a:t>
            </a:r>
            <a:r>
              <a:rPr lang="pt-BR" altLang="pt-BR" b="1" dirty="0">
                <a:solidFill>
                  <a:schemeClr val="bg1"/>
                </a:solidFill>
                <a:cs typeface="Arial" panose="020B0604020202020204" pitchFamily="34" charset="0"/>
              </a:rPr>
              <a:t>término </a:t>
            </a:r>
            <a:r>
              <a:rPr lang="pt-BR" altLang="pt-BR" b="1" dirty="0" smtClean="0">
                <a:solidFill>
                  <a:schemeClr val="bg1"/>
                </a:solidFill>
                <a:cs typeface="Arial" panose="020B0604020202020204" pitchFamily="34" charset="0"/>
              </a:rPr>
              <a:t>desse prazo, se o agentes não estiver com </a:t>
            </a:r>
            <a:r>
              <a:rPr lang="pt-BR" altLang="pt-BR" b="1" dirty="0">
                <a:solidFill>
                  <a:schemeClr val="bg1"/>
                </a:solidFill>
                <a:cs typeface="Arial" panose="020B0604020202020204" pitchFamily="34" charset="0"/>
              </a:rPr>
              <a:t>status “Em análise” ou “Consolidado</a:t>
            </a:r>
            <a:r>
              <a:rPr lang="pt-BR" altLang="pt-BR" b="1" dirty="0" smtClean="0">
                <a:solidFill>
                  <a:schemeClr val="bg1"/>
                </a:solidFill>
                <a:cs typeface="Arial" panose="020B0604020202020204" pitchFamily="34" charset="0"/>
              </a:rPr>
              <a:t>”.</a:t>
            </a:r>
          </a:p>
          <a:p>
            <a:pPr marL="285750" indent="-285750" algn="just">
              <a:lnSpc>
                <a:spcPct val="90000"/>
              </a:lnSpc>
              <a:spcBef>
                <a:spcPct val="20000"/>
              </a:spcBef>
              <a:buFont typeface="Wingdings" panose="05000000000000000000" pitchFamily="2" charset="2"/>
              <a:buChar char="§"/>
            </a:pPr>
            <a:r>
              <a:rPr lang="pt-BR" altLang="pt-BR" b="1" dirty="0">
                <a:solidFill>
                  <a:schemeClr val="bg1"/>
                </a:solidFill>
                <a:cs typeface="Arial" panose="020B0604020202020204" pitchFamily="34" charset="0"/>
              </a:rPr>
              <a:t>Caso o </a:t>
            </a:r>
            <a:r>
              <a:rPr lang="pt-BR" altLang="pt-BR" b="1" dirty="0">
                <a:solidFill>
                  <a:srgbClr val="FFFF66"/>
                </a:solidFill>
                <a:cs typeface="Arial" panose="020B0604020202020204" pitchFamily="34" charset="0"/>
              </a:rPr>
              <a:t>agente </a:t>
            </a:r>
            <a:r>
              <a:rPr lang="pt-BR" altLang="pt-BR" b="1" dirty="0" smtClean="0">
                <a:solidFill>
                  <a:srgbClr val="FFFF66"/>
                </a:solidFill>
                <a:cs typeface="Arial" panose="020B0604020202020204" pitchFamily="34" charset="0"/>
              </a:rPr>
              <a:t>esteja </a:t>
            </a:r>
            <a:r>
              <a:rPr lang="pt-BR" altLang="pt-BR" b="1" dirty="0">
                <a:solidFill>
                  <a:srgbClr val="FFFF66"/>
                </a:solidFill>
                <a:cs typeface="Arial" panose="020B0604020202020204" pitchFamily="34" charset="0"/>
              </a:rPr>
              <a:t>com status “Em análise” ou “Consolidado</a:t>
            </a:r>
            <a:r>
              <a:rPr lang="pt-BR" altLang="pt-BR" b="1" dirty="0" smtClean="0">
                <a:solidFill>
                  <a:srgbClr val="FFFF66"/>
                </a:solidFill>
                <a:cs typeface="Arial" panose="020B0604020202020204" pitchFamily="34" charset="0"/>
              </a:rPr>
              <a:t>”</a:t>
            </a:r>
            <a:r>
              <a:rPr lang="pt-BR" altLang="pt-BR" b="1" dirty="0" smtClean="0">
                <a:solidFill>
                  <a:schemeClr val="bg1"/>
                </a:solidFill>
                <a:cs typeface="Arial" panose="020B0604020202020204" pitchFamily="34" charset="0"/>
              </a:rPr>
              <a:t>, o sistema bloqueia </a:t>
            </a:r>
            <a:r>
              <a:rPr lang="pt-BR" altLang="pt-BR" b="1" dirty="0">
                <a:solidFill>
                  <a:schemeClr val="bg1"/>
                </a:solidFill>
                <a:cs typeface="Arial" panose="020B0604020202020204" pitchFamily="34" charset="0"/>
              </a:rPr>
              <a:t>gravações após do </a:t>
            </a:r>
            <a:r>
              <a:rPr lang="pt-BR" altLang="pt-BR" b="1" dirty="0" smtClean="0">
                <a:solidFill>
                  <a:schemeClr val="bg1"/>
                </a:solidFill>
                <a:cs typeface="Arial" panose="020B0604020202020204" pitchFamily="34" charset="0"/>
              </a:rPr>
              <a:t>término prazo. Nesse caso o representante do Agente deverá solicitar desbloqueio do sistema e, em caso de aprovação, o ONS alterará o status do agente para “Em revisão” para o agente realizar nova gravação que gerará nova versão.</a:t>
            </a:r>
          </a:p>
        </p:txBody>
      </p:sp>
      <p:sp>
        <p:nvSpPr>
          <p:cNvPr id="6" name="Retângulo 5"/>
          <p:cNvSpPr/>
          <p:nvPr/>
        </p:nvSpPr>
        <p:spPr>
          <a:xfrm>
            <a:off x="145934" y="5373216"/>
            <a:ext cx="8784976" cy="5909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Em cada gravação são atualizadas as informações da tela de </a:t>
            </a:r>
            <a:r>
              <a:rPr lang="pt-BR" altLang="pt-BR" b="1" dirty="0">
                <a:solidFill>
                  <a:schemeClr val="bg1"/>
                </a:solidFill>
                <a:cs typeface="Arial" panose="020B0604020202020204" pitchFamily="34" charset="0"/>
              </a:rPr>
              <a:t>“</a:t>
            </a:r>
            <a:r>
              <a:rPr lang="pt-BR" altLang="pt-BR" b="1" dirty="0">
                <a:solidFill>
                  <a:srgbClr val="FFFF66"/>
                </a:solidFill>
                <a:cs typeface="Arial" panose="020B0604020202020204" pitchFamily="34" charset="0"/>
              </a:rPr>
              <a:t>Manutenção dos Status dos Dados Previsto</a:t>
            </a:r>
            <a:r>
              <a:rPr lang="pt-BR" altLang="pt-BR" b="1" dirty="0" smtClean="0">
                <a:solidFill>
                  <a:schemeClr val="bg1"/>
                </a:solidFill>
                <a:cs typeface="Arial" panose="020B0604020202020204" pitchFamily="34" charset="0"/>
              </a:rPr>
              <a:t>”.</a:t>
            </a:r>
            <a:endParaRPr lang="pt-BR" altLang="pt-BR" b="1" dirty="0">
              <a:solidFill>
                <a:schemeClr val="bg1"/>
              </a:solidFill>
              <a:cs typeface="Arial" panose="020B0604020202020204" pitchFamily="34" charset="0"/>
            </a:endParaRPr>
          </a:p>
        </p:txBody>
      </p:sp>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20. Status e Gravações - Dados Previstos</a:t>
            </a:r>
            <a:endParaRPr lang="pt-BR" altLang="pt-BR" b="1" dirty="0"/>
          </a:p>
        </p:txBody>
      </p:sp>
    </p:spTree>
    <p:extLst>
      <p:ext uri="{BB962C8B-B14F-4D97-AF65-F5344CB8AC3E}">
        <p14:creationId xmlns:p14="http://schemas.microsoft.com/office/powerpoint/2010/main" val="148448661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12357" y="1148895"/>
            <a:ext cx="8784976" cy="441351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Versão Oficial:</a:t>
            </a: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É a versão indicada como a melhor para as análises das previsões pelo ONS. Somente uma versão poderá ser estabelecida como oficial e receberá “sim” na coluna “Oficial” da tela de status.</a:t>
            </a: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A primeira versão gravada pelo agente, com status “Enviado”, é automaticamente estabelecida como oficial. </a:t>
            </a: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A última versão gravada pelo agente</a:t>
            </a:r>
            <a:r>
              <a:rPr lang="pt-BR" altLang="pt-BR" b="1" dirty="0">
                <a:solidFill>
                  <a:schemeClr val="bg1"/>
                </a:solidFill>
                <a:cs typeface="Arial" panose="020B0604020202020204" pitchFamily="34" charset="0"/>
              </a:rPr>
              <a:t> , com status “Enviado”,</a:t>
            </a:r>
            <a:r>
              <a:rPr lang="pt-BR" altLang="pt-BR" b="1" dirty="0" smtClean="0">
                <a:solidFill>
                  <a:schemeClr val="bg1"/>
                </a:solidFill>
                <a:cs typeface="Arial" panose="020B0604020202020204" pitchFamily="34" charset="0"/>
              </a:rPr>
              <a:t> antes do bloqueio do sistema será a estabelecida automaticamente como oficial.</a:t>
            </a: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Versão gravada a partir solicitação de revisão, pelo Agente ou ONS, será gravada, a princípio, como não oficial</a:t>
            </a:r>
            <a:r>
              <a:rPr lang="pt-BR" altLang="pt-BR" b="1" dirty="0">
                <a:solidFill>
                  <a:schemeClr val="bg1"/>
                </a:solidFill>
                <a:cs typeface="Arial" panose="020B0604020202020204" pitchFamily="34" charset="0"/>
              </a:rPr>
              <a:t> </a:t>
            </a:r>
            <a:r>
              <a:rPr lang="pt-BR" altLang="pt-BR" b="1" dirty="0" smtClean="0">
                <a:solidFill>
                  <a:schemeClr val="bg1"/>
                </a:solidFill>
                <a:cs typeface="Arial" panose="020B0604020202020204" pitchFamily="34" charset="0"/>
              </a:rPr>
              <a:t>(receberá “não” </a:t>
            </a:r>
            <a:r>
              <a:rPr lang="pt-BR" altLang="pt-BR" b="1" dirty="0">
                <a:solidFill>
                  <a:schemeClr val="bg1"/>
                </a:solidFill>
                <a:cs typeface="Arial" panose="020B0604020202020204" pitchFamily="34" charset="0"/>
              </a:rPr>
              <a:t>na coluna “Oficial</a:t>
            </a:r>
            <a:r>
              <a:rPr lang="pt-BR" altLang="pt-BR" b="1" dirty="0" smtClean="0">
                <a:solidFill>
                  <a:schemeClr val="bg1"/>
                </a:solidFill>
                <a:cs typeface="Arial" panose="020B0604020202020204" pitchFamily="34" charset="0"/>
              </a:rPr>
              <a:t>”), mas poderão ser estabelecidas como oficial pelo ONS (depende do resultado da análise, nesse caso a versão que estava como oficial tornará não oficial).</a:t>
            </a: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Poderá existir uma versão gravada pelo ONS.</a:t>
            </a:r>
          </a:p>
          <a:p>
            <a:pPr marL="285750" indent="-285750" algn="just">
              <a:lnSpc>
                <a:spcPct val="90000"/>
              </a:lnSpc>
              <a:spcBef>
                <a:spcPct val="20000"/>
              </a:spcBef>
              <a:buFont typeface="Wingdings" panose="05000000000000000000" pitchFamily="2" charset="2"/>
              <a:buChar char="ü"/>
            </a:pPr>
            <a:r>
              <a:rPr lang="pt-BR" altLang="pt-BR" b="1" dirty="0">
                <a:solidFill>
                  <a:schemeClr val="bg1"/>
                </a:solidFill>
                <a:cs typeface="Arial" panose="020B0604020202020204" pitchFamily="34" charset="0"/>
              </a:rPr>
              <a:t>Caso a configuração </a:t>
            </a:r>
            <a:r>
              <a:rPr lang="pt-BR" altLang="pt-BR" b="1" dirty="0" smtClean="0">
                <a:solidFill>
                  <a:schemeClr val="bg1"/>
                </a:solidFill>
                <a:cs typeface="Arial" panose="020B0604020202020204" pitchFamily="34" charset="0"/>
              </a:rPr>
              <a:t>de barramentos seja </a:t>
            </a:r>
            <a:r>
              <a:rPr lang="pt-BR" altLang="pt-BR" b="1" dirty="0">
                <a:solidFill>
                  <a:schemeClr val="bg1"/>
                </a:solidFill>
                <a:cs typeface="Arial" panose="020B0604020202020204" pitchFamily="34" charset="0"/>
              </a:rPr>
              <a:t>modificada pelo </a:t>
            </a:r>
            <a:r>
              <a:rPr lang="pt-BR" altLang="pt-BR" b="1" dirty="0" smtClean="0">
                <a:solidFill>
                  <a:schemeClr val="bg1"/>
                </a:solidFill>
                <a:cs typeface="Arial" panose="020B0604020202020204" pitchFamily="34" charset="0"/>
              </a:rPr>
              <a:t>SISBAR, </a:t>
            </a:r>
            <a:r>
              <a:rPr lang="pt-BR" altLang="pt-BR" b="1" dirty="0">
                <a:solidFill>
                  <a:schemeClr val="bg1"/>
                </a:solidFill>
                <a:cs typeface="Arial" panose="020B0604020202020204" pitchFamily="34" charset="0"/>
              </a:rPr>
              <a:t>as versões publicadas antes da alteração do </a:t>
            </a:r>
            <a:r>
              <a:rPr lang="pt-BR" altLang="pt-BR" b="1" dirty="0" smtClean="0">
                <a:solidFill>
                  <a:schemeClr val="bg1"/>
                </a:solidFill>
                <a:cs typeface="Arial" panose="020B0604020202020204" pitchFamily="34" charset="0"/>
              </a:rPr>
              <a:t>SISBAR, receberão a indicação "C</a:t>
            </a:r>
            <a:r>
              <a:rPr lang="pt-BR" altLang="pt-BR" b="1" dirty="0">
                <a:solidFill>
                  <a:schemeClr val="bg1"/>
                </a:solidFill>
                <a:cs typeface="Arial" panose="020B0604020202020204" pitchFamily="34" charset="0"/>
              </a:rPr>
              <a:t>" (versão corrompida</a:t>
            </a:r>
            <a:r>
              <a:rPr lang="pt-BR" altLang="pt-BR" b="1" dirty="0" smtClean="0">
                <a:solidFill>
                  <a:schemeClr val="bg1"/>
                </a:solidFill>
                <a:cs typeface="Arial" panose="020B0604020202020204" pitchFamily="34" charset="0"/>
              </a:rPr>
              <a:t>) na </a:t>
            </a:r>
            <a:r>
              <a:rPr lang="pt-BR" altLang="pt-BR" b="1" dirty="0">
                <a:solidFill>
                  <a:schemeClr val="bg1"/>
                </a:solidFill>
                <a:cs typeface="Arial" panose="020B0604020202020204" pitchFamily="34" charset="0"/>
              </a:rPr>
              <a:t>coluna “Oficial</a:t>
            </a:r>
            <a:r>
              <a:rPr lang="pt-BR" altLang="pt-BR" b="1" dirty="0" smtClean="0">
                <a:solidFill>
                  <a:schemeClr val="bg1"/>
                </a:solidFill>
                <a:cs typeface="Arial" panose="020B0604020202020204" pitchFamily="34" charset="0"/>
              </a:rPr>
              <a:t>”.</a:t>
            </a:r>
          </a:p>
        </p:txBody>
      </p:sp>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20. Status e Gravações - Dados Previstos</a:t>
            </a:r>
            <a:endParaRPr lang="pt-BR" altLang="pt-BR" b="1" dirty="0"/>
          </a:p>
        </p:txBody>
      </p:sp>
    </p:spTree>
    <p:extLst>
      <p:ext uri="{BB962C8B-B14F-4D97-AF65-F5344CB8AC3E}">
        <p14:creationId xmlns:p14="http://schemas.microsoft.com/office/powerpoint/2010/main" val="366981700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784976" cy="3804118"/>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b="1" dirty="0">
                <a:solidFill>
                  <a:schemeClr val="bg1"/>
                </a:solidFill>
                <a:cs typeface="Arial" panose="020B0604020202020204" pitchFamily="34" charset="0"/>
              </a:rPr>
              <a:t>O </a:t>
            </a:r>
            <a:r>
              <a:rPr lang="pt-BR" altLang="pt-BR" b="1" dirty="0">
                <a:solidFill>
                  <a:srgbClr val="FFFF66"/>
                </a:solidFill>
                <a:cs typeface="Arial" panose="020B0604020202020204" pitchFamily="34" charset="0"/>
              </a:rPr>
              <a:t>número </a:t>
            </a:r>
            <a:r>
              <a:rPr lang="pt-BR" altLang="pt-BR" b="1" dirty="0" smtClean="0">
                <a:solidFill>
                  <a:srgbClr val="FFFF66"/>
                </a:solidFill>
                <a:cs typeface="Arial" panose="020B0604020202020204" pitchFamily="34" charset="0"/>
              </a:rPr>
              <a:t>de revisões </a:t>
            </a:r>
            <a:r>
              <a:rPr lang="pt-BR" altLang="pt-BR" b="1" dirty="0">
                <a:solidFill>
                  <a:schemeClr val="bg1"/>
                </a:solidFill>
                <a:cs typeface="Arial" panose="020B0604020202020204" pitchFamily="34" charset="0"/>
              </a:rPr>
              <a:t>do tipo de </a:t>
            </a:r>
            <a:r>
              <a:rPr lang="pt-BR" altLang="pt-BR" b="1" dirty="0" smtClean="0">
                <a:solidFill>
                  <a:schemeClr val="bg1"/>
                </a:solidFill>
                <a:cs typeface="Arial" panose="020B0604020202020204" pitchFamily="34" charset="0"/>
              </a:rPr>
              <a:t>dado indica quantas vezes determinado tipo de dado já foi revisado (cumulativo a cada gravação de versão).</a:t>
            </a:r>
            <a:endParaRPr lang="pt-BR" altLang="pt-BR"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b="1" dirty="0">
                <a:solidFill>
                  <a:schemeClr val="bg1"/>
                </a:solidFill>
                <a:cs typeface="Arial" panose="020B0604020202020204" pitchFamily="34" charset="0"/>
              </a:rPr>
              <a:t>Os </a:t>
            </a:r>
            <a:r>
              <a:rPr lang="pt-BR" altLang="pt-BR" b="1" dirty="0">
                <a:solidFill>
                  <a:srgbClr val="FFFF66"/>
                </a:solidFill>
                <a:cs typeface="Arial" panose="020B0604020202020204" pitchFamily="34" charset="0"/>
              </a:rPr>
              <a:t>dias em atraso </a:t>
            </a:r>
            <a:r>
              <a:rPr lang="pt-BR" altLang="pt-BR" b="1" dirty="0">
                <a:solidFill>
                  <a:schemeClr val="bg1"/>
                </a:solidFill>
                <a:cs typeface="Arial" panose="020B0604020202020204" pitchFamily="34" charset="0"/>
              </a:rPr>
              <a:t>do tipo do dado </a:t>
            </a:r>
            <a:r>
              <a:rPr lang="pt-BR" altLang="pt-BR" b="1" dirty="0" smtClean="0">
                <a:solidFill>
                  <a:schemeClr val="bg1"/>
                </a:solidFill>
                <a:cs typeface="Arial" panose="020B0604020202020204" pitchFamily="34" charset="0"/>
              </a:rPr>
              <a:t>é calculado em relação a data do prazo de envio dados do Agente ao ONS sempre que o status do envio do dado é “Não”.</a:t>
            </a:r>
            <a:endParaRPr lang="pt-BR" altLang="pt-BR"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b="1" dirty="0">
                <a:solidFill>
                  <a:schemeClr val="bg1"/>
                </a:solidFill>
                <a:cs typeface="Arial" panose="020B0604020202020204" pitchFamily="34" charset="0"/>
              </a:rPr>
              <a:t>O </a:t>
            </a:r>
            <a:r>
              <a:rPr lang="pt-BR" altLang="pt-BR" b="1" dirty="0">
                <a:solidFill>
                  <a:srgbClr val="FFFF66"/>
                </a:solidFill>
                <a:cs typeface="Arial" panose="020B0604020202020204" pitchFamily="34" charset="0"/>
              </a:rPr>
              <a:t>% de alterações </a:t>
            </a:r>
            <a:r>
              <a:rPr lang="pt-BR" altLang="pt-BR" b="1" dirty="0">
                <a:solidFill>
                  <a:schemeClr val="bg1"/>
                </a:solidFill>
                <a:cs typeface="Arial" panose="020B0604020202020204" pitchFamily="34" charset="0"/>
              </a:rPr>
              <a:t>da revisão do tipo de </a:t>
            </a:r>
            <a:r>
              <a:rPr lang="pt-BR" altLang="pt-BR" b="1" dirty="0" smtClean="0">
                <a:solidFill>
                  <a:schemeClr val="bg1"/>
                </a:solidFill>
                <a:cs typeface="Arial" panose="020B0604020202020204" pitchFamily="34" charset="0"/>
              </a:rPr>
              <a:t>dados é </a:t>
            </a:r>
            <a:r>
              <a:rPr lang="pt-BR" altLang="pt-BR" b="1" dirty="0">
                <a:solidFill>
                  <a:schemeClr val="bg1"/>
                </a:solidFill>
                <a:cs typeface="Arial" panose="020B0604020202020204" pitchFamily="34" charset="0"/>
              </a:rPr>
              <a:t>calculado em relação </a:t>
            </a:r>
            <a:r>
              <a:rPr lang="pt-BR" altLang="pt-BR" b="1" dirty="0" smtClean="0">
                <a:solidFill>
                  <a:schemeClr val="bg1"/>
                </a:solidFill>
                <a:cs typeface="Arial" panose="020B0604020202020204" pitchFamily="34" charset="0"/>
              </a:rPr>
              <a:t>ao número de dados da ultima versão (versão oficial ou ultima versão gravada se não existir oficial) .</a:t>
            </a:r>
          </a:p>
          <a:p>
            <a:pPr marL="800100" lvl="1" indent="-342900" algn="just">
              <a:lnSpc>
                <a:spcPct val="90000"/>
              </a:lnSpc>
              <a:spcBef>
                <a:spcPct val="20000"/>
              </a:spcBef>
              <a:buFont typeface="Wingdings" panose="05000000000000000000" pitchFamily="2" charset="2"/>
              <a:buChar char="Ø"/>
            </a:pPr>
            <a:r>
              <a:rPr lang="pt-BR" altLang="pt-BR" b="1" dirty="0" smtClean="0">
                <a:solidFill>
                  <a:schemeClr val="bg1"/>
                </a:solidFill>
                <a:cs typeface="Arial" panose="020B0604020202020204" pitchFamily="34" charset="0"/>
              </a:rPr>
              <a:t>Em uma gravação de um determinado tipo de dado, se o status de envio do tipo de dado da ultima versão é “não” e na nova versão é “sim” o </a:t>
            </a:r>
            <a:r>
              <a:rPr lang="pt-BR" altLang="pt-BR" b="1" dirty="0">
                <a:solidFill>
                  <a:schemeClr val="bg1"/>
                </a:solidFill>
                <a:cs typeface="Arial" panose="020B0604020202020204" pitchFamily="34" charset="0"/>
              </a:rPr>
              <a:t>% de alterações </a:t>
            </a:r>
            <a:r>
              <a:rPr lang="pt-BR" altLang="pt-BR" b="1" dirty="0" smtClean="0">
                <a:solidFill>
                  <a:schemeClr val="bg1"/>
                </a:solidFill>
                <a:cs typeface="Arial" panose="020B0604020202020204" pitchFamily="34" charset="0"/>
              </a:rPr>
              <a:t>será 100%.</a:t>
            </a:r>
          </a:p>
          <a:p>
            <a:pPr marL="800100" lvl="1" indent="-342900" algn="just">
              <a:lnSpc>
                <a:spcPct val="90000"/>
              </a:lnSpc>
              <a:spcBef>
                <a:spcPct val="20000"/>
              </a:spcBef>
              <a:buFont typeface="Wingdings" panose="05000000000000000000" pitchFamily="2" charset="2"/>
              <a:buChar char="Ø"/>
            </a:pPr>
            <a:r>
              <a:rPr lang="pt-BR" altLang="pt-BR" b="1" dirty="0">
                <a:solidFill>
                  <a:schemeClr val="bg1"/>
                </a:solidFill>
                <a:cs typeface="Arial" panose="020B0604020202020204" pitchFamily="34" charset="0"/>
              </a:rPr>
              <a:t>Em uma gravação de um determinado tipo de dado, se o status de envio do tipo de dado da </a:t>
            </a:r>
            <a:r>
              <a:rPr lang="pt-BR" altLang="pt-BR" b="1" dirty="0" smtClean="0">
                <a:solidFill>
                  <a:schemeClr val="bg1"/>
                </a:solidFill>
                <a:cs typeface="Arial" panose="020B0604020202020204" pitchFamily="34" charset="0"/>
              </a:rPr>
              <a:t>ultima versão é “sim” </a:t>
            </a:r>
            <a:r>
              <a:rPr lang="pt-BR" altLang="pt-BR" b="1" dirty="0">
                <a:solidFill>
                  <a:schemeClr val="bg1"/>
                </a:solidFill>
                <a:cs typeface="Arial" panose="020B0604020202020204" pitchFamily="34" charset="0"/>
              </a:rPr>
              <a:t>e na nova versão é </a:t>
            </a:r>
            <a:r>
              <a:rPr lang="pt-BR" altLang="pt-BR" b="1" dirty="0" smtClean="0">
                <a:solidFill>
                  <a:schemeClr val="bg1"/>
                </a:solidFill>
                <a:cs typeface="Arial" panose="020B0604020202020204" pitchFamily="34" charset="0"/>
              </a:rPr>
              <a:t>“não” (gravação com inconsistências impeditivas) </a:t>
            </a:r>
            <a:r>
              <a:rPr lang="pt-BR" altLang="pt-BR" b="1" dirty="0">
                <a:solidFill>
                  <a:schemeClr val="bg1"/>
                </a:solidFill>
                <a:cs typeface="Arial" panose="020B0604020202020204" pitchFamily="34" charset="0"/>
              </a:rPr>
              <a:t>o % de alterações será 100</a:t>
            </a:r>
            <a:r>
              <a:rPr lang="pt-BR" altLang="pt-BR" b="1" dirty="0" smtClean="0">
                <a:solidFill>
                  <a:schemeClr val="bg1"/>
                </a:solidFill>
                <a:cs typeface="Arial" panose="020B0604020202020204" pitchFamily="34" charset="0"/>
              </a:rPr>
              <a:t>%. Neste caso, esse tipo de dado não será gravado na nova versão (isso será explicitado no campo “observações’ da tela de detalhamento da gravação de dados previsto.</a:t>
            </a:r>
            <a:endParaRPr lang="pt-BR" altLang="pt-BR" b="1" dirty="0">
              <a:solidFill>
                <a:schemeClr val="bg1"/>
              </a:solidFill>
              <a:cs typeface="Arial" panose="020B0604020202020204" pitchFamily="34" charset="0"/>
            </a:endParaRPr>
          </a:p>
        </p:txBody>
      </p:sp>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20. Status e Gravações - Dados Previstos</a:t>
            </a:r>
            <a:endParaRPr lang="pt-BR" altLang="pt-BR" b="1" dirty="0"/>
          </a:p>
        </p:txBody>
      </p:sp>
    </p:spTree>
    <p:extLst>
      <p:ext uri="{BB962C8B-B14F-4D97-AF65-F5344CB8AC3E}">
        <p14:creationId xmlns:p14="http://schemas.microsoft.com/office/powerpoint/2010/main" val="670715981"/>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ângulo 6"/>
          <p:cNvSpPr/>
          <p:nvPr/>
        </p:nvSpPr>
        <p:spPr>
          <a:xfrm>
            <a:off x="107504" y="836712"/>
            <a:ext cx="8784976" cy="554921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Poderão ser enviadas revisões dos dados previstos já gravados, caso o sistema não estiver bloqueado (agente com status “Em Análise” ou “Consolidado”).</a:t>
            </a:r>
          </a:p>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Caso contrário, o representante do agente deverá solicitar (</a:t>
            </a:r>
            <a:r>
              <a:rPr lang="pt-BR" altLang="pt-BR" b="1" dirty="0" smtClean="0">
                <a:solidFill>
                  <a:srgbClr val="FFFF66"/>
                </a:solidFill>
                <a:cs typeface="Arial" panose="020B0604020202020204" pitchFamily="34" charset="0"/>
              </a:rPr>
              <a:t>a partir da abertura de pendência manual do agente para o ONS</a:t>
            </a:r>
            <a:r>
              <a:rPr lang="pt-BR" altLang="pt-BR" b="1" dirty="0" smtClean="0">
                <a:solidFill>
                  <a:schemeClr val="bg1"/>
                </a:solidFill>
                <a:cs typeface="Arial" panose="020B0604020202020204" pitchFamily="34" charset="0"/>
              </a:rPr>
              <a:t>) desbloqueio do sistema. Caso aprovado pelo ONS, o ONS alterará o status do agente para “Em Revisão” estipulando um prazo para o envio da revisão.</a:t>
            </a:r>
          </a:p>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No caso em que o ONS esteja solicitando revisão </a:t>
            </a:r>
            <a:r>
              <a:rPr lang="pt-BR" altLang="pt-BR" b="1" dirty="0">
                <a:solidFill>
                  <a:schemeClr val="bg1"/>
                </a:solidFill>
                <a:cs typeface="Arial" panose="020B0604020202020204" pitchFamily="34" charset="0"/>
              </a:rPr>
              <a:t>de </a:t>
            </a:r>
            <a:r>
              <a:rPr lang="pt-BR" altLang="pt-BR" b="1" dirty="0" smtClean="0">
                <a:solidFill>
                  <a:schemeClr val="bg1"/>
                </a:solidFill>
                <a:cs typeface="Arial" panose="020B0604020202020204" pitchFamily="34" charset="0"/>
              </a:rPr>
              <a:t>dados, </a:t>
            </a:r>
            <a:r>
              <a:rPr lang="pt-BR" altLang="pt-BR" b="1" dirty="0">
                <a:solidFill>
                  <a:schemeClr val="bg1"/>
                </a:solidFill>
                <a:cs typeface="Arial" panose="020B0604020202020204" pitchFamily="34" charset="0"/>
              </a:rPr>
              <a:t>o ONS alterará o status do agente para “Em Revisão</a:t>
            </a:r>
            <a:r>
              <a:rPr lang="pt-BR" altLang="pt-BR" b="1" dirty="0" smtClean="0">
                <a:solidFill>
                  <a:schemeClr val="bg1"/>
                </a:solidFill>
                <a:cs typeface="Arial" panose="020B0604020202020204" pitchFamily="34" charset="0"/>
              </a:rPr>
              <a:t>”, </a:t>
            </a:r>
            <a:r>
              <a:rPr lang="pt-BR" altLang="pt-BR" b="1" dirty="0">
                <a:solidFill>
                  <a:schemeClr val="bg1"/>
                </a:solidFill>
                <a:cs typeface="Arial" panose="020B0604020202020204" pitchFamily="34" charset="0"/>
              </a:rPr>
              <a:t>estipulando um prazo para o </a:t>
            </a:r>
            <a:r>
              <a:rPr lang="pt-BR" altLang="pt-BR" b="1" dirty="0" smtClean="0">
                <a:solidFill>
                  <a:schemeClr val="bg1"/>
                </a:solidFill>
                <a:cs typeface="Arial" panose="020B0604020202020204" pitchFamily="34" charset="0"/>
              </a:rPr>
              <a:t>envio da </a:t>
            </a:r>
            <a:r>
              <a:rPr lang="pt-BR" altLang="pt-BR" b="1" dirty="0">
                <a:solidFill>
                  <a:schemeClr val="bg1"/>
                </a:solidFill>
                <a:cs typeface="Arial" panose="020B0604020202020204" pitchFamily="34" charset="0"/>
              </a:rPr>
              <a:t>revisão (</a:t>
            </a:r>
            <a:r>
              <a:rPr lang="pt-BR" altLang="pt-BR" b="1" dirty="0">
                <a:solidFill>
                  <a:srgbClr val="FFFF66"/>
                </a:solidFill>
                <a:cs typeface="Arial" panose="020B0604020202020204" pitchFamily="34" charset="0"/>
              </a:rPr>
              <a:t>a partir da abertura de pendência manual do ONS </a:t>
            </a:r>
            <a:r>
              <a:rPr lang="pt-BR" altLang="pt-BR" b="1" dirty="0" smtClean="0">
                <a:solidFill>
                  <a:srgbClr val="FFFF66"/>
                </a:solidFill>
                <a:cs typeface="Arial" panose="020B0604020202020204" pitchFamily="34" charset="0"/>
              </a:rPr>
              <a:t>para </a:t>
            </a:r>
            <a:r>
              <a:rPr lang="pt-BR" altLang="pt-BR" b="1" dirty="0">
                <a:solidFill>
                  <a:srgbClr val="FFFF66"/>
                </a:solidFill>
                <a:cs typeface="Arial" panose="020B0604020202020204" pitchFamily="34" charset="0"/>
              </a:rPr>
              <a:t>o </a:t>
            </a:r>
            <a:r>
              <a:rPr lang="pt-BR" altLang="pt-BR" b="1" dirty="0" smtClean="0">
                <a:solidFill>
                  <a:srgbClr val="FFFF66"/>
                </a:solidFill>
                <a:cs typeface="Arial" panose="020B0604020202020204" pitchFamily="34" charset="0"/>
              </a:rPr>
              <a:t>agente</a:t>
            </a:r>
            <a:r>
              <a:rPr lang="pt-BR" altLang="pt-BR" b="1" dirty="0" smtClean="0">
                <a:solidFill>
                  <a:schemeClr val="bg1"/>
                </a:solidFill>
                <a:cs typeface="Arial" panose="020B0604020202020204" pitchFamily="34" charset="0"/>
              </a:rPr>
              <a:t>).</a:t>
            </a:r>
          </a:p>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Caso necessário envio de revisão de carga devido a alterações na configuração de barramentos do SISBAR de um estudo, e caso já exista versão gravada para esse estudo, </a:t>
            </a:r>
            <a:r>
              <a:rPr lang="pt-BR" altLang="pt-BR" b="1" dirty="0">
                <a:solidFill>
                  <a:schemeClr val="bg1"/>
                </a:solidFill>
                <a:cs typeface="Arial" panose="020B0604020202020204" pitchFamily="34" charset="0"/>
              </a:rPr>
              <a:t>o ONS </a:t>
            </a:r>
            <a:r>
              <a:rPr lang="pt-BR" altLang="pt-BR" b="1" dirty="0" smtClean="0">
                <a:solidFill>
                  <a:schemeClr val="bg1"/>
                </a:solidFill>
                <a:cs typeface="Arial" panose="020B0604020202020204" pitchFamily="34" charset="0"/>
              </a:rPr>
              <a:t>solicitará </a:t>
            </a:r>
            <a:r>
              <a:rPr lang="pt-BR" altLang="pt-BR" b="1" dirty="0">
                <a:solidFill>
                  <a:schemeClr val="bg1"/>
                </a:solidFill>
                <a:cs typeface="Arial" panose="020B0604020202020204" pitchFamily="34" charset="0"/>
              </a:rPr>
              <a:t>revisão de </a:t>
            </a:r>
            <a:r>
              <a:rPr lang="pt-BR" altLang="pt-BR" b="1" dirty="0" smtClean="0">
                <a:solidFill>
                  <a:schemeClr val="bg1"/>
                </a:solidFill>
                <a:cs typeface="Arial" panose="020B0604020202020204" pitchFamily="34" charset="0"/>
              </a:rPr>
              <a:t>dados </a:t>
            </a:r>
            <a:r>
              <a:rPr lang="pt-BR" altLang="pt-BR" b="1" dirty="0" smtClean="0">
                <a:solidFill>
                  <a:srgbClr val="FF0000"/>
                </a:solidFill>
                <a:cs typeface="Arial" panose="020B0604020202020204" pitchFamily="34" charset="0"/>
              </a:rPr>
              <a:t>a partir de abertura </a:t>
            </a:r>
            <a:r>
              <a:rPr lang="pt-BR" altLang="pt-BR" b="1" dirty="0">
                <a:solidFill>
                  <a:srgbClr val="FF0000"/>
                </a:solidFill>
                <a:cs typeface="Arial" panose="020B0604020202020204" pitchFamily="34" charset="0"/>
              </a:rPr>
              <a:t>de pendência automática do ONS </a:t>
            </a:r>
            <a:r>
              <a:rPr lang="pt-BR" altLang="pt-BR" b="1" dirty="0" smtClean="0">
                <a:solidFill>
                  <a:schemeClr val="bg1"/>
                </a:solidFill>
                <a:cs typeface="Arial" panose="020B0604020202020204" pitchFamily="34" charset="0"/>
              </a:rPr>
              <a:t>para o agente envolvido e alterará </a:t>
            </a:r>
            <a:r>
              <a:rPr lang="pt-BR" altLang="pt-BR" b="1" dirty="0">
                <a:solidFill>
                  <a:schemeClr val="bg1"/>
                </a:solidFill>
                <a:cs typeface="Arial" panose="020B0604020202020204" pitchFamily="34" charset="0"/>
              </a:rPr>
              <a:t>o status do agente para “Em </a:t>
            </a:r>
            <a:r>
              <a:rPr lang="pt-BR" altLang="pt-BR" b="1" dirty="0" smtClean="0">
                <a:solidFill>
                  <a:schemeClr val="bg1"/>
                </a:solidFill>
                <a:cs typeface="Arial" panose="020B0604020202020204" pitchFamily="34" charset="0"/>
              </a:rPr>
              <a:t>Revisão”, estipulando </a:t>
            </a:r>
            <a:r>
              <a:rPr lang="pt-BR" altLang="pt-BR" b="1" dirty="0">
                <a:solidFill>
                  <a:schemeClr val="bg1"/>
                </a:solidFill>
                <a:cs typeface="Arial" panose="020B0604020202020204" pitchFamily="34" charset="0"/>
              </a:rPr>
              <a:t>um prazo para o envio da </a:t>
            </a:r>
            <a:r>
              <a:rPr lang="pt-BR" altLang="pt-BR" b="1" dirty="0" smtClean="0">
                <a:solidFill>
                  <a:schemeClr val="bg1"/>
                </a:solidFill>
                <a:cs typeface="Arial" panose="020B0604020202020204" pitchFamily="34" charset="0"/>
              </a:rPr>
              <a:t>revisão. Os dados referentes a agentes/barramentos que saíram da configuração desse estudo serão apagados da base nas versões já gravadas e estas versões </a:t>
            </a:r>
            <a:r>
              <a:rPr lang="pt-BR" altLang="pt-BR" b="1" dirty="0">
                <a:solidFill>
                  <a:schemeClr val="bg1"/>
                </a:solidFill>
                <a:cs typeface="Arial" panose="020B0604020202020204" pitchFamily="34" charset="0"/>
              </a:rPr>
              <a:t>receberão a indicação "C" (</a:t>
            </a:r>
            <a:r>
              <a:rPr lang="pt-BR" altLang="pt-BR" b="1" dirty="0">
                <a:solidFill>
                  <a:srgbClr val="FFFF66"/>
                </a:solidFill>
                <a:cs typeface="Arial" panose="020B0604020202020204" pitchFamily="34" charset="0"/>
              </a:rPr>
              <a:t>versão corrompida</a:t>
            </a:r>
            <a:r>
              <a:rPr lang="pt-BR" altLang="pt-BR" b="1" dirty="0">
                <a:solidFill>
                  <a:schemeClr val="bg1"/>
                </a:solidFill>
                <a:cs typeface="Arial" panose="020B0604020202020204" pitchFamily="34" charset="0"/>
              </a:rPr>
              <a:t>) na coluna “Oficial</a:t>
            </a:r>
            <a:r>
              <a:rPr lang="pt-BR" altLang="pt-BR" b="1" dirty="0" smtClean="0">
                <a:solidFill>
                  <a:schemeClr val="bg1"/>
                </a:solidFill>
                <a:cs typeface="Arial" panose="020B0604020202020204" pitchFamily="34" charset="0"/>
              </a:rPr>
              <a:t>” da tela de status de gravações.</a:t>
            </a:r>
          </a:p>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No caso de alterações </a:t>
            </a:r>
            <a:r>
              <a:rPr lang="pt-BR" altLang="pt-BR" b="1" dirty="0">
                <a:solidFill>
                  <a:schemeClr val="bg1"/>
                </a:solidFill>
                <a:cs typeface="Arial" panose="020B0604020202020204" pitchFamily="34" charset="0"/>
              </a:rPr>
              <a:t>na configuração de barramentos do </a:t>
            </a:r>
            <a:r>
              <a:rPr lang="pt-BR" altLang="pt-BR" b="1" dirty="0" smtClean="0">
                <a:solidFill>
                  <a:schemeClr val="bg1"/>
                </a:solidFill>
                <a:cs typeface="Arial" panose="020B0604020202020204" pitchFamily="34" charset="0"/>
              </a:rPr>
              <a:t>SISBAR em que ainda não exista versão gravada para um estudo, mas esse estudo já esteja liberado, o agente envolvido será avisado para </a:t>
            </a:r>
            <a:r>
              <a:rPr lang="pt-BR" altLang="pt-BR" b="1" dirty="0" err="1" smtClean="0">
                <a:solidFill>
                  <a:schemeClr val="bg1"/>
                </a:solidFill>
                <a:cs typeface="Arial" panose="020B0604020202020204" pitchFamily="34" charset="0"/>
              </a:rPr>
              <a:t>aquisitar</a:t>
            </a:r>
            <a:r>
              <a:rPr lang="pt-BR" altLang="pt-BR" b="1" dirty="0" smtClean="0">
                <a:solidFill>
                  <a:schemeClr val="bg1"/>
                </a:solidFill>
                <a:cs typeface="Arial" panose="020B0604020202020204" pitchFamily="34" charset="0"/>
              </a:rPr>
              <a:t> novamente a planilha de dados com  as alterações, caso necessário. </a:t>
            </a:r>
          </a:p>
        </p:txBody>
      </p:sp>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21. Revisão de Dados Previstos</a:t>
            </a:r>
            <a:endParaRPr lang="pt-BR" altLang="pt-BR" b="1" dirty="0"/>
          </a:p>
        </p:txBody>
      </p:sp>
    </p:spTree>
    <p:extLst>
      <p:ext uri="{BB962C8B-B14F-4D97-AF65-F5344CB8AC3E}">
        <p14:creationId xmlns:p14="http://schemas.microsoft.com/office/powerpoint/2010/main" val="308573462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ângulo 7"/>
          <p:cNvSpPr/>
          <p:nvPr/>
        </p:nvSpPr>
        <p:spPr>
          <a:xfrm>
            <a:off x="120275" y="807452"/>
            <a:ext cx="8784976" cy="12003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Para </a:t>
            </a:r>
            <a:r>
              <a:rPr lang="pt-BR" altLang="pt-BR" sz="2000" b="1" dirty="0">
                <a:solidFill>
                  <a:schemeClr val="bg1"/>
                </a:solidFill>
                <a:cs typeface="Arial" panose="020B0604020202020204" pitchFamily="34" charset="0"/>
              </a:rPr>
              <a:t>verificar </a:t>
            </a:r>
            <a:r>
              <a:rPr lang="pt-BR" altLang="pt-BR" sz="2000" b="1" dirty="0" smtClean="0">
                <a:solidFill>
                  <a:schemeClr val="bg1"/>
                </a:solidFill>
                <a:cs typeface="Arial" panose="020B0604020202020204" pitchFamily="34" charset="0"/>
              </a:rPr>
              <a:t>o status do agente (quanto a entrega de dado), o status </a:t>
            </a:r>
            <a:r>
              <a:rPr lang="pt-BR" altLang="pt-BR" sz="2000" b="1" dirty="0">
                <a:solidFill>
                  <a:schemeClr val="bg1"/>
                </a:solidFill>
                <a:cs typeface="Arial" panose="020B0604020202020204" pitchFamily="34" charset="0"/>
              </a:rPr>
              <a:t>dos tipos de dados </a:t>
            </a:r>
            <a:r>
              <a:rPr lang="pt-BR" altLang="pt-BR" sz="2000" b="1" dirty="0" smtClean="0">
                <a:solidFill>
                  <a:schemeClr val="bg1"/>
                </a:solidFill>
                <a:cs typeface="Arial" panose="020B0604020202020204" pitchFamily="34" charset="0"/>
              </a:rPr>
              <a:t>verificados por barramento e </a:t>
            </a:r>
            <a:r>
              <a:rPr lang="pt-BR" altLang="pt-BR" sz="2000" b="1" dirty="0">
                <a:solidFill>
                  <a:schemeClr val="bg1"/>
                </a:solidFill>
                <a:cs typeface="Arial" panose="020B0604020202020204" pitchFamily="34" charset="0"/>
              </a:rPr>
              <a:t>versões de </a:t>
            </a:r>
            <a:r>
              <a:rPr lang="pt-BR" altLang="pt-BR" sz="2000" b="1" dirty="0" smtClean="0">
                <a:solidFill>
                  <a:schemeClr val="bg1"/>
                </a:solidFill>
                <a:cs typeface="Arial" panose="020B0604020202020204" pitchFamily="34" charset="0"/>
              </a:rPr>
              <a:t>gravação, referentes a um mês, o </a:t>
            </a:r>
            <a:r>
              <a:rPr lang="pt-BR" altLang="pt-BR" sz="2000" b="1" dirty="0">
                <a:solidFill>
                  <a:schemeClr val="bg1"/>
                </a:solidFill>
                <a:cs typeface="Arial" panose="020B0604020202020204" pitchFamily="34" charset="0"/>
              </a:rPr>
              <a:t>usuário deverá </a:t>
            </a:r>
            <a:r>
              <a:rPr lang="pt-BR" altLang="pt-BR" sz="2000" b="1" dirty="0" smtClean="0">
                <a:solidFill>
                  <a:schemeClr val="bg1"/>
                </a:solidFill>
                <a:cs typeface="Arial" panose="020B0604020202020204" pitchFamily="34" charset="0"/>
              </a:rPr>
              <a:t>acionar </a:t>
            </a:r>
            <a:r>
              <a:rPr lang="pt-BR" altLang="pt-BR" sz="2000" b="1" dirty="0">
                <a:solidFill>
                  <a:schemeClr val="bg1"/>
                </a:solidFill>
                <a:cs typeface="Arial" panose="020B0604020202020204" pitchFamily="34" charset="0"/>
              </a:rPr>
              <a:t>opção</a:t>
            </a:r>
            <a:r>
              <a:rPr lang="pt-BR" altLang="pt-BR" sz="2000" b="1" dirty="0">
                <a:solidFill>
                  <a:srgbClr val="FFFF66"/>
                </a:solidFill>
                <a:cs typeface="Arial" panose="020B0604020202020204" pitchFamily="34" charset="0"/>
              </a:rPr>
              <a:t> </a:t>
            </a:r>
            <a:r>
              <a:rPr lang="pt-BR" altLang="pt-BR" sz="2000" b="1" dirty="0" smtClean="0">
                <a:solidFill>
                  <a:srgbClr val="FFFF66"/>
                </a:solidFill>
                <a:cs typeface="Arial" panose="020B0604020202020204" pitchFamily="34" charset="0"/>
              </a:rPr>
              <a:t>“Status e Gravações” </a:t>
            </a:r>
            <a:r>
              <a:rPr lang="pt-BR" altLang="pt-BR" sz="2000" b="1" dirty="0" smtClean="0">
                <a:solidFill>
                  <a:schemeClr val="bg1"/>
                </a:solidFill>
                <a:cs typeface="Arial" panose="020B0604020202020204" pitchFamily="34" charset="0"/>
              </a:rPr>
              <a:t>e a </a:t>
            </a:r>
            <a:r>
              <a:rPr lang="pt-BR" altLang="pt-BR" sz="2000" b="1" dirty="0" err="1" smtClean="0">
                <a:solidFill>
                  <a:schemeClr val="bg1"/>
                </a:solidFill>
                <a:cs typeface="Arial" panose="020B0604020202020204" pitchFamily="34" charset="0"/>
              </a:rPr>
              <a:t>subopção</a:t>
            </a:r>
            <a:r>
              <a:rPr lang="pt-BR" altLang="pt-BR" sz="2000" b="1" dirty="0" smtClean="0">
                <a:solidFill>
                  <a:schemeClr val="bg1"/>
                </a:solidFill>
                <a:cs typeface="Arial" panose="020B0604020202020204" pitchFamily="34" charset="0"/>
              </a:rPr>
              <a:t> </a:t>
            </a:r>
            <a:r>
              <a:rPr lang="pt-BR" altLang="pt-BR" sz="2000" b="1" dirty="0" smtClean="0">
                <a:solidFill>
                  <a:srgbClr val="FFFF66"/>
                </a:solidFill>
                <a:cs typeface="Arial" panose="020B0604020202020204" pitchFamily="34" charset="0"/>
              </a:rPr>
              <a:t>“Dados Verificados” </a:t>
            </a:r>
            <a:r>
              <a:rPr lang="pt-BR" altLang="pt-BR" sz="2000" b="1" dirty="0" smtClean="0">
                <a:solidFill>
                  <a:schemeClr val="bg1"/>
                </a:solidFill>
                <a:cs typeface="Arial" panose="020B0604020202020204" pitchFamily="34" charset="0"/>
              </a:rPr>
              <a:t>da </a:t>
            </a:r>
            <a:r>
              <a:rPr lang="pt-BR" altLang="pt-BR" sz="2000" b="1" dirty="0">
                <a:solidFill>
                  <a:schemeClr val="bg1"/>
                </a:solidFill>
                <a:cs typeface="Arial" panose="020B0604020202020204" pitchFamily="34" charset="0"/>
              </a:rPr>
              <a:t>funcionalidade </a:t>
            </a:r>
            <a:r>
              <a:rPr lang="pt-BR" altLang="pt-BR" sz="2000" b="1" dirty="0" smtClean="0">
                <a:solidFill>
                  <a:srgbClr val="FFFF66"/>
                </a:solidFill>
                <a:cs typeface="Arial" panose="020B0604020202020204" pitchFamily="34" charset="0"/>
              </a:rPr>
              <a:t>“Dados e Casos”</a:t>
            </a:r>
            <a:r>
              <a:rPr lang="pt-BR" altLang="pt-BR" sz="2000" b="1" dirty="0" smtClean="0">
                <a:solidFill>
                  <a:schemeClr val="bg1"/>
                </a:solidFill>
                <a:cs typeface="Arial" panose="020B0604020202020204" pitchFamily="34" charset="0"/>
              </a:rPr>
              <a:t>.</a:t>
            </a:r>
          </a:p>
        </p:txBody>
      </p:sp>
      <p:sp>
        <p:nvSpPr>
          <p:cNvPr id="18" name="Retângulo 17"/>
          <p:cNvSpPr/>
          <p:nvPr/>
        </p:nvSpPr>
        <p:spPr>
          <a:xfrm>
            <a:off x="179512" y="4941168"/>
            <a:ext cx="8784976" cy="6463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sistema apresentará a </a:t>
            </a:r>
            <a:r>
              <a:rPr lang="pt-BR" altLang="pt-BR" sz="2000" b="1" dirty="0">
                <a:solidFill>
                  <a:schemeClr val="bg1"/>
                </a:solidFill>
                <a:cs typeface="Arial" panose="020B0604020202020204" pitchFamily="34" charset="0"/>
              </a:rPr>
              <a:t>tela </a:t>
            </a:r>
            <a:r>
              <a:rPr lang="pt-BR" altLang="pt-BR" sz="2000" b="1" dirty="0" smtClean="0">
                <a:solidFill>
                  <a:schemeClr val="bg1"/>
                </a:solidFill>
                <a:cs typeface="Arial" panose="020B0604020202020204" pitchFamily="34" charset="0"/>
              </a:rPr>
              <a:t>“</a:t>
            </a:r>
            <a:r>
              <a:rPr lang="pt-BR" altLang="pt-BR" sz="2000" b="1" dirty="0" smtClean="0">
                <a:solidFill>
                  <a:srgbClr val="FFFF66"/>
                </a:solidFill>
                <a:cs typeface="Arial" panose="020B0604020202020204" pitchFamily="34" charset="0"/>
              </a:rPr>
              <a:t>Manutenção dos Status dos Dados Verificados</a:t>
            </a:r>
            <a:r>
              <a:rPr lang="pt-BR" altLang="pt-BR" sz="2000" b="1" dirty="0" smtClean="0">
                <a:solidFill>
                  <a:schemeClr val="bg1"/>
                </a:solidFill>
                <a:cs typeface="Arial" panose="020B0604020202020204" pitchFamily="34" charset="0"/>
              </a:rPr>
              <a:t>” referentes ao agente e ao meses, para </a:t>
            </a:r>
            <a:r>
              <a:rPr lang="pt-BR" altLang="pt-BR" sz="2000" b="1" dirty="0" smtClean="0">
                <a:solidFill>
                  <a:srgbClr val="FFFF66"/>
                </a:solidFill>
                <a:cs typeface="Arial" panose="020B0604020202020204" pitchFamily="34" charset="0"/>
              </a:rPr>
              <a:t>visualização</a:t>
            </a:r>
            <a:r>
              <a:rPr lang="pt-BR" altLang="pt-BR" sz="2000" b="1" dirty="0" smtClean="0">
                <a:solidFill>
                  <a:schemeClr val="bg1"/>
                </a:solidFill>
                <a:cs typeface="Arial" panose="020B0604020202020204" pitchFamily="34" charset="0"/>
              </a:rPr>
              <a:t> das informações.</a:t>
            </a:r>
            <a:endParaRPr lang="pt-BR" altLang="pt-BR" sz="2000" b="1" dirty="0">
              <a:solidFill>
                <a:schemeClr val="bg1"/>
              </a:solidFill>
              <a:cs typeface="Arial" panose="020B0604020202020204" pitchFamily="34" charset="0"/>
            </a:endParaRPr>
          </a:p>
        </p:txBody>
      </p:sp>
      <p:sp>
        <p:nvSpPr>
          <p:cNvPr id="11"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22. Status e Gravações - Dados Verificados</a:t>
            </a:r>
            <a:endParaRPr lang="pt-BR" altLang="pt-BR" b="1" dirty="0"/>
          </a:p>
        </p:txBody>
      </p:sp>
      <p:pic>
        <p:nvPicPr>
          <p:cNvPr id="12" name="Imagem 11"/>
          <p:cNvPicPr>
            <a:picLocks noChangeAspect="1"/>
          </p:cNvPicPr>
          <p:nvPr/>
        </p:nvPicPr>
        <p:blipFill rotWithShape="1">
          <a:blip r:embed="rId2"/>
          <a:srcRect r="67952" b="85756"/>
          <a:stretch/>
        </p:blipFill>
        <p:spPr bwMode="auto">
          <a:xfrm>
            <a:off x="1692565" y="2458159"/>
            <a:ext cx="5763531" cy="1440354"/>
          </a:xfrm>
          <a:prstGeom prst="rect">
            <a:avLst/>
          </a:prstGeom>
          <a:ln>
            <a:noFill/>
          </a:ln>
          <a:extLst>
            <a:ext uri="{53640926-AAD7-44D8-BBD7-CCE9431645EC}">
              <a14:shadowObscured xmlns:a14="http://schemas.microsoft.com/office/drawing/2010/main"/>
            </a:ext>
          </a:extLst>
        </p:spPr>
      </p:pic>
      <p:sp>
        <p:nvSpPr>
          <p:cNvPr id="13" name="Seta para baixo 12"/>
          <p:cNvSpPr/>
          <p:nvPr/>
        </p:nvSpPr>
        <p:spPr>
          <a:xfrm rot="13807541">
            <a:off x="6037044" y="3508061"/>
            <a:ext cx="216024" cy="35352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507536548"/>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rotWithShape="1">
          <a:blip r:embed="rId2"/>
          <a:srcRect b="86610"/>
          <a:stretch/>
        </p:blipFill>
        <p:spPr>
          <a:xfrm>
            <a:off x="155854" y="908720"/>
            <a:ext cx="8882722" cy="911953"/>
          </a:xfrm>
          <a:prstGeom prst="rect">
            <a:avLst/>
          </a:prstGeom>
        </p:spPr>
      </p:pic>
      <p:pic>
        <p:nvPicPr>
          <p:cNvPr id="10" name="Imagem 9"/>
          <p:cNvPicPr>
            <a:picLocks noChangeAspect="1"/>
          </p:cNvPicPr>
          <p:nvPr/>
        </p:nvPicPr>
        <p:blipFill rotWithShape="1">
          <a:blip r:embed="rId2"/>
          <a:srcRect t="93743"/>
          <a:stretch/>
        </p:blipFill>
        <p:spPr>
          <a:xfrm>
            <a:off x="155854" y="1820673"/>
            <a:ext cx="8882722" cy="426180"/>
          </a:xfrm>
          <a:prstGeom prst="rect">
            <a:avLst/>
          </a:prstGeom>
        </p:spPr>
      </p:pic>
      <p:sp>
        <p:nvSpPr>
          <p:cNvPr id="11" name="Retângulo 10"/>
          <p:cNvSpPr/>
          <p:nvPr/>
        </p:nvSpPr>
        <p:spPr>
          <a:xfrm>
            <a:off x="223567" y="2492896"/>
            <a:ext cx="8784976" cy="363791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b="1" dirty="0" smtClean="0">
                <a:solidFill>
                  <a:schemeClr val="bg1"/>
                </a:solidFill>
                <a:cs typeface="Arial" panose="020B0604020202020204" pitchFamily="34" charset="0"/>
              </a:rPr>
              <a:t>Essa tela apresenta as seguintes informações:</a:t>
            </a:r>
          </a:p>
          <a:p>
            <a:pPr marL="342900" indent="-34290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Opção “</a:t>
            </a:r>
            <a:r>
              <a:rPr lang="pt-BR" altLang="pt-BR" b="1" dirty="0" smtClean="0">
                <a:solidFill>
                  <a:srgbClr val="FFFF66"/>
                </a:solidFill>
                <a:cs typeface="Arial" panose="020B0604020202020204" pitchFamily="34" charset="0"/>
              </a:rPr>
              <a:t>Atualizar Dados</a:t>
            </a:r>
            <a:r>
              <a:rPr lang="pt-BR" altLang="pt-BR" b="1" dirty="0" smtClean="0">
                <a:solidFill>
                  <a:schemeClr val="bg1"/>
                </a:solidFill>
                <a:cs typeface="Arial" panose="020B0604020202020204" pitchFamily="34" charset="0"/>
              </a:rPr>
              <a:t>” para alteração do período de visualização dos meses com dados verificados gravados no sistema.</a:t>
            </a:r>
          </a:p>
          <a:p>
            <a:pPr marL="342900" indent="-34290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Para cada mês, as seguintes informações:</a:t>
            </a: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O </a:t>
            </a:r>
            <a:r>
              <a:rPr lang="pt-BR" altLang="pt-BR" b="1" dirty="0" smtClean="0">
                <a:solidFill>
                  <a:srgbClr val="FFFF66"/>
                </a:solidFill>
                <a:cs typeface="Arial" panose="020B0604020202020204" pitchFamily="34" charset="0"/>
              </a:rPr>
              <a:t>número gravação</a:t>
            </a: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A </a:t>
            </a:r>
            <a:r>
              <a:rPr lang="pt-BR" altLang="pt-BR" b="1" dirty="0" smtClean="0">
                <a:solidFill>
                  <a:srgbClr val="FFFF66"/>
                </a:solidFill>
                <a:cs typeface="Arial" panose="020B0604020202020204" pitchFamily="34" charset="0"/>
              </a:rPr>
              <a:t>data da gravação</a:t>
            </a: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Se a gravação foi </a:t>
            </a:r>
            <a:r>
              <a:rPr lang="pt-BR" altLang="pt-BR" b="1" dirty="0" smtClean="0">
                <a:solidFill>
                  <a:srgbClr val="FFFF66"/>
                </a:solidFill>
                <a:cs typeface="Arial" panose="020B0604020202020204" pitchFamily="34" charset="0"/>
              </a:rPr>
              <a:t>aprovada</a:t>
            </a:r>
            <a:r>
              <a:rPr lang="pt-BR" altLang="pt-BR" b="1" dirty="0" smtClean="0">
                <a:solidFill>
                  <a:schemeClr val="bg1"/>
                </a:solidFill>
                <a:cs typeface="Arial" panose="020B0604020202020204" pitchFamily="34" charset="0"/>
              </a:rPr>
              <a:t> pelo ONS</a:t>
            </a: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O </a:t>
            </a:r>
            <a:r>
              <a:rPr lang="pt-BR" altLang="pt-BR" b="1" dirty="0" smtClean="0">
                <a:solidFill>
                  <a:srgbClr val="FFFF66"/>
                </a:solidFill>
                <a:cs typeface="Arial" panose="020B0604020202020204" pitchFamily="34" charset="0"/>
              </a:rPr>
              <a:t>status de envio </a:t>
            </a:r>
            <a:r>
              <a:rPr lang="pt-BR" altLang="pt-BR" b="1" dirty="0" smtClean="0">
                <a:solidFill>
                  <a:schemeClr val="bg1"/>
                </a:solidFill>
                <a:cs typeface="Arial" panose="020B0604020202020204" pitchFamily="34" charset="0"/>
              </a:rPr>
              <a:t>do dado (“não”, “sim” e não consistido)</a:t>
            </a:r>
            <a:endParaRPr lang="pt-BR" altLang="pt-BR" b="1" dirty="0" smtClean="0">
              <a:solidFill>
                <a:srgbClr val="FFFF66"/>
              </a:solidFill>
              <a:cs typeface="Arial" panose="020B0604020202020204" pitchFamily="34" charset="0"/>
            </a:endParaRP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Os </a:t>
            </a:r>
            <a:r>
              <a:rPr lang="pt-BR" altLang="pt-BR" b="1" dirty="0" smtClean="0">
                <a:solidFill>
                  <a:srgbClr val="FFFF66"/>
                </a:solidFill>
                <a:cs typeface="Arial" panose="020B0604020202020204" pitchFamily="34" charset="0"/>
              </a:rPr>
              <a:t>dias em atraso </a:t>
            </a:r>
            <a:r>
              <a:rPr lang="pt-BR" altLang="pt-BR" b="1" dirty="0" smtClean="0">
                <a:solidFill>
                  <a:schemeClr val="bg1"/>
                </a:solidFill>
                <a:cs typeface="Arial" panose="020B0604020202020204" pitchFamily="34" charset="0"/>
              </a:rPr>
              <a:t>do dado (caso status seja diferente de “sim”)</a:t>
            </a: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O </a:t>
            </a:r>
            <a:r>
              <a:rPr lang="pt-BR" altLang="pt-BR" b="1" dirty="0" smtClean="0">
                <a:solidFill>
                  <a:srgbClr val="FFFF66"/>
                </a:solidFill>
                <a:cs typeface="Arial" panose="020B0604020202020204" pitchFamily="34" charset="0"/>
              </a:rPr>
              <a:t>% de alterações </a:t>
            </a:r>
            <a:r>
              <a:rPr lang="pt-BR" altLang="pt-BR" b="1" dirty="0" smtClean="0">
                <a:solidFill>
                  <a:schemeClr val="bg1"/>
                </a:solidFill>
                <a:cs typeface="Arial" panose="020B0604020202020204" pitchFamily="34" charset="0"/>
              </a:rPr>
              <a:t>da revisão do tipo de dados</a:t>
            </a:r>
          </a:p>
          <a:p>
            <a:pPr marL="342900" indent="-342900">
              <a:lnSpc>
                <a:spcPct val="90000"/>
              </a:lnSpc>
              <a:spcBef>
                <a:spcPct val="20000"/>
              </a:spcBef>
              <a:buFont typeface="Wingdings" panose="05000000000000000000" pitchFamily="2" charset="2"/>
              <a:buChar char="ü"/>
            </a:pPr>
            <a:endParaRPr lang="pt-BR" altLang="pt-BR" b="1" dirty="0" smtClean="0">
              <a:solidFill>
                <a:schemeClr val="bg1"/>
              </a:solidFill>
              <a:cs typeface="Arial" panose="020B0604020202020204" pitchFamily="34" charset="0"/>
            </a:endParaRPr>
          </a:p>
          <a:p>
            <a:pPr marL="342900" indent="-342900">
              <a:lnSpc>
                <a:spcPct val="90000"/>
              </a:lnSpc>
              <a:spcBef>
                <a:spcPct val="20000"/>
              </a:spcBef>
              <a:buFont typeface="Wingdings" panose="05000000000000000000" pitchFamily="2" charset="2"/>
              <a:buChar char="ü"/>
            </a:pPr>
            <a:endParaRPr lang="pt-BR" altLang="pt-BR" b="1" dirty="0" smtClean="0">
              <a:solidFill>
                <a:schemeClr val="bg1"/>
              </a:solidFill>
              <a:cs typeface="Arial" panose="020B0604020202020204" pitchFamily="34" charset="0"/>
            </a:endParaRPr>
          </a:p>
        </p:txBody>
      </p:sp>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22. Status e Gravações - Dados Verificados</a:t>
            </a:r>
            <a:endParaRPr lang="pt-BR" altLang="pt-BR" b="1" dirty="0"/>
          </a:p>
        </p:txBody>
      </p:sp>
    </p:spTree>
    <p:extLst>
      <p:ext uri="{BB962C8B-B14F-4D97-AF65-F5344CB8AC3E}">
        <p14:creationId xmlns:p14="http://schemas.microsoft.com/office/powerpoint/2010/main" val="203304808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ângulo 6"/>
          <p:cNvSpPr/>
          <p:nvPr/>
        </p:nvSpPr>
        <p:spPr>
          <a:xfrm>
            <a:off x="112357" y="853121"/>
            <a:ext cx="8784976" cy="435811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Versões de gravações:</a:t>
            </a: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Gravação realizada </a:t>
            </a:r>
            <a:r>
              <a:rPr lang="pt-BR" altLang="pt-BR" b="1" dirty="0" smtClean="0">
                <a:solidFill>
                  <a:srgbClr val="FFFF66"/>
                </a:solidFill>
                <a:cs typeface="Arial" panose="020B0604020202020204" pitchFamily="34" charset="0"/>
              </a:rPr>
              <a:t>antes do término do prazo de envio de dados  </a:t>
            </a:r>
            <a:r>
              <a:rPr lang="pt-BR" altLang="pt-BR" b="1" dirty="0" smtClean="0">
                <a:solidFill>
                  <a:schemeClr val="bg1"/>
                </a:solidFill>
                <a:cs typeface="Arial" panose="020B0604020202020204" pitchFamily="34" charset="0"/>
              </a:rPr>
              <a:t>do agente ao ONS não gerará nova versão (versão gravada anteriormente, se existir, será substituída pela nova gravação. O sistema </a:t>
            </a:r>
            <a:r>
              <a:rPr lang="pt-BR" altLang="pt-BR" b="1" dirty="0">
                <a:solidFill>
                  <a:schemeClr val="bg1"/>
                </a:solidFill>
                <a:cs typeface="Arial" panose="020B0604020202020204" pitchFamily="34" charset="0"/>
              </a:rPr>
              <a:t>não bloqueia gravações antes do término deste prazo</a:t>
            </a:r>
            <a:r>
              <a:rPr lang="pt-BR" altLang="pt-BR" b="1" dirty="0" smtClean="0">
                <a:solidFill>
                  <a:schemeClr val="bg1"/>
                </a:solidFill>
                <a:cs typeface="Arial" panose="020B0604020202020204" pitchFamily="34" charset="0"/>
              </a:rPr>
              <a:t>. A gravação será </a:t>
            </a:r>
            <a:r>
              <a:rPr lang="pt-BR" altLang="pt-BR" b="1" dirty="0">
                <a:solidFill>
                  <a:schemeClr val="bg1"/>
                </a:solidFill>
                <a:cs typeface="Arial" panose="020B0604020202020204" pitchFamily="34" charset="0"/>
              </a:rPr>
              <a:t>automaticamente </a:t>
            </a:r>
            <a:r>
              <a:rPr lang="pt-BR" altLang="pt-BR" b="1" dirty="0" smtClean="0">
                <a:solidFill>
                  <a:schemeClr val="bg1"/>
                </a:solidFill>
                <a:cs typeface="Arial" panose="020B0604020202020204" pitchFamily="34" charset="0"/>
              </a:rPr>
              <a:t>aprovada se o status do envio do dado estiver “sim”.</a:t>
            </a:r>
            <a:endParaRPr lang="pt-BR" altLang="pt-BR" b="1" dirty="0">
              <a:solidFill>
                <a:schemeClr val="bg1"/>
              </a:solidFill>
              <a:cs typeface="Arial" panose="020B0604020202020204" pitchFamily="34" charset="0"/>
            </a:endParaRPr>
          </a:p>
          <a:p>
            <a:pPr marL="285750" indent="-285750" algn="just">
              <a:lnSpc>
                <a:spcPct val="90000"/>
              </a:lnSpc>
              <a:spcBef>
                <a:spcPct val="20000"/>
              </a:spcBef>
              <a:buFont typeface="Wingdings" panose="05000000000000000000" pitchFamily="2" charset="2"/>
              <a:buChar char="ü"/>
            </a:pPr>
            <a:endParaRPr lang="pt-BR" altLang="pt-BR" b="1" dirty="0" smtClean="0">
              <a:solidFill>
                <a:schemeClr val="bg1"/>
              </a:solidFill>
              <a:cs typeface="Arial" panose="020B0604020202020204" pitchFamily="34" charset="0"/>
            </a:endParaRP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Gravação realizada </a:t>
            </a:r>
            <a:r>
              <a:rPr lang="pt-BR" altLang="pt-BR" b="1" dirty="0" smtClean="0">
                <a:solidFill>
                  <a:srgbClr val="FFFF66"/>
                </a:solidFill>
                <a:cs typeface="Arial" panose="020B0604020202020204" pitchFamily="34" charset="0"/>
              </a:rPr>
              <a:t>após do </a:t>
            </a:r>
            <a:r>
              <a:rPr lang="pt-BR" altLang="pt-BR" b="1" dirty="0">
                <a:solidFill>
                  <a:srgbClr val="FFFF66"/>
                </a:solidFill>
                <a:cs typeface="Arial" panose="020B0604020202020204" pitchFamily="34" charset="0"/>
              </a:rPr>
              <a:t>término do prazo de envio de dados  </a:t>
            </a:r>
            <a:r>
              <a:rPr lang="pt-BR" altLang="pt-BR" b="1" dirty="0">
                <a:solidFill>
                  <a:schemeClr val="bg1"/>
                </a:solidFill>
                <a:cs typeface="Arial" panose="020B0604020202020204" pitchFamily="34" charset="0"/>
              </a:rPr>
              <a:t>do agente ao </a:t>
            </a:r>
            <a:r>
              <a:rPr lang="pt-BR" altLang="pt-BR" b="1" dirty="0" smtClean="0">
                <a:solidFill>
                  <a:schemeClr val="bg1"/>
                </a:solidFill>
                <a:cs typeface="Arial" panose="020B0604020202020204" pitchFamily="34" charset="0"/>
              </a:rPr>
              <a:t>ONS:</a:t>
            </a:r>
          </a:p>
          <a:p>
            <a:pPr marL="285750" indent="-285750" algn="just">
              <a:lnSpc>
                <a:spcPct val="90000"/>
              </a:lnSpc>
              <a:spcBef>
                <a:spcPct val="20000"/>
              </a:spcBef>
              <a:buFont typeface="Wingdings" panose="05000000000000000000" pitchFamily="2" charset="2"/>
              <a:buChar char="§"/>
            </a:pPr>
            <a:r>
              <a:rPr lang="pt-BR" altLang="pt-BR" b="1" dirty="0" smtClean="0">
                <a:solidFill>
                  <a:schemeClr val="bg1"/>
                </a:solidFill>
                <a:cs typeface="Arial" panose="020B0604020202020204" pitchFamily="34" charset="0"/>
              </a:rPr>
              <a:t>Caso o status de envio de dados seja “não” ou “não consistido”, </a:t>
            </a:r>
            <a:r>
              <a:rPr lang="pt-BR" altLang="pt-BR" b="1" dirty="0">
                <a:solidFill>
                  <a:schemeClr val="bg1"/>
                </a:solidFill>
                <a:cs typeface="Arial" panose="020B0604020202020204" pitchFamily="34" charset="0"/>
              </a:rPr>
              <a:t>o</a:t>
            </a:r>
            <a:r>
              <a:rPr lang="pt-BR" altLang="pt-BR" b="1" dirty="0" smtClean="0">
                <a:solidFill>
                  <a:schemeClr val="bg1"/>
                </a:solidFill>
                <a:cs typeface="Arial" panose="020B0604020202020204" pitchFamily="34" charset="0"/>
              </a:rPr>
              <a:t> </a:t>
            </a:r>
            <a:r>
              <a:rPr lang="pt-BR" altLang="pt-BR" b="1" dirty="0">
                <a:solidFill>
                  <a:schemeClr val="bg1"/>
                </a:solidFill>
                <a:cs typeface="Arial" panose="020B0604020202020204" pitchFamily="34" charset="0"/>
              </a:rPr>
              <a:t>sistema não bloqueia </a:t>
            </a:r>
            <a:r>
              <a:rPr lang="pt-BR" altLang="pt-BR" b="1" dirty="0" smtClean="0">
                <a:solidFill>
                  <a:schemeClr val="bg1"/>
                </a:solidFill>
                <a:cs typeface="Arial" panose="020B0604020202020204" pitchFamily="34" charset="0"/>
              </a:rPr>
              <a:t>gravações, e uma nova gravação poderá ser feita, substituindo os dados anteriores na base.</a:t>
            </a:r>
            <a:r>
              <a:rPr lang="pt-BR" altLang="pt-BR" b="1" dirty="0">
                <a:solidFill>
                  <a:schemeClr val="bg1"/>
                </a:solidFill>
                <a:cs typeface="Arial" panose="020B0604020202020204" pitchFamily="34" charset="0"/>
              </a:rPr>
              <a:t> A gravação será automaticamente aprovada se o status do envio do dado estiver “sim”.</a:t>
            </a:r>
          </a:p>
          <a:p>
            <a:pPr marL="285750" indent="-285750" algn="just">
              <a:lnSpc>
                <a:spcPct val="90000"/>
              </a:lnSpc>
              <a:spcBef>
                <a:spcPct val="20000"/>
              </a:spcBef>
              <a:buFont typeface="Wingdings" panose="05000000000000000000" pitchFamily="2" charset="2"/>
              <a:buChar char="§"/>
            </a:pPr>
            <a:r>
              <a:rPr lang="pt-BR" altLang="pt-BR" b="1" dirty="0">
                <a:solidFill>
                  <a:schemeClr val="bg1"/>
                </a:solidFill>
                <a:cs typeface="Arial" panose="020B0604020202020204" pitchFamily="34" charset="0"/>
              </a:rPr>
              <a:t>Caso o status de envio de dados seja </a:t>
            </a:r>
            <a:r>
              <a:rPr lang="pt-BR" altLang="pt-BR" b="1" dirty="0" smtClean="0">
                <a:solidFill>
                  <a:schemeClr val="bg1"/>
                </a:solidFill>
                <a:cs typeface="Arial" panose="020B0604020202020204" pitchFamily="34" charset="0"/>
              </a:rPr>
              <a:t>“sim”, </a:t>
            </a:r>
            <a:r>
              <a:rPr lang="pt-BR" altLang="pt-BR" b="1" dirty="0">
                <a:solidFill>
                  <a:schemeClr val="bg1"/>
                </a:solidFill>
                <a:cs typeface="Arial" panose="020B0604020202020204" pitchFamily="34" charset="0"/>
              </a:rPr>
              <a:t>o sistema </a:t>
            </a:r>
            <a:r>
              <a:rPr lang="pt-BR" altLang="pt-BR" b="1" dirty="0" smtClean="0">
                <a:solidFill>
                  <a:schemeClr val="bg1"/>
                </a:solidFill>
                <a:cs typeface="Arial" panose="020B0604020202020204" pitchFamily="34" charset="0"/>
              </a:rPr>
              <a:t>também não bloqueia nova gravação, sendo que o sistema armazenará temporariamente os dados na nova gravação (verificado revisados), sem substituir a gravação anterior (verificado corrente), até a aprovação pelo ONS. Caso o ONS aprove a nova versão, os dados da gravação anterior são substituídos.</a:t>
            </a:r>
          </a:p>
        </p:txBody>
      </p:sp>
      <p:sp>
        <p:nvSpPr>
          <p:cNvPr id="8" name="Retângulo 7"/>
          <p:cNvSpPr/>
          <p:nvPr/>
        </p:nvSpPr>
        <p:spPr>
          <a:xfrm>
            <a:off x="112357" y="5301208"/>
            <a:ext cx="8784976" cy="5909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Em cada gravação são atualizadas as informações da tela de </a:t>
            </a:r>
            <a:r>
              <a:rPr lang="pt-BR" altLang="pt-BR" b="1" dirty="0">
                <a:solidFill>
                  <a:schemeClr val="bg1"/>
                </a:solidFill>
                <a:cs typeface="Arial" panose="020B0604020202020204" pitchFamily="34" charset="0"/>
              </a:rPr>
              <a:t>“</a:t>
            </a:r>
            <a:r>
              <a:rPr lang="pt-BR" altLang="pt-BR" b="1" dirty="0">
                <a:solidFill>
                  <a:srgbClr val="FFFF66"/>
                </a:solidFill>
                <a:cs typeface="Arial" panose="020B0604020202020204" pitchFamily="34" charset="0"/>
              </a:rPr>
              <a:t>Manutenção dos Status dos Dados </a:t>
            </a:r>
            <a:r>
              <a:rPr lang="pt-BR" altLang="pt-BR" b="1" dirty="0" smtClean="0">
                <a:solidFill>
                  <a:srgbClr val="FFFF66"/>
                </a:solidFill>
                <a:cs typeface="Arial" panose="020B0604020202020204" pitchFamily="34" charset="0"/>
              </a:rPr>
              <a:t>Verificados</a:t>
            </a:r>
            <a:r>
              <a:rPr lang="pt-BR" altLang="pt-BR" b="1" dirty="0" smtClean="0">
                <a:solidFill>
                  <a:schemeClr val="bg1"/>
                </a:solidFill>
                <a:cs typeface="Arial" panose="020B0604020202020204" pitchFamily="34" charset="0"/>
              </a:rPr>
              <a:t>”.</a:t>
            </a:r>
            <a:endParaRPr lang="pt-BR" altLang="pt-BR" b="1" dirty="0">
              <a:solidFill>
                <a:schemeClr val="bg1"/>
              </a:solidFill>
              <a:cs typeface="Arial" panose="020B0604020202020204" pitchFamily="34" charset="0"/>
            </a:endParaRPr>
          </a:p>
        </p:txBody>
      </p:sp>
      <p:sp>
        <p:nvSpPr>
          <p:cNvPr id="10"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22. Status e Gravações - Dados Verificados</a:t>
            </a:r>
            <a:endParaRPr lang="pt-BR" altLang="pt-BR" b="1" dirty="0"/>
          </a:p>
        </p:txBody>
      </p:sp>
    </p:spTree>
    <p:extLst>
      <p:ext uri="{BB962C8B-B14F-4D97-AF65-F5344CB8AC3E}">
        <p14:creationId xmlns:p14="http://schemas.microsoft.com/office/powerpoint/2010/main" val="184341980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ângulo 6"/>
          <p:cNvSpPr/>
          <p:nvPr/>
        </p:nvSpPr>
        <p:spPr>
          <a:xfrm>
            <a:off x="107504" y="836712"/>
            <a:ext cx="8784976" cy="452431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Poderão ser enviadas revisões dos dados verificados por barramento já gravados. O sistema não fica bloqueado, porém a revisão enviada cria uma pendência automática do agente, ficando a revisão sujeita a aprovação do ONS. </a:t>
            </a:r>
          </a:p>
          <a:p>
            <a:pPr marL="285750" indent="-285750" algn="just">
              <a:lnSpc>
                <a:spcPct val="90000"/>
              </a:lnSpc>
              <a:spcBef>
                <a:spcPct val="20000"/>
              </a:spcBef>
              <a:buFont typeface="Arial" panose="020B0604020202020204" pitchFamily="34" charset="0"/>
              <a:buChar char="•"/>
            </a:pPr>
            <a:endParaRPr lang="pt-BR" altLang="pt-BR" b="1" dirty="0" smtClean="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Para cada mês, o dado verificado por barramento corrente e sua revisão, se houver, enquanto não aprovada podem ser </a:t>
            </a:r>
            <a:r>
              <a:rPr lang="pt-BR" altLang="pt-BR" b="1" dirty="0" err="1" smtClean="0">
                <a:solidFill>
                  <a:schemeClr val="bg1"/>
                </a:solidFill>
                <a:cs typeface="Arial" panose="020B0604020202020204" pitchFamily="34" charset="0"/>
              </a:rPr>
              <a:t>aquisitados</a:t>
            </a:r>
            <a:r>
              <a:rPr lang="pt-BR" altLang="pt-BR" b="1" dirty="0" smtClean="0">
                <a:solidFill>
                  <a:schemeClr val="bg1"/>
                </a:solidFill>
                <a:cs typeface="Arial" panose="020B0604020202020204" pitchFamily="34" charset="0"/>
              </a:rPr>
              <a:t> através da funcionalidade de aquisição de arquivo de dados padrão.</a:t>
            </a:r>
          </a:p>
          <a:p>
            <a:pPr marL="285750" indent="-285750" algn="just">
              <a:lnSpc>
                <a:spcPct val="90000"/>
              </a:lnSpc>
              <a:spcBef>
                <a:spcPct val="20000"/>
              </a:spcBef>
              <a:buFont typeface="Arial" panose="020B0604020202020204" pitchFamily="34" charset="0"/>
              <a:buChar char="•"/>
            </a:pPr>
            <a:endParaRPr lang="pt-BR" altLang="pt-BR" b="1" dirty="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Após aprovação da revisão pelo ONS o dado anterior é substituído passando a revisão a ser o dado corrente.</a:t>
            </a:r>
          </a:p>
          <a:p>
            <a:pPr marL="285750" indent="-285750" algn="just">
              <a:lnSpc>
                <a:spcPct val="90000"/>
              </a:lnSpc>
              <a:spcBef>
                <a:spcPct val="20000"/>
              </a:spcBef>
              <a:buFont typeface="Arial" panose="020B0604020202020204" pitchFamily="34" charset="0"/>
              <a:buChar char="•"/>
            </a:pPr>
            <a:endParaRPr lang="pt-BR" altLang="pt-BR" b="1" dirty="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Não sendo aprovada a revisão a pendência é fechada e o agente recebe uma notificação.</a:t>
            </a:r>
          </a:p>
          <a:p>
            <a:pPr marL="285750" indent="-285750" algn="just">
              <a:lnSpc>
                <a:spcPct val="90000"/>
              </a:lnSpc>
              <a:spcBef>
                <a:spcPct val="20000"/>
              </a:spcBef>
              <a:buFont typeface="Arial" panose="020B0604020202020204" pitchFamily="34" charset="0"/>
              <a:buChar char="•"/>
            </a:pPr>
            <a:endParaRPr lang="pt-BR" altLang="pt-BR" b="1" dirty="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Caso seja enviada uma revisão antes da aprovação da revisão anterior, a primeira será substituída, ou seja, o sistema só permite a existência de um dado revisado.</a:t>
            </a:r>
          </a:p>
        </p:txBody>
      </p:sp>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23. Revisão de Dados Verificados</a:t>
            </a:r>
            <a:endParaRPr lang="pt-BR" altLang="pt-BR" b="1" dirty="0"/>
          </a:p>
        </p:txBody>
      </p:sp>
    </p:spTree>
    <p:extLst>
      <p:ext uri="{BB962C8B-B14F-4D97-AF65-F5344CB8AC3E}">
        <p14:creationId xmlns:p14="http://schemas.microsoft.com/office/powerpoint/2010/main" val="2485079673"/>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24. </a:t>
            </a:r>
            <a:r>
              <a:rPr lang="pt-BR" altLang="pt-BR" b="1" dirty="0" err="1" smtClean="0"/>
              <a:t>Aquisitar</a:t>
            </a:r>
            <a:r>
              <a:rPr lang="pt-BR" altLang="pt-BR" b="1" dirty="0" smtClean="0"/>
              <a:t> Carga Global Verificada</a:t>
            </a:r>
            <a:endParaRPr lang="pt-BR" altLang="pt-BR" b="1" dirty="0"/>
          </a:p>
        </p:txBody>
      </p:sp>
      <p:sp>
        <p:nvSpPr>
          <p:cNvPr id="5" name="Retângulo 4"/>
          <p:cNvSpPr/>
          <p:nvPr/>
        </p:nvSpPr>
        <p:spPr>
          <a:xfrm>
            <a:off x="107504" y="836712"/>
            <a:ext cx="8915672" cy="413036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a:t>
            </a:r>
            <a:r>
              <a:rPr lang="pt-BR" altLang="pt-BR" sz="1600" b="1" dirty="0" err="1" smtClean="0">
                <a:solidFill>
                  <a:schemeClr val="bg1"/>
                </a:solidFill>
                <a:latin typeface="Arial" panose="020B0604020202020204" pitchFamily="34" charset="0"/>
                <a:cs typeface="Arial" panose="020B0604020202020204" pitchFamily="34" charset="0"/>
              </a:rPr>
              <a:t>subopção</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err="1" smtClean="0">
                <a:solidFill>
                  <a:srgbClr val="FFFF66"/>
                </a:solidFill>
                <a:latin typeface="Arial" panose="020B0604020202020204" pitchFamily="34" charset="0"/>
                <a:cs typeface="Arial" panose="020B0604020202020204" pitchFamily="34" charset="0"/>
              </a:rPr>
              <a:t>Aquisitar</a:t>
            </a:r>
            <a:r>
              <a:rPr lang="pt-BR" altLang="pt-BR" sz="1600" b="1" dirty="0" smtClean="0">
                <a:solidFill>
                  <a:srgbClr val="FFFF66"/>
                </a:solidFill>
                <a:latin typeface="Arial" panose="020B0604020202020204" pitchFamily="34" charset="0"/>
                <a:cs typeface="Arial" panose="020B0604020202020204" pitchFamily="34" charset="0"/>
              </a:rPr>
              <a:t> Dados de Carga Horária Global Verificada</a:t>
            </a:r>
            <a:r>
              <a:rPr lang="pt-BR" altLang="pt-BR" sz="1600" b="1" dirty="0" smtClean="0">
                <a:solidFill>
                  <a:schemeClr val="bg1"/>
                </a:solidFill>
                <a:latin typeface="Arial" panose="020B0604020202020204" pitchFamily="34" charset="0"/>
                <a:cs typeface="Arial" panose="020B0604020202020204" pitchFamily="34" charset="0"/>
              </a:rPr>
              <a:t>” da opção “</a:t>
            </a:r>
            <a:r>
              <a:rPr lang="pt-BR" altLang="pt-BR" sz="1600" b="1" dirty="0" smtClean="0">
                <a:solidFill>
                  <a:srgbClr val="FFFF66"/>
                </a:solidFill>
                <a:latin typeface="Arial" panose="020B0604020202020204" pitchFamily="34" charset="0"/>
                <a:cs typeface="Arial" panose="020B0604020202020204" pitchFamily="34" charset="0"/>
              </a:rPr>
              <a:t>Carga Global</a:t>
            </a:r>
            <a:r>
              <a:rPr lang="pt-BR" altLang="pt-BR" sz="1600" b="1" dirty="0" smtClean="0">
                <a:solidFill>
                  <a:schemeClr val="bg1"/>
                </a:solidFill>
                <a:latin typeface="Arial" panose="020B0604020202020204" pitchFamily="34" charset="0"/>
                <a:cs typeface="Arial" panose="020B0604020202020204" pitchFamily="34" charset="0"/>
              </a:rPr>
              <a:t>” da funcionalidade “</a:t>
            </a:r>
            <a:r>
              <a:rPr lang="pt-BR" altLang="pt-BR" sz="1600" b="1" dirty="0" smtClean="0">
                <a:solidFill>
                  <a:srgbClr val="FFFF66"/>
                </a:solidFill>
                <a:latin typeface="Arial" panose="020B0604020202020204" pitchFamily="34" charset="0"/>
                <a:cs typeface="Arial" panose="020B0604020202020204" pitchFamily="34" charset="0"/>
              </a:rPr>
              <a:t>Dados e Casos</a:t>
            </a:r>
            <a:r>
              <a:rPr lang="pt-BR" altLang="pt-BR" sz="1600" b="1" dirty="0" smtClean="0">
                <a:solidFill>
                  <a:schemeClr val="bg1"/>
                </a:solidFill>
                <a:latin typeface="Arial" panose="020B0604020202020204" pitchFamily="34" charset="0"/>
                <a:cs typeface="Arial" panose="020B0604020202020204" pitchFamily="34" charset="0"/>
              </a:rPr>
              <a:t>” possibilita </a:t>
            </a:r>
            <a:r>
              <a:rPr lang="pt-BR" altLang="pt-BR" sz="1600" b="1" dirty="0">
                <a:solidFill>
                  <a:schemeClr val="bg1"/>
                </a:solidFill>
                <a:latin typeface="Arial" panose="020B0604020202020204" pitchFamily="34" charset="0"/>
                <a:cs typeface="Arial" panose="020B0604020202020204" pitchFamily="34" charset="0"/>
              </a:rPr>
              <a:t>ao </a:t>
            </a:r>
            <a:r>
              <a:rPr lang="pt-BR" altLang="pt-BR" sz="1600" b="1" dirty="0" smtClean="0">
                <a:solidFill>
                  <a:schemeClr val="bg1"/>
                </a:solidFill>
                <a:latin typeface="Arial" panose="020B0604020202020204" pitchFamily="34" charset="0"/>
                <a:cs typeface="Arial" panose="020B0604020202020204" pitchFamily="34" charset="0"/>
              </a:rPr>
              <a:t>usuário </a:t>
            </a:r>
            <a:r>
              <a:rPr lang="pt-BR" altLang="pt-BR" sz="1600" b="1" dirty="0">
                <a:solidFill>
                  <a:schemeClr val="bg1"/>
                </a:solidFill>
                <a:latin typeface="Arial" panose="020B0604020202020204" pitchFamily="34" charset="0"/>
                <a:cs typeface="Arial" panose="020B0604020202020204" pitchFamily="34" charset="0"/>
              </a:rPr>
              <a:t>consultar os valores de carga global </a:t>
            </a:r>
            <a:r>
              <a:rPr lang="pt-BR" altLang="pt-BR" sz="1600" b="1" dirty="0" smtClean="0">
                <a:solidFill>
                  <a:schemeClr val="bg1"/>
                </a:solidFill>
                <a:latin typeface="Arial" panose="020B0604020202020204" pitchFamily="34" charset="0"/>
                <a:cs typeface="Arial" panose="020B0604020202020204" pitchFamily="34" charset="0"/>
              </a:rPr>
              <a:t>verificada do agente </a:t>
            </a:r>
            <a:r>
              <a:rPr lang="pt-BR" altLang="pt-BR" sz="1600" b="1" dirty="0">
                <a:solidFill>
                  <a:schemeClr val="bg1"/>
                </a:solidFill>
                <a:latin typeface="Arial" panose="020B0604020202020204" pitchFamily="34" charset="0"/>
                <a:cs typeface="Arial" panose="020B0604020202020204" pitchFamily="34" charset="0"/>
              </a:rPr>
              <a:t>no formato de planilha “</a:t>
            </a:r>
            <a:r>
              <a:rPr lang="pt-BR" altLang="pt-BR" sz="1600" b="1" dirty="0">
                <a:solidFill>
                  <a:srgbClr val="FFFF66"/>
                </a:solidFill>
                <a:latin typeface="Arial" panose="020B0604020202020204" pitchFamily="34" charset="0"/>
                <a:cs typeface="Arial" panose="020B0604020202020204" pitchFamily="34" charset="0"/>
              </a:rPr>
              <a:t>Carga Horária</a:t>
            </a:r>
            <a:r>
              <a:rPr lang="pt-BR" altLang="pt-BR" sz="1600" b="1" dirty="0">
                <a:solidFill>
                  <a:schemeClr val="bg1"/>
                </a:solidFill>
                <a:latin typeface="Arial" panose="020B0604020202020204" pitchFamily="34" charset="0"/>
                <a:cs typeface="Arial" panose="020B0604020202020204" pitchFamily="34" charset="0"/>
              </a:rPr>
              <a:t>”.</a:t>
            </a:r>
            <a:r>
              <a:rPr lang="pt-BR" altLang="pt-BR" sz="1600" b="1" dirty="0" smtClean="0">
                <a:solidFill>
                  <a:schemeClr val="bg1"/>
                </a:solidFill>
                <a:latin typeface="Arial" panose="020B0604020202020204" pitchFamily="34" charset="0"/>
                <a:cs typeface="Arial" panose="020B0604020202020204" pitchFamily="34" charset="0"/>
              </a:rPr>
              <a:t> </a:t>
            </a: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aquisição do dado de carga </a:t>
            </a:r>
            <a:r>
              <a:rPr lang="pt-BR" altLang="pt-BR" sz="1600" b="1" dirty="0">
                <a:solidFill>
                  <a:schemeClr val="bg1"/>
                </a:solidFill>
                <a:latin typeface="Arial" panose="020B0604020202020204" pitchFamily="34" charset="0"/>
                <a:cs typeface="Arial" panose="020B0604020202020204" pitchFamily="34" charset="0"/>
              </a:rPr>
              <a:t>horária </a:t>
            </a:r>
            <a:r>
              <a:rPr lang="pt-BR" altLang="pt-BR" sz="1600" b="1" dirty="0" smtClean="0">
                <a:solidFill>
                  <a:schemeClr val="bg1"/>
                </a:solidFill>
                <a:latin typeface="Arial" panose="020B0604020202020204" pitchFamily="34" charset="0"/>
                <a:cs typeface="Arial" panose="020B0604020202020204" pitchFamily="34" charset="0"/>
              </a:rPr>
              <a:t>global verificada poderá </a:t>
            </a:r>
            <a:r>
              <a:rPr lang="pt-BR" altLang="pt-BR" sz="1600" b="1" dirty="0">
                <a:solidFill>
                  <a:schemeClr val="bg1"/>
                </a:solidFill>
                <a:latin typeface="Arial" panose="020B0604020202020204" pitchFamily="34" charset="0"/>
                <a:cs typeface="Arial" panose="020B0604020202020204" pitchFamily="34" charset="0"/>
              </a:rPr>
              <a:t>ser acionada </a:t>
            </a:r>
            <a:r>
              <a:rPr lang="pt-BR" altLang="pt-BR" sz="1600" b="1" dirty="0" smtClean="0">
                <a:solidFill>
                  <a:schemeClr val="bg1"/>
                </a:solidFill>
                <a:latin typeface="Arial" panose="020B0604020202020204" pitchFamily="34" charset="0"/>
                <a:cs typeface="Arial" panose="020B0604020202020204" pitchFamily="34" charset="0"/>
              </a:rPr>
              <a:t>a partir </a:t>
            </a:r>
            <a:r>
              <a:rPr lang="pt-BR" altLang="pt-BR" sz="1600" b="1" dirty="0">
                <a:solidFill>
                  <a:schemeClr val="bg1"/>
                </a:solidFill>
                <a:latin typeface="Arial" panose="020B0604020202020204" pitchFamily="34" charset="0"/>
                <a:cs typeface="Arial" panose="020B0604020202020204" pitchFamily="34" charset="0"/>
              </a:rPr>
              <a:t>de </a:t>
            </a:r>
            <a:r>
              <a:rPr lang="pt-BR" altLang="pt-BR" sz="1600" b="1" dirty="0" smtClean="0">
                <a:solidFill>
                  <a:schemeClr val="bg1"/>
                </a:solidFill>
                <a:latin typeface="Arial" panose="020B0604020202020204" pitchFamily="34" charset="0"/>
                <a:cs typeface="Arial" panose="020B0604020202020204" pitchFamily="34" charset="0"/>
              </a:rPr>
              <a:t>duas outras opções do sistema, </a:t>
            </a:r>
            <a:r>
              <a:rPr lang="pt-BR" altLang="pt-BR" sz="1600" b="1" dirty="0">
                <a:solidFill>
                  <a:schemeClr val="bg1"/>
                </a:solidFill>
                <a:latin typeface="Arial" panose="020B0604020202020204" pitchFamily="34" charset="0"/>
                <a:cs typeface="Arial" panose="020B0604020202020204" pitchFamily="34" charset="0"/>
              </a:rPr>
              <a:t>a saber:</a:t>
            </a:r>
          </a:p>
          <a:p>
            <a:pPr marL="742950" lvl="1" indent="-285750" algn="just">
              <a:lnSpc>
                <a:spcPct val="90000"/>
              </a:lnSpc>
              <a:spcBef>
                <a:spcPct val="20000"/>
              </a:spcBef>
              <a:buFont typeface="Wingdings" panose="05000000000000000000" pitchFamily="2" charset="2"/>
              <a:buChar char="§"/>
            </a:pPr>
            <a:r>
              <a:rPr lang="pt-BR" altLang="pt-BR" sz="1600" b="1" dirty="0" smtClean="0">
                <a:solidFill>
                  <a:schemeClr val="bg1"/>
                </a:solidFill>
                <a:latin typeface="Arial" panose="020B0604020202020204" pitchFamily="34" charset="0"/>
                <a:cs typeface="Arial" panose="020B0604020202020204" pitchFamily="34" charset="0"/>
              </a:rPr>
              <a:t>Opção </a:t>
            </a:r>
            <a:r>
              <a:rPr lang="pt-BR" altLang="pt-BR" sz="1600" b="1" dirty="0">
                <a:solidFill>
                  <a:schemeClr val="bg1"/>
                </a:solidFill>
                <a:latin typeface="Arial" panose="020B0604020202020204" pitchFamily="34" charset="0"/>
                <a:cs typeface="Arial" panose="020B0604020202020204" pitchFamily="34" charset="0"/>
              </a:rPr>
              <a:t>“</a:t>
            </a:r>
            <a:r>
              <a:rPr lang="pt-BR" altLang="pt-BR" sz="1600" b="1" dirty="0" err="1" smtClean="0">
                <a:solidFill>
                  <a:srgbClr val="FFFF66"/>
                </a:solidFill>
                <a:latin typeface="Arial" panose="020B0604020202020204" pitchFamily="34" charset="0"/>
                <a:cs typeface="Arial" panose="020B0604020202020204" pitchFamily="34" charset="0"/>
              </a:rPr>
              <a:t>Aquisitar</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se selecionado o tipo de dado verificado “Carga Horária Global</a:t>
            </a:r>
            <a:r>
              <a:rPr lang="pt-BR" altLang="pt-BR" sz="1600" b="1" dirty="0" smtClean="0">
                <a:solidFill>
                  <a:schemeClr val="bg1"/>
                </a:solidFill>
                <a:latin typeface="Arial" panose="020B0604020202020204" pitchFamily="34" charset="0"/>
                <a:cs typeface="Arial" panose="020B0604020202020204" pitchFamily="34" charset="0"/>
              </a:rPr>
              <a:t>” na tela de “</a:t>
            </a:r>
            <a:r>
              <a:rPr lang="pt-BR" altLang="pt-BR" sz="1600" b="1" dirty="0" smtClean="0">
                <a:solidFill>
                  <a:srgbClr val="FFFF66"/>
                </a:solidFill>
                <a:latin typeface="Arial" panose="020B0604020202020204" pitchFamily="34" charset="0"/>
                <a:cs typeface="Arial" panose="020B0604020202020204" pitchFamily="34" charset="0"/>
              </a:rPr>
              <a:t>Aquisição de Dados</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a:p>
            <a:pPr marL="742950" lvl="1" indent="-285750" algn="just">
              <a:lnSpc>
                <a:spcPct val="90000"/>
              </a:lnSpc>
              <a:spcBef>
                <a:spcPct val="20000"/>
              </a:spcBef>
              <a:buFont typeface="Wingdings" panose="05000000000000000000" pitchFamily="2" charset="2"/>
              <a:buChar char="§"/>
            </a:pPr>
            <a:r>
              <a:rPr lang="pt-BR" altLang="pt-BR" sz="1600" b="1" dirty="0" smtClean="0">
                <a:solidFill>
                  <a:schemeClr val="bg1"/>
                </a:solidFill>
                <a:latin typeface="Arial" panose="020B0604020202020204" pitchFamily="34" charset="0"/>
                <a:cs typeface="Arial" panose="020B0604020202020204" pitchFamily="34" charset="0"/>
              </a:rPr>
              <a:t>Na </a:t>
            </a:r>
            <a:r>
              <a:rPr lang="pt-BR" altLang="pt-BR" sz="1600" b="1" dirty="0">
                <a:solidFill>
                  <a:schemeClr val="bg1"/>
                </a:solidFill>
                <a:latin typeface="Arial" panose="020B0604020202020204" pitchFamily="34" charset="0"/>
                <a:cs typeface="Arial" panose="020B0604020202020204" pitchFamily="34" charset="0"/>
              </a:rPr>
              <a:t>tela “</a:t>
            </a:r>
            <a:r>
              <a:rPr lang="pt-BR" altLang="pt-BR" sz="1600" b="1" dirty="0">
                <a:solidFill>
                  <a:srgbClr val="FFFF66"/>
                </a:solidFill>
                <a:latin typeface="Arial" panose="020B0604020202020204" pitchFamily="34" charset="0"/>
                <a:cs typeface="Arial" panose="020B0604020202020204" pitchFamily="34" charset="0"/>
              </a:rPr>
              <a:t>Manter Dado de Carga Verificada Global</a:t>
            </a:r>
            <a:r>
              <a:rPr lang="pt-BR" altLang="pt-BR" sz="1600" b="1" dirty="0">
                <a:solidFill>
                  <a:schemeClr val="bg1"/>
                </a:solidFill>
                <a:latin typeface="Arial" panose="020B0604020202020204" pitchFamily="34" charset="0"/>
                <a:cs typeface="Arial" panose="020B0604020202020204" pitchFamily="34" charset="0"/>
              </a:rPr>
              <a:t>” </a:t>
            </a:r>
            <a:r>
              <a:rPr lang="pt-BR" altLang="pt-BR" sz="1600" b="1" dirty="0" smtClean="0">
                <a:solidFill>
                  <a:schemeClr val="bg1"/>
                </a:solidFill>
                <a:latin typeface="Arial" panose="020B0604020202020204" pitchFamily="34" charset="0"/>
                <a:cs typeface="Arial" panose="020B0604020202020204" pitchFamily="34" charset="0"/>
              </a:rPr>
              <a:t>da </a:t>
            </a:r>
            <a:r>
              <a:rPr lang="pt-BR" altLang="pt-BR" sz="1600" b="1" dirty="0" err="1" smtClean="0">
                <a:solidFill>
                  <a:schemeClr val="bg1"/>
                </a:solidFill>
                <a:latin typeface="Arial" panose="020B0604020202020204" pitchFamily="34" charset="0"/>
                <a:cs typeface="Arial" panose="020B0604020202020204" pitchFamily="34" charset="0"/>
              </a:rPr>
              <a:t>subopção</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smtClean="0">
                <a:solidFill>
                  <a:srgbClr val="FFFF66"/>
                </a:solidFill>
                <a:latin typeface="Arial" panose="020B0604020202020204" pitchFamily="34" charset="0"/>
                <a:cs typeface="Arial" panose="020B0604020202020204" pitchFamily="34" charset="0"/>
              </a:rPr>
              <a:t>Tratar Dados de Carga Horária Global Verificada</a:t>
            </a:r>
            <a:r>
              <a:rPr lang="pt-BR" altLang="pt-BR" sz="1600" b="1" dirty="0" smtClean="0">
                <a:solidFill>
                  <a:schemeClr val="bg1"/>
                </a:solidFill>
                <a:latin typeface="Arial" panose="020B0604020202020204" pitchFamily="34" charset="0"/>
                <a:cs typeface="Arial" panose="020B0604020202020204" pitchFamily="34" charset="0"/>
              </a:rPr>
              <a:t>” da opção “</a:t>
            </a:r>
            <a:r>
              <a:rPr lang="pt-BR" altLang="pt-BR" sz="1600" b="1" dirty="0" smtClean="0">
                <a:solidFill>
                  <a:srgbClr val="FFFF66"/>
                </a:solidFill>
                <a:latin typeface="Arial" panose="020B0604020202020204" pitchFamily="34" charset="0"/>
                <a:cs typeface="Arial" panose="020B0604020202020204" pitchFamily="34" charset="0"/>
              </a:rPr>
              <a:t>Carga Global</a:t>
            </a:r>
            <a:r>
              <a:rPr lang="pt-BR" altLang="pt-BR" sz="1600" b="1" dirty="0" smtClean="0">
                <a:solidFill>
                  <a:schemeClr val="bg1"/>
                </a:solidFill>
                <a:latin typeface="Arial" panose="020B0604020202020204" pitchFamily="34" charset="0"/>
                <a:cs typeface="Arial" panose="020B0604020202020204" pitchFamily="34" charset="0"/>
              </a:rPr>
              <a:t>”.</a:t>
            </a: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partir dessas opções é exibida a tela “Gerar Carga Horária” abaixo:</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6" name="Imagem 5"/>
          <p:cNvPicPr/>
          <p:nvPr/>
        </p:nvPicPr>
        <p:blipFill>
          <a:blip r:embed="rId2"/>
          <a:stretch>
            <a:fillRect/>
          </a:stretch>
        </p:blipFill>
        <p:spPr>
          <a:xfrm>
            <a:off x="179512" y="4948258"/>
            <a:ext cx="2323728" cy="1429463"/>
          </a:xfrm>
          <a:prstGeom prst="rect">
            <a:avLst/>
          </a:prstGeom>
        </p:spPr>
      </p:pic>
      <p:pic>
        <p:nvPicPr>
          <p:cNvPr id="8" name="Imagem 7"/>
          <p:cNvPicPr>
            <a:picLocks noChangeAspect="1"/>
          </p:cNvPicPr>
          <p:nvPr/>
        </p:nvPicPr>
        <p:blipFill rotWithShape="1">
          <a:blip r:embed="rId3"/>
          <a:srcRect r="59031" b="83637"/>
          <a:stretch/>
        </p:blipFill>
        <p:spPr bwMode="auto">
          <a:xfrm>
            <a:off x="1547664" y="1628800"/>
            <a:ext cx="6416263" cy="1440160"/>
          </a:xfrm>
          <a:prstGeom prst="rect">
            <a:avLst/>
          </a:prstGeom>
          <a:ln>
            <a:noFill/>
          </a:ln>
          <a:extLst>
            <a:ext uri="{53640926-AAD7-44D8-BBD7-CCE9431645EC}">
              <a14:shadowObscured xmlns:a14="http://schemas.microsoft.com/office/drawing/2010/main"/>
            </a:ext>
          </a:extLst>
        </p:spPr>
      </p:pic>
      <p:sp>
        <p:nvSpPr>
          <p:cNvPr id="9" name="Seta para baixo 8"/>
          <p:cNvSpPr/>
          <p:nvPr/>
        </p:nvSpPr>
        <p:spPr>
          <a:xfrm rot="13807541">
            <a:off x="5316965" y="2512351"/>
            <a:ext cx="216024" cy="35352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CaixaDeTexto 1"/>
          <p:cNvSpPr txBox="1"/>
          <p:nvPr/>
        </p:nvSpPr>
        <p:spPr>
          <a:xfrm>
            <a:off x="2627784" y="5157192"/>
            <a:ext cx="6408712" cy="830997"/>
          </a:xfrm>
          <a:prstGeom prst="rect">
            <a:avLst/>
          </a:prstGeom>
          <a:noFill/>
        </p:spPr>
        <p:txBody>
          <a:bodyPr wrap="square" rtlCol="0">
            <a:spAutoFit/>
          </a:bodyPr>
          <a:lstStyle/>
          <a:p>
            <a:pPr algn="just"/>
            <a:r>
              <a:rPr lang="pt-BR" sz="1600" dirty="0" smtClean="0">
                <a:solidFill>
                  <a:schemeClr val="bg1"/>
                </a:solidFill>
              </a:rPr>
              <a:t>Nessa tela o usuário poderá selecionar o período de dados a </a:t>
            </a:r>
            <a:r>
              <a:rPr lang="pt-BR" sz="1600" dirty="0" err="1" smtClean="0">
                <a:solidFill>
                  <a:schemeClr val="bg1"/>
                </a:solidFill>
              </a:rPr>
              <a:t>aquisitar</a:t>
            </a:r>
            <a:r>
              <a:rPr lang="pt-BR" sz="1600" dirty="0" smtClean="0">
                <a:solidFill>
                  <a:schemeClr val="bg1"/>
                </a:solidFill>
              </a:rPr>
              <a:t> e a origem dos dados: dado original (dado gravado no SAGIC) ou dado tratado (no sistema SCPCB)</a:t>
            </a:r>
            <a:endParaRPr lang="pt-BR" sz="1600" dirty="0">
              <a:solidFill>
                <a:schemeClr val="bg1"/>
              </a:solidFill>
            </a:endParaRPr>
          </a:p>
        </p:txBody>
      </p:sp>
    </p:spTree>
    <p:extLst>
      <p:ext uri="{BB962C8B-B14F-4D97-AF65-F5344CB8AC3E}">
        <p14:creationId xmlns:p14="http://schemas.microsoft.com/office/powerpoint/2010/main" val="17466463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2</a:t>
            </a:r>
            <a:r>
              <a:rPr lang="pt-BR" dirty="0" smtClean="0"/>
              <a:t>. O Projeto SCPCB - Etapas</a:t>
            </a:r>
            <a:endParaRPr lang="pt-BR" dirty="0"/>
          </a:p>
        </p:txBody>
      </p:sp>
      <p:sp>
        <p:nvSpPr>
          <p:cNvPr id="42" name="Seta para a direita 41"/>
          <p:cNvSpPr/>
          <p:nvPr/>
        </p:nvSpPr>
        <p:spPr>
          <a:xfrm>
            <a:off x="395536" y="908720"/>
            <a:ext cx="8568952" cy="720080"/>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nvGrpSpPr>
          <p:cNvPr id="43" name="Grupo 42"/>
          <p:cNvGrpSpPr/>
          <p:nvPr/>
        </p:nvGrpSpPr>
        <p:grpSpPr>
          <a:xfrm>
            <a:off x="303908" y="1112257"/>
            <a:ext cx="2291230" cy="1615023"/>
            <a:chOff x="408562" y="1099226"/>
            <a:chExt cx="2291230" cy="1615023"/>
          </a:xfrm>
        </p:grpSpPr>
        <p:cxnSp>
          <p:nvCxnSpPr>
            <p:cNvPr id="44" name="Conector de seta reta 43"/>
            <p:cNvCxnSpPr/>
            <p:nvPr/>
          </p:nvCxnSpPr>
          <p:spPr>
            <a:xfrm>
              <a:off x="1670170" y="1385114"/>
              <a:ext cx="0" cy="472992"/>
            </a:xfrm>
            <a:prstGeom prst="straightConnector1">
              <a:avLst/>
            </a:prstGeom>
            <a:ln w="22225" cmpd="sng">
              <a:solidFill>
                <a:srgbClr val="009242"/>
              </a:solidFill>
              <a:headEnd w="lg" len="med"/>
              <a:tailEnd type="arrow"/>
            </a:ln>
          </p:spPr>
          <p:style>
            <a:lnRef idx="1">
              <a:schemeClr val="accent1"/>
            </a:lnRef>
            <a:fillRef idx="0">
              <a:schemeClr val="accent1"/>
            </a:fillRef>
            <a:effectRef idx="0">
              <a:schemeClr val="accent1"/>
            </a:effectRef>
            <a:fontRef idx="minor">
              <a:schemeClr val="tx1"/>
            </a:fontRef>
          </p:style>
        </p:cxnSp>
        <p:sp>
          <p:nvSpPr>
            <p:cNvPr id="45" name="CaixaDeTexto 44"/>
            <p:cNvSpPr txBox="1"/>
            <p:nvPr/>
          </p:nvSpPr>
          <p:spPr>
            <a:xfrm>
              <a:off x="522592" y="1883252"/>
              <a:ext cx="1928548" cy="830997"/>
            </a:xfrm>
            <a:prstGeom prst="rect">
              <a:avLst/>
            </a:prstGeom>
            <a:noFill/>
          </p:spPr>
          <p:txBody>
            <a:bodyPr wrap="square" rtlCol="0">
              <a:spAutoFit/>
            </a:bodyPr>
            <a:lstStyle/>
            <a:p>
              <a:pPr marL="95250" indent="-95250">
                <a:buFont typeface="Arial" pitchFamily="34" charset="0"/>
                <a:buChar char="•"/>
              </a:pPr>
              <a:r>
                <a:rPr lang="pt-BR" sz="1600" b="1" dirty="0" smtClean="0">
                  <a:solidFill>
                    <a:srgbClr val="009242"/>
                  </a:solidFill>
                </a:rPr>
                <a:t>PROTÓTIPO </a:t>
              </a:r>
              <a:r>
                <a:rPr lang="pt-BR" sz="1600" b="1" dirty="0">
                  <a:solidFill>
                    <a:srgbClr val="009242"/>
                  </a:solidFill>
                </a:rPr>
                <a:t>A</a:t>
              </a:r>
              <a:r>
                <a:rPr lang="pt-BR" sz="1600" b="1" dirty="0" smtClean="0">
                  <a:solidFill>
                    <a:srgbClr val="009242"/>
                  </a:solidFill>
                </a:rPr>
                <a:t>RQUITETURAL</a:t>
              </a:r>
            </a:p>
            <a:p>
              <a:pPr marL="285750" indent="-285750">
                <a:buFont typeface="Arial" pitchFamily="34" charset="0"/>
                <a:buChar char="•"/>
              </a:pPr>
              <a:endParaRPr lang="pt-BR" sz="1600" b="1" dirty="0">
                <a:solidFill>
                  <a:srgbClr val="009242"/>
                </a:solidFill>
              </a:endParaRPr>
            </a:p>
          </p:txBody>
        </p:sp>
        <p:sp>
          <p:nvSpPr>
            <p:cNvPr id="46" name="Retângulo 45"/>
            <p:cNvSpPr/>
            <p:nvPr/>
          </p:nvSpPr>
          <p:spPr>
            <a:xfrm>
              <a:off x="408562" y="1099226"/>
              <a:ext cx="2291230" cy="34461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grpSp>
      <p:grpSp>
        <p:nvGrpSpPr>
          <p:cNvPr id="47" name="Grupo 46"/>
          <p:cNvGrpSpPr/>
          <p:nvPr/>
        </p:nvGrpSpPr>
        <p:grpSpPr>
          <a:xfrm>
            <a:off x="1844701" y="1374457"/>
            <a:ext cx="1597195" cy="3559438"/>
            <a:chOff x="2427539" y="1393106"/>
            <a:chExt cx="1432338" cy="3559438"/>
          </a:xfrm>
        </p:grpSpPr>
        <p:cxnSp>
          <p:nvCxnSpPr>
            <p:cNvPr id="48" name="Conector de seta reta 47"/>
            <p:cNvCxnSpPr/>
            <p:nvPr/>
          </p:nvCxnSpPr>
          <p:spPr>
            <a:xfrm>
              <a:off x="3024174" y="1393106"/>
              <a:ext cx="12773" cy="2980650"/>
            </a:xfrm>
            <a:prstGeom prst="straightConnector1">
              <a:avLst/>
            </a:prstGeom>
            <a:ln w="25400">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49" name="CaixaDeTexto 48"/>
            <p:cNvSpPr txBox="1"/>
            <p:nvPr/>
          </p:nvSpPr>
          <p:spPr>
            <a:xfrm>
              <a:off x="2427539" y="4367769"/>
              <a:ext cx="1432338" cy="584775"/>
            </a:xfrm>
            <a:prstGeom prst="rect">
              <a:avLst/>
            </a:prstGeom>
            <a:noFill/>
          </p:spPr>
          <p:txBody>
            <a:bodyPr wrap="square" rtlCol="0">
              <a:spAutoFit/>
            </a:bodyPr>
            <a:lstStyle/>
            <a:p>
              <a:pPr marL="95250" indent="-95250">
                <a:buFont typeface="Arial" pitchFamily="34" charset="0"/>
                <a:buChar char="•"/>
              </a:pPr>
              <a:r>
                <a:rPr lang="pt-BR" sz="1600" b="1" dirty="0" smtClean="0">
                  <a:solidFill>
                    <a:schemeClr val="accent2">
                      <a:lumMod val="75000"/>
                    </a:schemeClr>
                  </a:solidFill>
                </a:rPr>
                <a:t>AQUISIÇÃO DOS DADOS</a:t>
              </a:r>
            </a:p>
          </p:txBody>
        </p:sp>
      </p:grpSp>
      <p:grpSp>
        <p:nvGrpSpPr>
          <p:cNvPr id="50" name="Grupo 49"/>
          <p:cNvGrpSpPr/>
          <p:nvPr/>
        </p:nvGrpSpPr>
        <p:grpSpPr>
          <a:xfrm>
            <a:off x="199133" y="1084686"/>
            <a:ext cx="4203860" cy="2822850"/>
            <a:chOff x="1158924" y="1098000"/>
            <a:chExt cx="4203860" cy="2822850"/>
          </a:xfrm>
        </p:grpSpPr>
        <p:cxnSp>
          <p:nvCxnSpPr>
            <p:cNvPr id="51" name="Conector de seta reta 50"/>
            <p:cNvCxnSpPr/>
            <p:nvPr/>
          </p:nvCxnSpPr>
          <p:spPr>
            <a:xfrm>
              <a:off x="4635805" y="1415382"/>
              <a:ext cx="10569" cy="1479646"/>
            </a:xfrm>
            <a:prstGeom prst="straightConnector1">
              <a:avLst/>
            </a:prstGeom>
            <a:ln w="254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52" name="Retângulo 51"/>
            <p:cNvSpPr/>
            <p:nvPr/>
          </p:nvSpPr>
          <p:spPr>
            <a:xfrm>
              <a:off x="1158924" y="1098000"/>
              <a:ext cx="3557092" cy="3597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3" name="CaixaDeTexto 52"/>
            <p:cNvSpPr txBox="1"/>
            <p:nvPr/>
          </p:nvSpPr>
          <p:spPr>
            <a:xfrm>
              <a:off x="3807172" y="2843632"/>
              <a:ext cx="1555612" cy="1077218"/>
            </a:xfrm>
            <a:prstGeom prst="rect">
              <a:avLst/>
            </a:prstGeom>
            <a:noFill/>
          </p:spPr>
          <p:txBody>
            <a:bodyPr wrap="square" rtlCol="0">
              <a:spAutoFit/>
            </a:bodyPr>
            <a:lstStyle/>
            <a:p>
              <a:pPr marL="95250" indent="-95250" algn="ctr">
                <a:buFont typeface="Arial" pitchFamily="34" charset="0"/>
                <a:buChar char="•"/>
              </a:pPr>
              <a:r>
                <a:rPr lang="pt-BR" sz="1600" b="1" dirty="0" smtClean="0">
                  <a:solidFill>
                    <a:srgbClr val="7030A0"/>
                  </a:solidFill>
                </a:rPr>
                <a:t> ANÁLISE DAS PREVISÕES</a:t>
              </a:r>
            </a:p>
            <a:p>
              <a:pPr marL="285750" indent="-285750">
                <a:buFont typeface="Arial" pitchFamily="34" charset="0"/>
                <a:buChar char="•"/>
              </a:pPr>
              <a:endParaRPr lang="pt-BR" sz="1600" b="1" dirty="0">
                <a:solidFill>
                  <a:srgbClr val="7030A0"/>
                </a:solidFill>
              </a:endParaRPr>
            </a:p>
          </p:txBody>
        </p:sp>
      </p:grpSp>
      <p:grpSp>
        <p:nvGrpSpPr>
          <p:cNvPr id="54" name="Grupo 53"/>
          <p:cNvGrpSpPr/>
          <p:nvPr/>
        </p:nvGrpSpPr>
        <p:grpSpPr>
          <a:xfrm>
            <a:off x="198668" y="1081072"/>
            <a:ext cx="5693289" cy="3910862"/>
            <a:chOff x="2554152" y="1098000"/>
            <a:chExt cx="5693289" cy="3910862"/>
          </a:xfrm>
        </p:grpSpPr>
        <p:cxnSp>
          <p:nvCxnSpPr>
            <p:cNvPr id="55" name="Conector de seta reta 54"/>
            <p:cNvCxnSpPr/>
            <p:nvPr/>
          </p:nvCxnSpPr>
          <p:spPr>
            <a:xfrm flipH="1">
              <a:off x="7287524" y="1472213"/>
              <a:ext cx="20192" cy="2452251"/>
            </a:xfrm>
            <a:prstGeom prst="straightConnector1">
              <a:avLst/>
            </a:prstGeom>
            <a:ln w="25400">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6" name="Retângulo 55"/>
            <p:cNvSpPr/>
            <p:nvPr/>
          </p:nvSpPr>
          <p:spPr>
            <a:xfrm>
              <a:off x="2554152" y="1098000"/>
              <a:ext cx="3197271" cy="326448"/>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7" name="CaixaDeTexto 56"/>
            <p:cNvSpPr txBox="1"/>
            <p:nvPr/>
          </p:nvSpPr>
          <p:spPr>
            <a:xfrm>
              <a:off x="5735240" y="3931644"/>
              <a:ext cx="2512201" cy="1077218"/>
            </a:xfrm>
            <a:prstGeom prst="rect">
              <a:avLst/>
            </a:prstGeom>
            <a:noFill/>
          </p:spPr>
          <p:txBody>
            <a:bodyPr wrap="square" rtlCol="0">
              <a:spAutoFit/>
            </a:bodyPr>
            <a:lstStyle/>
            <a:p>
              <a:pPr marL="95250" indent="-95250">
                <a:buFont typeface="Arial" pitchFamily="34" charset="0"/>
                <a:buChar char="•"/>
              </a:pPr>
              <a:r>
                <a:rPr lang="pt-BR" sz="1600" dirty="0" smtClean="0">
                  <a:solidFill>
                    <a:schemeClr val="accent6">
                      <a:lumMod val="75000"/>
                    </a:schemeClr>
                  </a:solidFill>
                </a:rPr>
                <a:t> </a:t>
              </a:r>
              <a:r>
                <a:rPr lang="pt-BR" sz="1600" b="1" dirty="0" smtClean="0">
                  <a:solidFill>
                    <a:schemeClr val="accent6">
                      <a:lumMod val="75000"/>
                    </a:schemeClr>
                  </a:solidFill>
                </a:rPr>
                <a:t>DISPONIBILIZAÇÃO    DOS DADOS</a:t>
              </a:r>
            </a:p>
            <a:p>
              <a:pPr marL="95250" indent="-95250">
                <a:buFont typeface="Arial" pitchFamily="34" charset="0"/>
                <a:buChar char="•"/>
              </a:pPr>
              <a:r>
                <a:rPr lang="pt-BR" sz="1600" b="1" dirty="0">
                  <a:solidFill>
                    <a:schemeClr val="accent6">
                      <a:lumMod val="75000"/>
                    </a:schemeClr>
                  </a:solidFill>
                </a:rPr>
                <a:t> </a:t>
              </a:r>
              <a:r>
                <a:rPr lang="pt-BR" sz="1600" b="1" dirty="0" smtClean="0">
                  <a:solidFill>
                    <a:schemeClr val="accent6">
                      <a:lumMod val="75000"/>
                    </a:schemeClr>
                  </a:solidFill>
                </a:rPr>
                <a:t>GESTÃO</a:t>
              </a:r>
            </a:p>
            <a:p>
              <a:pPr marL="285750" indent="-285750">
                <a:buFont typeface="Arial" pitchFamily="34" charset="0"/>
                <a:buChar char="•"/>
              </a:pPr>
              <a:endParaRPr lang="pt-BR" sz="1600" dirty="0">
                <a:solidFill>
                  <a:schemeClr val="accent6">
                    <a:lumMod val="75000"/>
                  </a:schemeClr>
                </a:solidFill>
              </a:endParaRPr>
            </a:p>
          </p:txBody>
        </p:sp>
      </p:grpSp>
      <p:grpSp>
        <p:nvGrpSpPr>
          <p:cNvPr id="58" name="Grupo 57"/>
          <p:cNvGrpSpPr/>
          <p:nvPr/>
        </p:nvGrpSpPr>
        <p:grpSpPr>
          <a:xfrm>
            <a:off x="3075390" y="1095142"/>
            <a:ext cx="6153621" cy="4557338"/>
            <a:chOff x="1821590" y="1205174"/>
            <a:chExt cx="6153621" cy="4557338"/>
          </a:xfrm>
        </p:grpSpPr>
        <p:cxnSp>
          <p:nvCxnSpPr>
            <p:cNvPr id="59" name="Conector de seta reta 58"/>
            <p:cNvCxnSpPr/>
            <p:nvPr/>
          </p:nvCxnSpPr>
          <p:spPr>
            <a:xfrm>
              <a:off x="7344895" y="1453597"/>
              <a:ext cx="3768" cy="3513878"/>
            </a:xfrm>
            <a:prstGeom prst="straightConnector1">
              <a:avLst/>
            </a:prstGeom>
            <a:ln w="25400">
              <a:solidFill>
                <a:schemeClr val="tx1">
                  <a:lumMod val="65000"/>
                  <a:lumOff val="35000"/>
                </a:schemeClr>
              </a:solidFill>
              <a:tailEnd type="arrow"/>
            </a:ln>
          </p:spPr>
          <p:style>
            <a:lnRef idx="1">
              <a:schemeClr val="accent1"/>
            </a:lnRef>
            <a:fillRef idx="0">
              <a:schemeClr val="accent1"/>
            </a:fillRef>
            <a:effectRef idx="0">
              <a:schemeClr val="accent1"/>
            </a:effectRef>
            <a:fontRef idx="minor">
              <a:schemeClr val="tx1"/>
            </a:fontRef>
          </p:style>
        </p:cxnSp>
        <p:sp>
          <p:nvSpPr>
            <p:cNvPr id="60" name="Retângulo 59"/>
            <p:cNvSpPr/>
            <p:nvPr/>
          </p:nvSpPr>
          <p:spPr>
            <a:xfrm>
              <a:off x="1821590" y="1205174"/>
              <a:ext cx="4994258" cy="344613"/>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1" name="CaixaDeTexto 60"/>
            <p:cNvSpPr txBox="1"/>
            <p:nvPr/>
          </p:nvSpPr>
          <p:spPr>
            <a:xfrm>
              <a:off x="6243644" y="4931515"/>
              <a:ext cx="1731567" cy="830997"/>
            </a:xfrm>
            <a:prstGeom prst="rect">
              <a:avLst/>
            </a:prstGeom>
            <a:noFill/>
          </p:spPr>
          <p:txBody>
            <a:bodyPr wrap="square" rtlCol="0">
              <a:spAutoFit/>
            </a:bodyPr>
            <a:lstStyle/>
            <a:p>
              <a:pPr marL="95250" indent="-95250">
                <a:buFont typeface="Arial" pitchFamily="34" charset="0"/>
                <a:buChar char="•"/>
              </a:pPr>
              <a:r>
                <a:rPr lang="pt-BR" sz="1600" b="1" dirty="0" smtClean="0">
                  <a:solidFill>
                    <a:schemeClr val="tx1">
                      <a:lumMod val="65000"/>
                      <a:lumOff val="35000"/>
                    </a:schemeClr>
                  </a:solidFill>
                </a:rPr>
                <a:t>OPERAÇÃO ASSISTIDA</a:t>
              </a:r>
            </a:p>
            <a:p>
              <a:pPr marL="285750" indent="-285750">
                <a:buFont typeface="Arial" pitchFamily="34" charset="0"/>
                <a:buChar char="•"/>
              </a:pPr>
              <a:endParaRPr lang="pt-BR" sz="1600" dirty="0">
                <a:solidFill>
                  <a:schemeClr val="tx1">
                    <a:lumMod val="65000"/>
                    <a:lumOff val="35000"/>
                  </a:schemeClr>
                </a:solidFill>
              </a:endParaRPr>
            </a:p>
          </p:txBody>
        </p:sp>
      </p:grpSp>
      <p:sp>
        <p:nvSpPr>
          <p:cNvPr id="62" name="Seta para a direita 61"/>
          <p:cNvSpPr/>
          <p:nvPr/>
        </p:nvSpPr>
        <p:spPr>
          <a:xfrm>
            <a:off x="107504" y="907200"/>
            <a:ext cx="8857448" cy="720080"/>
          </a:xfrm>
          <a:prstGeom prst="righ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3" name="Estrela de 5 pontas 62"/>
          <p:cNvSpPr/>
          <p:nvPr/>
        </p:nvSpPr>
        <p:spPr>
          <a:xfrm>
            <a:off x="3010590" y="5408368"/>
            <a:ext cx="132554" cy="125938"/>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ln w="0"/>
              <a:solidFill>
                <a:srgbClr val="FF0000"/>
              </a:solidFill>
              <a:effectLst>
                <a:outerShdw blurRad="38100" dist="19050" dir="2700000" algn="tl" rotWithShape="0">
                  <a:schemeClr val="dk1">
                    <a:alpha val="40000"/>
                  </a:schemeClr>
                </a:outerShdw>
              </a:effectLst>
            </a:endParaRPr>
          </a:p>
        </p:txBody>
      </p:sp>
      <p:sp>
        <p:nvSpPr>
          <p:cNvPr id="64" name="CaixaDeTexto 63"/>
          <p:cNvSpPr txBox="1"/>
          <p:nvPr/>
        </p:nvSpPr>
        <p:spPr>
          <a:xfrm>
            <a:off x="3175725" y="5313926"/>
            <a:ext cx="1479768" cy="338554"/>
          </a:xfrm>
          <a:prstGeom prst="rect">
            <a:avLst/>
          </a:prstGeom>
          <a:noFill/>
          <a:ln>
            <a:solidFill>
              <a:schemeClr val="bg1"/>
            </a:solidFill>
          </a:ln>
        </p:spPr>
        <p:txBody>
          <a:bodyPr wrap="square" rtlCol="0">
            <a:spAutoFit/>
          </a:bodyPr>
          <a:lstStyle/>
          <a:p>
            <a:r>
              <a:rPr lang="pt-BR" sz="1600" b="1" dirty="0" smtClean="0">
                <a:solidFill>
                  <a:srgbClr val="FF0000"/>
                </a:solidFill>
              </a:rPr>
              <a:t>Interface CPNE</a:t>
            </a:r>
          </a:p>
        </p:txBody>
      </p:sp>
      <p:cxnSp>
        <p:nvCxnSpPr>
          <p:cNvPr id="65" name="Conector angulado 64"/>
          <p:cNvCxnSpPr/>
          <p:nvPr/>
        </p:nvCxnSpPr>
        <p:spPr>
          <a:xfrm rot="16200000" flipH="1">
            <a:off x="2411987" y="5000674"/>
            <a:ext cx="506101" cy="458956"/>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66" name="Conector de seta reta 65"/>
          <p:cNvCxnSpPr>
            <a:stCxn id="62" idx="1"/>
          </p:cNvCxnSpPr>
          <p:nvPr/>
        </p:nvCxnSpPr>
        <p:spPr>
          <a:xfrm>
            <a:off x="107504" y="1267240"/>
            <a:ext cx="0" cy="1584925"/>
          </a:xfrm>
          <a:prstGeom prst="straightConnector1">
            <a:avLst/>
          </a:prstGeom>
          <a:ln w="22225">
            <a:solidFill>
              <a:schemeClr val="accent2">
                <a:lumMod val="75000"/>
              </a:schemeClr>
            </a:solidFill>
            <a:tailEnd type="triangle"/>
          </a:ln>
        </p:spPr>
        <p:style>
          <a:lnRef idx="3">
            <a:schemeClr val="dk1"/>
          </a:lnRef>
          <a:fillRef idx="0">
            <a:schemeClr val="dk1"/>
          </a:fillRef>
          <a:effectRef idx="2">
            <a:schemeClr val="dk1"/>
          </a:effectRef>
          <a:fontRef idx="minor">
            <a:schemeClr val="tx1"/>
          </a:fontRef>
        </p:style>
      </p:cxnSp>
      <p:sp>
        <p:nvSpPr>
          <p:cNvPr id="67" name="CaixaDeTexto 66"/>
          <p:cNvSpPr txBox="1"/>
          <p:nvPr/>
        </p:nvSpPr>
        <p:spPr>
          <a:xfrm>
            <a:off x="0" y="2864030"/>
            <a:ext cx="1794563" cy="830997"/>
          </a:xfrm>
          <a:prstGeom prst="rect">
            <a:avLst/>
          </a:prstGeom>
          <a:noFill/>
        </p:spPr>
        <p:txBody>
          <a:bodyPr wrap="square" rtlCol="0">
            <a:spAutoFit/>
          </a:bodyPr>
          <a:lstStyle/>
          <a:p>
            <a:pPr marL="95250" indent="-95250">
              <a:buFont typeface="Arial" pitchFamily="34" charset="0"/>
              <a:buChar char="•"/>
            </a:pPr>
            <a:r>
              <a:rPr lang="pt-BR" sz="1600" b="1" dirty="0" smtClean="0"/>
              <a:t>INÍCIO DO PROJETO</a:t>
            </a:r>
          </a:p>
          <a:p>
            <a:pPr marL="285750" indent="-285750">
              <a:buFont typeface="Arial" pitchFamily="34" charset="0"/>
              <a:buChar char="•"/>
            </a:pPr>
            <a:endParaRPr lang="pt-BR" sz="1600" b="1" dirty="0"/>
          </a:p>
        </p:txBody>
      </p:sp>
      <p:sp>
        <p:nvSpPr>
          <p:cNvPr id="68" name="CaixaDeTexto 67"/>
          <p:cNvSpPr txBox="1"/>
          <p:nvPr/>
        </p:nvSpPr>
        <p:spPr>
          <a:xfrm>
            <a:off x="-38376" y="792005"/>
            <a:ext cx="936475" cy="307777"/>
          </a:xfrm>
          <a:prstGeom prst="rect">
            <a:avLst/>
          </a:prstGeom>
          <a:noFill/>
        </p:spPr>
        <p:txBody>
          <a:bodyPr wrap="none" rtlCol="0">
            <a:spAutoFit/>
          </a:bodyPr>
          <a:lstStyle/>
          <a:p>
            <a:r>
              <a:rPr lang="pt-BR" sz="1400" b="1" dirty="0" smtClean="0"/>
              <a:t>Mar/2015</a:t>
            </a:r>
            <a:endParaRPr lang="pt-BR" sz="1400" b="1" dirty="0"/>
          </a:p>
        </p:txBody>
      </p:sp>
      <p:sp>
        <p:nvSpPr>
          <p:cNvPr id="69" name="CaixaDeTexto 68"/>
          <p:cNvSpPr txBox="1"/>
          <p:nvPr/>
        </p:nvSpPr>
        <p:spPr>
          <a:xfrm>
            <a:off x="1029291" y="795488"/>
            <a:ext cx="827471" cy="307777"/>
          </a:xfrm>
          <a:prstGeom prst="rect">
            <a:avLst/>
          </a:prstGeom>
          <a:noFill/>
        </p:spPr>
        <p:txBody>
          <a:bodyPr wrap="none" rtlCol="0">
            <a:spAutoFit/>
          </a:bodyPr>
          <a:lstStyle/>
          <a:p>
            <a:r>
              <a:rPr lang="pt-BR" sz="1400" b="1" dirty="0" err="1" smtClean="0">
                <a:solidFill>
                  <a:srgbClr val="009242"/>
                </a:solidFill>
              </a:rPr>
              <a:t>Jul</a:t>
            </a:r>
            <a:r>
              <a:rPr lang="pt-BR" sz="1400" b="1" dirty="0" smtClean="0">
                <a:solidFill>
                  <a:srgbClr val="009242"/>
                </a:solidFill>
              </a:rPr>
              <a:t>/2015</a:t>
            </a:r>
            <a:endParaRPr lang="pt-BR" sz="1400" b="1" dirty="0">
              <a:solidFill>
                <a:srgbClr val="009242"/>
              </a:solidFill>
            </a:endParaRPr>
          </a:p>
        </p:txBody>
      </p:sp>
      <p:sp>
        <p:nvSpPr>
          <p:cNvPr id="70" name="CaixaDeTexto 69"/>
          <p:cNvSpPr txBox="1"/>
          <p:nvPr/>
        </p:nvSpPr>
        <p:spPr>
          <a:xfrm>
            <a:off x="2000586" y="782812"/>
            <a:ext cx="827471" cy="307777"/>
          </a:xfrm>
          <a:prstGeom prst="rect">
            <a:avLst/>
          </a:prstGeom>
          <a:noFill/>
        </p:spPr>
        <p:txBody>
          <a:bodyPr wrap="none" rtlCol="0">
            <a:spAutoFit/>
          </a:bodyPr>
          <a:lstStyle/>
          <a:p>
            <a:r>
              <a:rPr lang="pt-BR" sz="1400" b="1" dirty="0" err="1" smtClean="0">
                <a:solidFill>
                  <a:schemeClr val="accent6">
                    <a:lumMod val="50000"/>
                  </a:schemeClr>
                </a:solidFill>
              </a:rPr>
              <a:t>Jul</a:t>
            </a:r>
            <a:r>
              <a:rPr lang="pt-BR" sz="1400" b="1" dirty="0" smtClean="0">
                <a:solidFill>
                  <a:schemeClr val="accent6">
                    <a:lumMod val="50000"/>
                  </a:schemeClr>
                </a:solidFill>
              </a:rPr>
              <a:t>/2016</a:t>
            </a:r>
            <a:endParaRPr lang="pt-BR" sz="1400" b="1" dirty="0">
              <a:solidFill>
                <a:schemeClr val="accent6">
                  <a:lumMod val="50000"/>
                </a:schemeClr>
              </a:solidFill>
            </a:endParaRPr>
          </a:p>
        </p:txBody>
      </p:sp>
      <p:sp>
        <p:nvSpPr>
          <p:cNvPr id="71" name="CaixaDeTexto 70"/>
          <p:cNvSpPr txBox="1"/>
          <p:nvPr/>
        </p:nvSpPr>
        <p:spPr>
          <a:xfrm>
            <a:off x="3207776" y="782725"/>
            <a:ext cx="917239" cy="307777"/>
          </a:xfrm>
          <a:prstGeom prst="rect">
            <a:avLst/>
          </a:prstGeom>
          <a:noFill/>
        </p:spPr>
        <p:txBody>
          <a:bodyPr wrap="none" rtlCol="0">
            <a:spAutoFit/>
          </a:bodyPr>
          <a:lstStyle/>
          <a:p>
            <a:r>
              <a:rPr lang="pt-BR" sz="1400" b="1" dirty="0" smtClean="0">
                <a:solidFill>
                  <a:schemeClr val="accent4">
                    <a:lumMod val="75000"/>
                  </a:schemeClr>
                </a:solidFill>
              </a:rPr>
              <a:t>Mai/2017</a:t>
            </a:r>
            <a:endParaRPr lang="pt-BR" sz="1400" b="1" dirty="0">
              <a:solidFill>
                <a:schemeClr val="accent4">
                  <a:lumMod val="75000"/>
                </a:schemeClr>
              </a:solidFill>
            </a:endParaRPr>
          </a:p>
        </p:txBody>
      </p:sp>
      <p:sp>
        <p:nvSpPr>
          <p:cNvPr id="72" name="CaixaDeTexto 71"/>
          <p:cNvSpPr txBox="1"/>
          <p:nvPr/>
        </p:nvSpPr>
        <p:spPr>
          <a:xfrm>
            <a:off x="4235708" y="773295"/>
            <a:ext cx="915507" cy="307777"/>
          </a:xfrm>
          <a:prstGeom prst="rect">
            <a:avLst/>
          </a:prstGeom>
          <a:noFill/>
        </p:spPr>
        <p:txBody>
          <a:bodyPr wrap="none" rtlCol="0">
            <a:spAutoFit/>
          </a:bodyPr>
          <a:lstStyle/>
          <a:p>
            <a:r>
              <a:rPr lang="pt-BR" sz="1400" b="1" dirty="0" err="1" smtClean="0">
                <a:solidFill>
                  <a:schemeClr val="accent6">
                    <a:lumMod val="75000"/>
                  </a:schemeClr>
                </a:solidFill>
              </a:rPr>
              <a:t>Ago</a:t>
            </a:r>
            <a:r>
              <a:rPr lang="pt-BR" sz="1400" b="1" dirty="0" smtClean="0">
                <a:solidFill>
                  <a:schemeClr val="accent6">
                    <a:lumMod val="75000"/>
                  </a:schemeClr>
                </a:solidFill>
              </a:rPr>
              <a:t>/2017</a:t>
            </a:r>
            <a:endParaRPr lang="pt-BR" sz="1400" b="1" dirty="0">
              <a:solidFill>
                <a:schemeClr val="accent6">
                  <a:lumMod val="75000"/>
                </a:schemeClr>
              </a:solidFill>
            </a:endParaRPr>
          </a:p>
        </p:txBody>
      </p:sp>
      <p:sp>
        <p:nvSpPr>
          <p:cNvPr id="73" name="CaixaDeTexto 72"/>
          <p:cNvSpPr txBox="1"/>
          <p:nvPr/>
        </p:nvSpPr>
        <p:spPr>
          <a:xfrm>
            <a:off x="8131018" y="649985"/>
            <a:ext cx="1097993" cy="307777"/>
          </a:xfrm>
          <a:prstGeom prst="rect">
            <a:avLst/>
          </a:prstGeom>
          <a:noFill/>
        </p:spPr>
        <p:txBody>
          <a:bodyPr wrap="square" rtlCol="0">
            <a:spAutoFit/>
          </a:bodyPr>
          <a:lstStyle>
            <a:defPPr>
              <a:defRPr lang="pt-BR"/>
            </a:defPPr>
            <a:lvl1pPr marL="95250" indent="-95250">
              <a:buFont typeface="Arial" pitchFamily="34" charset="0"/>
              <a:buChar char="•"/>
              <a:defRPr sz="1600" b="1">
                <a:solidFill>
                  <a:schemeClr val="tx1">
                    <a:lumMod val="65000"/>
                    <a:lumOff val="35000"/>
                  </a:schemeClr>
                </a:solidFill>
              </a:defRPr>
            </a:lvl1pPr>
          </a:lstStyle>
          <a:p>
            <a:pPr marL="0" indent="0">
              <a:buNone/>
            </a:pPr>
            <a:r>
              <a:rPr lang="pt-BR" sz="1400" dirty="0" err="1" smtClean="0"/>
              <a:t>mai</a:t>
            </a:r>
            <a:r>
              <a:rPr lang="pt-BR" sz="1400" dirty="0" smtClean="0"/>
              <a:t>/2018</a:t>
            </a:r>
            <a:endParaRPr lang="pt-BR" sz="1400" dirty="0"/>
          </a:p>
        </p:txBody>
      </p:sp>
    </p:spTree>
    <p:extLst>
      <p:ext uri="{BB962C8B-B14F-4D97-AF65-F5344CB8AC3E}">
        <p14:creationId xmlns:p14="http://schemas.microsoft.com/office/powerpoint/2010/main" val="4273830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rotWithShape="1">
          <a:blip r:embed="rId2"/>
          <a:srcRect t="19862" r="49210" b="25968"/>
          <a:stretch/>
        </p:blipFill>
        <p:spPr>
          <a:xfrm>
            <a:off x="395536" y="1156562"/>
            <a:ext cx="6147082" cy="4288661"/>
          </a:xfrm>
          <a:prstGeom prst="rect">
            <a:avLst/>
          </a:prstGeom>
        </p:spPr>
      </p:pic>
      <p:sp>
        <p:nvSpPr>
          <p:cNvPr id="4" name="Retângulo 3"/>
          <p:cNvSpPr/>
          <p:nvPr/>
        </p:nvSpPr>
        <p:spPr>
          <a:xfrm>
            <a:off x="107504" y="764704"/>
            <a:ext cx="8915672"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Abaixo </a:t>
            </a:r>
            <a:r>
              <a:rPr lang="pt-BR" altLang="pt-BR" sz="1600" b="1" dirty="0">
                <a:solidFill>
                  <a:schemeClr val="bg1"/>
                </a:solidFill>
                <a:latin typeface="Arial" panose="020B0604020202020204" pitchFamily="34" charset="0"/>
                <a:cs typeface="Arial" panose="020B0604020202020204" pitchFamily="34" charset="0"/>
              </a:rPr>
              <a:t>é apresentado o formato da planilha Carga Horária</a:t>
            </a:r>
            <a:r>
              <a:rPr lang="pt-BR" altLang="pt-BR" sz="1600" b="1" dirty="0" smtClean="0">
                <a:solidFill>
                  <a:schemeClr val="bg1"/>
                </a:solidFill>
                <a:latin typeface="Arial" panose="020B0604020202020204" pitchFamily="34" charset="0"/>
                <a:cs typeface="Arial" panose="020B0604020202020204" pitchFamily="34" charset="0"/>
              </a:rPr>
              <a:t>:</a:t>
            </a:r>
          </a:p>
        </p:txBody>
      </p:sp>
      <p:sp>
        <p:nvSpPr>
          <p:cNvPr id="7" name="Retângulo 6"/>
          <p:cNvSpPr/>
          <p:nvPr/>
        </p:nvSpPr>
        <p:spPr>
          <a:xfrm>
            <a:off x="107504" y="5517232"/>
            <a:ext cx="8915672" cy="8679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r>
              <a:rPr lang="pt-BR" altLang="pt-BR" sz="1400" dirty="0" smtClean="0">
                <a:solidFill>
                  <a:srgbClr val="FFFF66"/>
                </a:solidFill>
                <a:latin typeface="Arial" panose="020B0604020202020204" pitchFamily="34" charset="0"/>
                <a:cs typeface="Arial" panose="020B0604020202020204" pitchFamily="34" charset="0"/>
              </a:rPr>
              <a:t>Observação:</a:t>
            </a:r>
            <a:r>
              <a:rPr lang="pt-BR" altLang="pt-BR" sz="1400" dirty="0" smtClean="0">
                <a:solidFill>
                  <a:schemeClr val="bg1"/>
                </a:solidFill>
                <a:latin typeface="Arial" panose="020B0604020202020204" pitchFamily="34" charset="0"/>
                <a:cs typeface="Arial" panose="020B0604020202020204" pitchFamily="34" charset="0"/>
              </a:rPr>
              <a:t> Os dados originais tem </a:t>
            </a:r>
            <a:r>
              <a:rPr lang="pt-BR" altLang="pt-BR" sz="1400" dirty="0">
                <a:solidFill>
                  <a:schemeClr val="bg1"/>
                </a:solidFill>
                <a:latin typeface="Arial" panose="020B0604020202020204" pitchFamily="34" charset="0"/>
                <a:cs typeface="Arial" panose="020B0604020202020204" pitchFamily="34" charset="0"/>
              </a:rPr>
              <a:t>como fonte as informações que são encaminhadas pelos agentes ao ONS, através do sistema SAGIC – Sistema de Aquisição dos Dados de Geração Intercâmbio e Carga, de acordo com a rotina operacional de APURAÇÃO DOS DADOS PARA COMPOSIÇÃO DA CARGA GLOBAL DO SISTEMA INTERLIGADO NACIONAL – RO AO.BR.07.</a:t>
            </a:r>
          </a:p>
        </p:txBody>
      </p:sp>
      <p:sp>
        <p:nvSpPr>
          <p:cNvPr id="9"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24</a:t>
            </a:r>
            <a:r>
              <a:rPr lang="pt-BR" altLang="pt-BR" b="1" dirty="0"/>
              <a:t>. </a:t>
            </a:r>
            <a:r>
              <a:rPr lang="pt-BR" altLang="pt-BR" b="1" dirty="0" err="1"/>
              <a:t>Aquisitar</a:t>
            </a:r>
            <a:r>
              <a:rPr lang="pt-BR" altLang="pt-BR" b="1" dirty="0"/>
              <a:t> Carga </a:t>
            </a:r>
            <a:r>
              <a:rPr lang="pt-BR" altLang="pt-BR" b="1" dirty="0" smtClean="0"/>
              <a:t>Global Verificada</a:t>
            </a:r>
            <a:endParaRPr lang="pt-BR" altLang="pt-BR" b="1" dirty="0"/>
          </a:p>
        </p:txBody>
      </p:sp>
    </p:spTree>
    <p:extLst>
      <p:ext uri="{BB962C8B-B14F-4D97-AF65-F5344CB8AC3E}">
        <p14:creationId xmlns:p14="http://schemas.microsoft.com/office/powerpoint/2010/main" val="339379929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25. Tratar Carga Global Verificada</a:t>
            </a:r>
            <a:endParaRPr lang="pt-BR" altLang="pt-BR" b="1" dirty="0"/>
          </a:p>
        </p:txBody>
      </p:sp>
      <p:sp>
        <p:nvSpPr>
          <p:cNvPr id="5" name="Retângulo 4"/>
          <p:cNvSpPr/>
          <p:nvPr/>
        </p:nvSpPr>
        <p:spPr>
          <a:xfrm>
            <a:off x="107504" y="836712"/>
            <a:ext cx="8915672" cy="12003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a:t>
            </a:r>
            <a:r>
              <a:rPr lang="pt-BR" altLang="pt-BR" sz="1600" b="1" dirty="0" err="1">
                <a:solidFill>
                  <a:schemeClr val="bg1"/>
                </a:solidFill>
                <a:latin typeface="Arial" panose="020B0604020202020204" pitchFamily="34" charset="0"/>
                <a:cs typeface="Arial" panose="020B0604020202020204" pitchFamily="34" charset="0"/>
              </a:rPr>
              <a:t>subopção</a:t>
            </a:r>
            <a:r>
              <a:rPr lang="pt-BR" altLang="pt-BR" sz="1600" b="1" dirty="0">
                <a:solidFill>
                  <a:schemeClr val="bg1"/>
                </a:solidFill>
                <a:latin typeface="Arial" panose="020B0604020202020204" pitchFamily="34" charset="0"/>
                <a:cs typeface="Arial" panose="020B0604020202020204" pitchFamily="34" charset="0"/>
              </a:rPr>
              <a:t>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Tratar </a:t>
            </a:r>
            <a:r>
              <a:rPr lang="pt-BR" altLang="pt-BR" sz="1600" b="1" dirty="0">
                <a:solidFill>
                  <a:srgbClr val="FFFF66"/>
                </a:solidFill>
                <a:latin typeface="Arial" panose="020B0604020202020204" pitchFamily="34" charset="0"/>
                <a:cs typeface="Arial" panose="020B0604020202020204" pitchFamily="34" charset="0"/>
              </a:rPr>
              <a:t>Dados de Carga Horária Global Verificada</a:t>
            </a:r>
            <a:r>
              <a:rPr lang="pt-BR" altLang="pt-BR" sz="1600" b="1" dirty="0">
                <a:solidFill>
                  <a:schemeClr val="bg1"/>
                </a:solidFill>
                <a:latin typeface="Arial" panose="020B0604020202020204" pitchFamily="34" charset="0"/>
                <a:cs typeface="Arial" panose="020B0604020202020204" pitchFamily="34" charset="0"/>
              </a:rPr>
              <a:t>” da opção “</a:t>
            </a:r>
            <a:r>
              <a:rPr lang="pt-BR" altLang="pt-BR" sz="1600" b="1" dirty="0">
                <a:solidFill>
                  <a:srgbClr val="FFFF66"/>
                </a:solidFill>
                <a:latin typeface="Arial" panose="020B0604020202020204" pitchFamily="34" charset="0"/>
                <a:cs typeface="Arial" panose="020B0604020202020204" pitchFamily="34" charset="0"/>
              </a:rPr>
              <a:t>Carga Global</a:t>
            </a:r>
            <a:r>
              <a:rPr lang="pt-BR" altLang="pt-BR" sz="1600" b="1" dirty="0">
                <a:solidFill>
                  <a:schemeClr val="bg1"/>
                </a:solidFill>
                <a:latin typeface="Arial" panose="020B0604020202020204" pitchFamily="34" charset="0"/>
                <a:cs typeface="Arial" panose="020B0604020202020204" pitchFamily="34" charset="0"/>
              </a:rPr>
              <a:t>” da funcionalidade “</a:t>
            </a:r>
            <a:r>
              <a:rPr lang="pt-BR" altLang="pt-BR" sz="1600" b="1" dirty="0">
                <a:solidFill>
                  <a:srgbClr val="FFFF66"/>
                </a:solidFill>
                <a:latin typeface="Arial" panose="020B0604020202020204" pitchFamily="34" charset="0"/>
                <a:cs typeface="Arial" panose="020B0604020202020204" pitchFamily="34" charset="0"/>
              </a:rPr>
              <a:t>Dados e Casos</a:t>
            </a:r>
            <a:r>
              <a:rPr lang="pt-BR" altLang="pt-BR" sz="1600" b="1" dirty="0">
                <a:solidFill>
                  <a:schemeClr val="bg1"/>
                </a:solidFill>
                <a:latin typeface="Arial" panose="020B0604020202020204" pitchFamily="34" charset="0"/>
                <a:cs typeface="Arial" panose="020B0604020202020204" pitchFamily="34" charset="0"/>
              </a:rPr>
              <a:t>” possibilita ao usuário </a:t>
            </a:r>
            <a:r>
              <a:rPr lang="pt-BR" altLang="pt-BR" sz="1600" b="1" dirty="0" smtClean="0">
                <a:solidFill>
                  <a:schemeClr val="bg1"/>
                </a:solidFill>
                <a:latin typeface="Arial" panose="020B0604020202020204" pitchFamily="34" charset="0"/>
                <a:cs typeface="Arial" panose="020B0604020202020204" pitchFamily="34" charset="0"/>
              </a:rPr>
              <a:t>utilizar </a:t>
            </a:r>
            <a:r>
              <a:rPr lang="pt-BR" altLang="pt-BR" sz="1600" b="1" dirty="0">
                <a:solidFill>
                  <a:schemeClr val="bg1"/>
                </a:solidFill>
                <a:latin typeface="Arial" panose="020B0604020202020204" pitchFamily="34" charset="0"/>
                <a:cs typeface="Arial" panose="020B0604020202020204" pitchFamily="34" charset="0"/>
              </a:rPr>
              <a:t>uma ferramenta gráfica para tratar o dado de carga horária verificada global para um período selecionado, e consultar o dado original ou tratado previamente cadastrado no </a:t>
            </a:r>
            <a:r>
              <a:rPr lang="pt-BR" altLang="pt-BR" sz="1600" b="1" dirty="0" smtClean="0">
                <a:solidFill>
                  <a:schemeClr val="bg1"/>
                </a:solidFill>
                <a:latin typeface="Arial" panose="020B0604020202020204" pitchFamily="34" charset="0"/>
                <a:cs typeface="Arial" panose="020B0604020202020204" pitchFamily="34" charset="0"/>
              </a:rPr>
              <a:t>SCPCB</a:t>
            </a:r>
            <a:r>
              <a:rPr lang="pt-BR" altLang="pt-BR" sz="1600" b="1" dirty="0">
                <a:solidFill>
                  <a:schemeClr val="bg1"/>
                </a:solidFill>
                <a:latin typeface="Arial" panose="020B0604020202020204" pitchFamily="34" charset="0"/>
                <a:cs typeface="Arial" panose="020B0604020202020204" pitchFamily="34" charset="0"/>
              </a:rPr>
              <a:t>.</a:t>
            </a:r>
            <a:endParaRPr lang="pt-BR" altLang="pt-BR" sz="1600" b="1" dirty="0" smtClean="0">
              <a:solidFill>
                <a:schemeClr val="bg1"/>
              </a:solidFill>
              <a:latin typeface="Arial" panose="020B0604020202020204" pitchFamily="34" charset="0"/>
              <a:cs typeface="Arial" panose="020B0604020202020204" pitchFamily="34" charset="0"/>
            </a:endParaRPr>
          </a:p>
        </p:txBody>
      </p:sp>
      <p:pic>
        <p:nvPicPr>
          <p:cNvPr id="7" name="Imagem 6"/>
          <p:cNvPicPr>
            <a:picLocks noChangeAspect="1"/>
          </p:cNvPicPr>
          <p:nvPr/>
        </p:nvPicPr>
        <p:blipFill rotWithShape="1">
          <a:blip r:embed="rId2"/>
          <a:srcRect r="59031" b="83637"/>
          <a:stretch/>
        </p:blipFill>
        <p:spPr bwMode="auto">
          <a:xfrm>
            <a:off x="1331640" y="3212976"/>
            <a:ext cx="6416263" cy="1440160"/>
          </a:xfrm>
          <a:prstGeom prst="rect">
            <a:avLst/>
          </a:prstGeom>
          <a:ln>
            <a:noFill/>
          </a:ln>
          <a:extLst>
            <a:ext uri="{53640926-AAD7-44D8-BBD7-CCE9431645EC}">
              <a14:shadowObscured xmlns:a14="http://schemas.microsoft.com/office/drawing/2010/main"/>
            </a:ext>
          </a:extLst>
        </p:spPr>
      </p:pic>
      <p:sp>
        <p:nvSpPr>
          <p:cNvPr id="8" name="Seta para baixo 7"/>
          <p:cNvSpPr/>
          <p:nvPr/>
        </p:nvSpPr>
        <p:spPr>
          <a:xfrm rot="13807541">
            <a:off x="5100940" y="4266863"/>
            <a:ext cx="216024" cy="35352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511055907"/>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2"/>
          <a:stretch>
            <a:fillRect/>
          </a:stretch>
        </p:blipFill>
        <p:spPr>
          <a:xfrm>
            <a:off x="1619672" y="1844824"/>
            <a:ext cx="5816317" cy="4399310"/>
          </a:xfrm>
          <a:prstGeom prst="rect">
            <a:avLst/>
          </a:prstGeom>
        </p:spPr>
      </p:pic>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25. Tratar Carga Global Verificada</a:t>
            </a:r>
            <a:endParaRPr lang="pt-BR" altLang="pt-BR" b="1" dirty="0"/>
          </a:p>
        </p:txBody>
      </p:sp>
      <p:sp>
        <p:nvSpPr>
          <p:cNvPr id="5" name="Retângulo 4"/>
          <p:cNvSpPr/>
          <p:nvPr/>
        </p:nvSpPr>
        <p:spPr>
          <a:xfrm>
            <a:off x="107504" y="836712"/>
            <a:ext cx="8915672"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Ao </a:t>
            </a:r>
            <a:r>
              <a:rPr lang="pt-BR" altLang="pt-BR" sz="1600" b="1" dirty="0" smtClean="0">
                <a:solidFill>
                  <a:schemeClr val="bg1"/>
                </a:solidFill>
                <a:latin typeface="Arial" panose="020B0604020202020204" pitchFamily="34" charset="0"/>
                <a:cs typeface="Arial" panose="020B0604020202020204" pitchFamily="34" charset="0"/>
              </a:rPr>
              <a:t>acionar a </a:t>
            </a:r>
            <a:r>
              <a:rPr lang="pt-BR" altLang="pt-BR" sz="1600" b="1" dirty="0" err="1" smtClean="0">
                <a:solidFill>
                  <a:schemeClr val="bg1"/>
                </a:solidFill>
                <a:latin typeface="Arial" panose="020B0604020202020204" pitchFamily="34" charset="0"/>
                <a:cs typeface="Arial" panose="020B0604020202020204" pitchFamily="34" charset="0"/>
              </a:rPr>
              <a:t>subopção</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a:t>
            </a:r>
            <a:r>
              <a:rPr lang="pt-BR" altLang="pt-BR" sz="1600" b="1" dirty="0">
                <a:solidFill>
                  <a:srgbClr val="FFFF66"/>
                </a:solidFill>
                <a:latin typeface="Arial" panose="020B0604020202020204" pitchFamily="34" charset="0"/>
                <a:cs typeface="Arial" panose="020B0604020202020204" pitchFamily="34" charset="0"/>
              </a:rPr>
              <a:t>Tratar Dados de Carga Horária Global Verificada</a:t>
            </a:r>
            <a:r>
              <a:rPr lang="pt-BR" altLang="pt-BR" sz="1600" b="1" dirty="0" smtClean="0">
                <a:solidFill>
                  <a:schemeClr val="bg1"/>
                </a:solidFill>
                <a:latin typeface="Arial" panose="020B0604020202020204" pitchFamily="34" charset="0"/>
                <a:cs typeface="Arial" panose="020B0604020202020204" pitchFamily="34" charset="0"/>
              </a:rPr>
              <a:t>”, a tela abaixo apresentada permite a indicação da fonte dos dados (banco de dados ou arquivo) e o período dos dados verificados globais horários a ser tratado.</a:t>
            </a:r>
            <a:endParaRPr lang="pt-BR" alt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076212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p:cNvPicPr/>
          <p:nvPr/>
        </p:nvPicPr>
        <p:blipFill>
          <a:blip r:embed="rId2"/>
          <a:stretch>
            <a:fillRect/>
          </a:stretch>
        </p:blipFill>
        <p:spPr>
          <a:xfrm>
            <a:off x="251520" y="1483042"/>
            <a:ext cx="8568952" cy="4826277"/>
          </a:xfrm>
          <a:prstGeom prst="rect">
            <a:avLst/>
          </a:prstGeom>
        </p:spPr>
      </p:pic>
      <p:sp>
        <p:nvSpPr>
          <p:cNvPr id="7" name="Retângulo 6"/>
          <p:cNvSpPr/>
          <p:nvPr/>
        </p:nvSpPr>
        <p:spPr>
          <a:xfrm>
            <a:off x="107504" y="836712"/>
            <a:ext cx="8915672"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Ao </a:t>
            </a:r>
            <a:r>
              <a:rPr lang="pt-BR" altLang="pt-BR" sz="1600" b="1" dirty="0" smtClean="0">
                <a:solidFill>
                  <a:schemeClr val="bg1"/>
                </a:solidFill>
                <a:latin typeface="Arial" panose="020B0604020202020204" pitchFamily="34" charset="0"/>
                <a:cs typeface="Arial" panose="020B0604020202020204" pitchFamily="34" charset="0"/>
              </a:rPr>
              <a:t>acionar o botão “</a:t>
            </a:r>
            <a:r>
              <a:rPr lang="pt-BR" altLang="pt-BR" sz="1600" b="1" dirty="0" smtClean="0">
                <a:solidFill>
                  <a:srgbClr val="FFFF66"/>
                </a:solidFill>
                <a:latin typeface="Arial" panose="020B0604020202020204" pitchFamily="34" charset="0"/>
                <a:cs typeface="Arial" panose="020B0604020202020204" pitchFamily="34" charset="0"/>
              </a:rPr>
              <a:t>Confirmar</a:t>
            </a:r>
            <a:r>
              <a:rPr lang="pt-BR" altLang="pt-BR" sz="1600" b="1" dirty="0" smtClean="0">
                <a:solidFill>
                  <a:schemeClr val="bg1"/>
                </a:solidFill>
                <a:latin typeface="Arial" panose="020B0604020202020204" pitchFamily="34" charset="0"/>
                <a:cs typeface="Arial" panose="020B0604020202020204" pitchFamily="34" charset="0"/>
              </a:rPr>
              <a:t>” da tela anterior a tela “</a:t>
            </a:r>
            <a:r>
              <a:rPr lang="pt-BR" altLang="pt-BR" sz="1600" b="1" dirty="0" smtClean="0">
                <a:solidFill>
                  <a:srgbClr val="FFFF66"/>
                </a:solidFill>
                <a:latin typeface="Arial" panose="020B0604020202020204" pitchFamily="34" charset="0"/>
                <a:cs typeface="Arial" panose="020B0604020202020204" pitchFamily="34" charset="0"/>
              </a:rPr>
              <a:t>Manter Dado de Carga Verificada Global</a:t>
            </a:r>
            <a:r>
              <a:rPr lang="pt-BR" altLang="pt-BR" sz="1600" b="1" dirty="0" smtClean="0">
                <a:solidFill>
                  <a:schemeClr val="bg1"/>
                </a:solidFill>
                <a:latin typeface="Arial" panose="020B0604020202020204" pitchFamily="34" charset="0"/>
                <a:cs typeface="Arial" panose="020B0604020202020204" pitchFamily="34" charset="0"/>
              </a:rPr>
              <a:t>” é apresentada:</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8"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25. Tratar Carga Global Verificada</a:t>
            </a:r>
            <a:endParaRPr lang="pt-BR" altLang="pt-BR" b="1" dirty="0"/>
          </a:p>
        </p:txBody>
      </p:sp>
    </p:spTree>
    <p:extLst>
      <p:ext uri="{BB962C8B-B14F-4D97-AF65-F5344CB8AC3E}">
        <p14:creationId xmlns:p14="http://schemas.microsoft.com/office/powerpoint/2010/main" val="66586582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915672"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Tratamento de um ponto de dados no gráfico: ao clicar num ponto, que se deseja tratar, de uma curva do gráfico com o botão direito do </a:t>
            </a:r>
            <a:r>
              <a:rPr lang="pt-BR" altLang="pt-BR" sz="1600" b="1" i="1" dirty="0" smtClean="0">
                <a:solidFill>
                  <a:schemeClr val="bg1"/>
                </a:solidFill>
                <a:latin typeface="Arial" panose="020B0604020202020204" pitchFamily="34" charset="0"/>
                <a:cs typeface="Arial" panose="020B0604020202020204" pitchFamily="34" charset="0"/>
              </a:rPr>
              <a:t>mouse</a:t>
            </a:r>
            <a:r>
              <a:rPr lang="pt-BR" altLang="pt-BR" sz="1600" b="1" dirty="0" smtClean="0">
                <a:solidFill>
                  <a:schemeClr val="bg1"/>
                </a:solidFill>
                <a:latin typeface="Arial" panose="020B0604020202020204" pitchFamily="34" charset="0"/>
                <a:cs typeface="Arial" panose="020B0604020202020204" pitchFamily="34" charset="0"/>
              </a:rPr>
              <a:t>, serão apresentadas as seguintes opções: </a:t>
            </a:r>
          </a:p>
        </p:txBody>
      </p:sp>
      <p:pic>
        <p:nvPicPr>
          <p:cNvPr id="7" name="Imagem 6"/>
          <p:cNvPicPr/>
          <p:nvPr/>
        </p:nvPicPr>
        <p:blipFill rotWithShape="1">
          <a:blip r:embed="rId2"/>
          <a:srcRect l="39161" t="44677" r="44455" b="32679"/>
          <a:stretch/>
        </p:blipFill>
        <p:spPr bwMode="auto">
          <a:xfrm>
            <a:off x="3131840" y="1593842"/>
            <a:ext cx="2736304" cy="1979174"/>
          </a:xfrm>
          <a:prstGeom prst="rect">
            <a:avLst/>
          </a:prstGeom>
          <a:ln>
            <a:noFill/>
          </a:ln>
          <a:extLst>
            <a:ext uri="{53640926-AAD7-44D8-BBD7-CCE9431645EC}">
              <a14:shadowObscured xmlns:a14="http://schemas.microsoft.com/office/drawing/2010/main"/>
            </a:ext>
          </a:extLst>
        </p:spPr>
      </p:pic>
      <p:sp>
        <p:nvSpPr>
          <p:cNvPr id="6"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25. Tratar Carga Global Verificada</a:t>
            </a:r>
            <a:endParaRPr lang="pt-BR" altLang="pt-BR" b="1" dirty="0"/>
          </a:p>
        </p:txBody>
      </p:sp>
      <p:sp>
        <p:nvSpPr>
          <p:cNvPr id="9" name="Retângulo 8"/>
          <p:cNvSpPr/>
          <p:nvPr/>
        </p:nvSpPr>
        <p:spPr>
          <a:xfrm>
            <a:off x="228328" y="3814941"/>
            <a:ext cx="8664152" cy="179126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Interpolação: média dos pontos anterior e posterior ao ponto selecionado;</a:t>
            </a: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Marcar como PNC: o ponto selecionado é estabelecido como “período não considerado” e seu valor não será utilizado para elaboração de previsões, como por exemplo, curva de carga típica;</a:t>
            </a: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Desfazer: retorna ao valor anterior;</a:t>
            </a: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Corrigir por Dia Similar: corrige o valor do ponto considerando um dia similar dentro do mês.</a:t>
            </a:r>
          </a:p>
        </p:txBody>
      </p:sp>
    </p:spTree>
    <p:extLst>
      <p:ext uri="{BB962C8B-B14F-4D97-AF65-F5344CB8AC3E}">
        <p14:creationId xmlns:p14="http://schemas.microsoft.com/office/powerpoint/2010/main" val="281604943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76381" y="4797152"/>
            <a:ext cx="8915672" cy="124957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Marcar como PNC: o </a:t>
            </a:r>
            <a:r>
              <a:rPr lang="pt-BR" altLang="pt-BR" sz="1600" b="1" dirty="0" err="1" smtClean="0">
                <a:solidFill>
                  <a:schemeClr val="bg1"/>
                </a:solidFill>
                <a:latin typeface="Arial" panose="020B0604020202020204" pitchFamily="34" charset="0"/>
                <a:cs typeface="Arial" panose="020B0604020202020204" pitchFamily="34" charset="0"/>
              </a:rPr>
              <a:t>perído</a:t>
            </a:r>
            <a:r>
              <a:rPr lang="pt-BR" altLang="pt-BR" sz="1600" b="1" dirty="0" smtClean="0">
                <a:solidFill>
                  <a:schemeClr val="bg1"/>
                </a:solidFill>
                <a:latin typeface="Arial" panose="020B0604020202020204" pitchFamily="34" charset="0"/>
                <a:cs typeface="Arial" panose="020B0604020202020204" pitchFamily="34" charset="0"/>
              </a:rPr>
              <a:t> selecionado </a:t>
            </a:r>
            <a:r>
              <a:rPr lang="pt-BR" altLang="pt-BR" sz="1600" b="1" dirty="0">
                <a:solidFill>
                  <a:schemeClr val="bg1"/>
                </a:solidFill>
                <a:latin typeface="Arial" panose="020B0604020202020204" pitchFamily="34" charset="0"/>
                <a:cs typeface="Arial" panose="020B0604020202020204" pitchFamily="34" charset="0"/>
              </a:rPr>
              <a:t>é estabelecido como “período não considerado” e </a:t>
            </a:r>
            <a:r>
              <a:rPr lang="pt-BR" altLang="pt-BR" sz="1600" b="1" dirty="0" smtClean="0">
                <a:solidFill>
                  <a:schemeClr val="bg1"/>
                </a:solidFill>
                <a:latin typeface="Arial" panose="020B0604020202020204" pitchFamily="34" charset="0"/>
                <a:cs typeface="Arial" panose="020B0604020202020204" pitchFamily="34" charset="0"/>
              </a:rPr>
              <a:t>seus valores </a:t>
            </a:r>
            <a:r>
              <a:rPr lang="pt-BR" altLang="pt-BR" sz="1600" b="1" dirty="0">
                <a:solidFill>
                  <a:schemeClr val="bg1"/>
                </a:solidFill>
                <a:latin typeface="Arial" panose="020B0604020202020204" pitchFamily="34" charset="0"/>
                <a:cs typeface="Arial" panose="020B0604020202020204" pitchFamily="34" charset="0"/>
              </a:rPr>
              <a:t>não </a:t>
            </a:r>
            <a:r>
              <a:rPr lang="pt-BR" altLang="pt-BR" sz="1600" b="1" dirty="0" smtClean="0">
                <a:solidFill>
                  <a:schemeClr val="bg1"/>
                </a:solidFill>
                <a:latin typeface="Arial" panose="020B0604020202020204" pitchFamily="34" charset="0"/>
                <a:cs typeface="Arial" panose="020B0604020202020204" pitchFamily="34" charset="0"/>
              </a:rPr>
              <a:t>serão utilizados </a:t>
            </a:r>
            <a:r>
              <a:rPr lang="pt-BR" altLang="pt-BR" sz="1600" b="1" dirty="0">
                <a:solidFill>
                  <a:schemeClr val="bg1"/>
                </a:solidFill>
                <a:latin typeface="Arial" panose="020B0604020202020204" pitchFamily="34" charset="0"/>
                <a:cs typeface="Arial" panose="020B0604020202020204" pitchFamily="34" charset="0"/>
              </a:rPr>
              <a:t>para elaboração de previsões, como por exemplo, curva de carga típica;</a:t>
            </a: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Corrigir </a:t>
            </a:r>
            <a:r>
              <a:rPr lang="pt-BR" altLang="pt-BR" sz="1600" b="1" dirty="0">
                <a:solidFill>
                  <a:schemeClr val="bg1"/>
                </a:solidFill>
                <a:latin typeface="Arial" panose="020B0604020202020204" pitchFamily="34" charset="0"/>
                <a:cs typeface="Arial" panose="020B0604020202020204" pitchFamily="34" charset="0"/>
              </a:rPr>
              <a:t>por Dia Similar: corrige </a:t>
            </a:r>
            <a:r>
              <a:rPr lang="pt-BR" altLang="pt-BR" sz="1600" b="1" dirty="0" smtClean="0">
                <a:solidFill>
                  <a:schemeClr val="bg1"/>
                </a:solidFill>
                <a:latin typeface="Arial" panose="020B0604020202020204" pitchFamily="34" charset="0"/>
                <a:cs typeface="Arial" panose="020B0604020202020204" pitchFamily="34" charset="0"/>
              </a:rPr>
              <a:t>os valores </a:t>
            </a:r>
            <a:r>
              <a:rPr lang="pt-BR" altLang="pt-BR" sz="1600" b="1" dirty="0">
                <a:solidFill>
                  <a:schemeClr val="bg1"/>
                </a:solidFill>
                <a:latin typeface="Arial" panose="020B0604020202020204" pitchFamily="34" charset="0"/>
                <a:cs typeface="Arial" panose="020B0604020202020204" pitchFamily="34" charset="0"/>
              </a:rPr>
              <a:t>do </a:t>
            </a:r>
            <a:r>
              <a:rPr lang="pt-BR" altLang="pt-BR" sz="1600" b="1" dirty="0" smtClean="0">
                <a:solidFill>
                  <a:schemeClr val="bg1"/>
                </a:solidFill>
                <a:latin typeface="Arial" panose="020B0604020202020204" pitchFamily="34" charset="0"/>
                <a:cs typeface="Arial" panose="020B0604020202020204" pitchFamily="34" charset="0"/>
              </a:rPr>
              <a:t>período selecionado </a:t>
            </a:r>
            <a:r>
              <a:rPr lang="pt-BR" altLang="pt-BR" sz="1600" b="1" dirty="0">
                <a:solidFill>
                  <a:schemeClr val="bg1"/>
                </a:solidFill>
                <a:latin typeface="Arial" panose="020B0604020202020204" pitchFamily="34" charset="0"/>
                <a:cs typeface="Arial" panose="020B0604020202020204" pitchFamily="34" charset="0"/>
              </a:rPr>
              <a:t>considerando um dia similar dentro do mês.</a:t>
            </a:r>
          </a:p>
        </p:txBody>
      </p:sp>
      <p:pic>
        <p:nvPicPr>
          <p:cNvPr id="8" name="Imagem 7"/>
          <p:cNvPicPr>
            <a:picLocks noChangeAspect="1"/>
          </p:cNvPicPr>
          <p:nvPr/>
        </p:nvPicPr>
        <p:blipFill rotWithShape="1">
          <a:blip r:embed="rId2"/>
          <a:srcRect l="71400" t="47933" b="4466"/>
          <a:stretch/>
        </p:blipFill>
        <p:spPr bwMode="auto">
          <a:xfrm>
            <a:off x="2743168" y="1484784"/>
            <a:ext cx="3384376" cy="3168352"/>
          </a:xfrm>
          <a:prstGeom prst="rect">
            <a:avLst/>
          </a:prstGeom>
          <a:ln>
            <a:noFill/>
          </a:ln>
          <a:extLst>
            <a:ext uri="{53640926-AAD7-44D8-BBD7-CCE9431645EC}">
              <a14:shadowObscured xmlns:a14="http://schemas.microsoft.com/office/drawing/2010/main"/>
            </a:ext>
          </a:extLst>
        </p:spPr>
      </p:pic>
      <p:sp>
        <p:nvSpPr>
          <p:cNvPr id="6"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25. Tratar Carga Global Verificada</a:t>
            </a:r>
            <a:endParaRPr lang="pt-BR" altLang="pt-BR" b="1" dirty="0"/>
          </a:p>
        </p:txBody>
      </p:sp>
      <p:sp>
        <p:nvSpPr>
          <p:cNvPr id="9" name="Retângulo 8"/>
          <p:cNvSpPr/>
          <p:nvPr/>
        </p:nvSpPr>
        <p:spPr>
          <a:xfrm>
            <a:off x="180620" y="885620"/>
            <a:ext cx="8712571" cy="80637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Tratamento na tabela de dados: selecionando um período de horas/dias e clicando com o botão </a:t>
            </a:r>
            <a:r>
              <a:rPr lang="pt-BR" altLang="pt-BR" sz="1600" b="1" dirty="0">
                <a:solidFill>
                  <a:schemeClr val="bg1"/>
                </a:solidFill>
                <a:latin typeface="Arial" panose="020B0604020202020204" pitchFamily="34" charset="0"/>
                <a:cs typeface="Arial" panose="020B0604020202020204" pitchFamily="34" charset="0"/>
              </a:rPr>
              <a:t>direito do </a:t>
            </a:r>
            <a:r>
              <a:rPr lang="pt-BR" altLang="pt-BR" sz="1600" b="1" i="1" dirty="0">
                <a:solidFill>
                  <a:schemeClr val="bg1"/>
                </a:solidFill>
                <a:latin typeface="Arial" panose="020B0604020202020204" pitchFamily="34" charset="0"/>
                <a:cs typeface="Arial" panose="020B0604020202020204" pitchFamily="34" charset="0"/>
              </a:rPr>
              <a:t>mouse</a:t>
            </a:r>
            <a:r>
              <a:rPr lang="pt-BR" altLang="pt-BR" sz="1600" b="1" dirty="0">
                <a:solidFill>
                  <a:schemeClr val="bg1"/>
                </a:solidFill>
                <a:latin typeface="Arial" panose="020B0604020202020204" pitchFamily="34" charset="0"/>
                <a:cs typeface="Arial" panose="020B0604020202020204" pitchFamily="34" charset="0"/>
              </a:rPr>
              <a:t>, serão apresentadas as seguintes opções: </a:t>
            </a:r>
          </a:p>
          <a:p>
            <a:pPr marL="285750" indent="-28575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053481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915672"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 botão “Gerar Carga Horária” irá gerar a planilha no padrão do sistema com os dados de carga horária tratados, com destaque para informações de feriados, tratadas e PNC:</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2" name="Imagem 1"/>
          <p:cNvPicPr>
            <a:picLocks noChangeAspect="1"/>
          </p:cNvPicPr>
          <p:nvPr/>
        </p:nvPicPr>
        <p:blipFill>
          <a:blip r:embed="rId2"/>
          <a:stretch>
            <a:fillRect/>
          </a:stretch>
        </p:blipFill>
        <p:spPr>
          <a:xfrm>
            <a:off x="206581" y="1844824"/>
            <a:ext cx="8717518" cy="3686485"/>
          </a:xfrm>
          <a:prstGeom prst="rect">
            <a:avLst/>
          </a:prstGeom>
        </p:spPr>
      </p:pic>
      <p:sp>
        <p:nvSpPr>
          <p:cNvPr id="3" name="CaixaDeTexto 2"/>
          <p:cNvSpPr txBox="1"/>
          <p:nvPr/>
        </p:nvSpPr>
        <p:spPr>
          <a:xfrm>
            <a:off x="3158645" y="3630780"/>
            <a:ext cx="2448272" cy="307777"/>
          </a:xfrm>
          <a:prstGeom prst="rect">
            <a:avLst/>
          </a:prstGeom>
          <a:noFill/>
        </p:spPr>
        <p:txBody>
          <a:bodyPr wrap="square" rtlCol="0">
            <a:spAutoFit/>
          </a:bodyPr>
          <a:lstStyle/>
          <a:p>
            <a:r>
              <a:rPr lang="pt-BR" sz="1400" dirty="0" smtClean="0">
                <a:solidFill>
                  <a:srgbClr val="FF0000"/>
                </a:solidFill>
                <a:latin typeface="Arial" panose="020B0604020202020204" pitchFamily="34" charset="0"/>
                <a:cs typeface="Arial" panose="020B0604020202020204" pitchFamily="34" charset="0"/>
              </a:rPr>
              <a:t>Dado tratado</a:t>
            </a:r>
            <a:endParaRPr lang="pt-BR" sz="1400" dirty="0">
              <a:solidFill>
                <a:srgbClr val="FF0000"/>
              </a:solidFill>
              <a:latin typeface="Arial" panose="020B0604020202020204" pitchFamily="34" charset="0"/>
              <a:cs typeface="Arial" panose="020B0604020202020204" pitchFamily="34" charset="0"/>
            </a:endParaRPr>
          </a:p>
        </p:txBody>
      </p:sp>
      <p:sp>
        <p:nvSpPr>
          <p:cNvPr id="7" name="CaixaDeTexto 6"/>
          <p:cNvSpPr txBox="1"/>
          <p:nvPr/>
        </p:nvSpPr>
        <p:spPr>
          <a:xfrm>
            <a:off x="2672723" y="4191935"/>
            <a:ext cx="2448272" cy="307777"/>
          </a:xfrm>
          <a:prstGeom prst="rect">
            <a:avLst/>
          </a:prstGeom>
          <a:noFill/>
        </p:spPr>
        <p:txBody>
          <a:bodyPr wrap="square" rtlCol="0">
            <a:spAutoFit/>
          </a:bodyPr>
          <a:lstStyle/>
          <a:p>
            <a:r>
              <a:rPr lang="pt-BR" sz="1400" dirty="0" smtClean="0">
                <a:solidFill>
                  <a:srgbClr val="92D050"/>
                </a:solidFill>
              </a:rPr>
              <a:t>PNC</a:t>
            </a:r>
            <a:endParaRPr lang="pt-BR" sz="1400" dirty="0">
              <a:solidFill>
                <a:srgbClr val="92D050"/>
              </a:solidFill>
            </a:endParaRPr>
          </a:p>
        </p:txBody>
      </p:sp>
      <p:cxnSp>
        <p:nvCxnSpPr>
          <p:cNvPr id="9" name="Conector de seta reta 8"/>
          <p:cNvCxnSpPr/>
          <p:nvPr/>
        </p:nvCxnSpPr>
        <p:spPr>
          <a:xfrm flipH="1" flipV="1">
            <a:off x="2222541" y="3639053"/>
            <a:ext cx="936104" cy="14401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ector de seta reta 9"/>
          <p:cNvCxnSpPr>
            <a:stCxn id="7" idx="1"/>
          </p:cNvCxnSpPr>
          <p:nvPr/>
        </p:nvCxnSpPr>
        <p:spPr>
          <a:xfrm flipH="1" flipV="1">
            <a:off x="1916639" y="3863384"/>
            <a:ext cx="756084" cy="482440"/>
          </a:xfrm>
          <a:prstGeom prst="straightConnector1">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3" name="Elipse 12"/>
          <p:cNvSpPr/>
          <p:nvPr/>
        </p:nvSpPr>
        <p:spPr>
          <a:xfrm>
            <a:off x="296459" y="2572481"/>
            <a:ext cx="288032" cy="720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25. Tratar Carga Global Verificada</a:t>
            </a:r>
            <a:endParaRPr lang="pt-BR" altLang="pt-BR" b="1" dirty="0"/>
          </a:p>
        </p:txBody>
      </p:sp>
    </p:spTree>
    <p:extLst>
      <p:ext uri="{BB962C8B-B14F-4D97-AF65-F5344CB8AC3E}">
        <p14:creationId xmlns:p14="http://schemas.microsoft.com/office/powerpoint/2010/main" val="198978620"/>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915672" cy="341632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Ao acionar o </a:t>
            </a:r>
            <a:r>
              <a:rPr lang="pt-BR" altLang="pt-BR" sz="1600" b="1" dirty="0">
                <a:solidFill>
                  <a:schemeClr val="bg1"/>
                </a:solidFill>
                <a:latin typeface="Arial" panose="020B0604020202020204" pitchFamily="34" charset="0"/>
                <a:cs typeface="Arial" panose="020B0604020202020204" pitchFamily="34" charset="0"/>
              </a:rPr>
              <a:t>botão </a:t>
            </a:r>
            <a:r>
              <a:rPr lang="pt-BR" altLang="pt-BR" sz="1600" b="1" dirty="0" smtClean="0">
                <a:solidFill>
                  <a:schemeClr val="bg1"/>
                </a:solidFill>
                <a:latin typeface="Arial" panose="020B0604020202020204" pitchFamily="34" charset="0"/>
                <a:cs typeface="Arial" panose="020B0604020202020204" pitchFamily="34" charset="0"/>
              </a:rPr>
              <a:t>“Concluir” serão gravados (no banco de dados ou no arquivo) os tratamentos realizados nos dados verificados para o mês selecionado na tela;</a:t>
            </a: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 botão “Atualizar” permite ao usuário atualizar as informações a serem exibidas no gráfico pela mudança dos parâmetros: </a:t>
            </a:r>
          </a:p>
          <a:p>
            <a:pPr marL="742950" lvl="1" indent="-28575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Período de Dias</a:t>
            </a:r>
          </a:p>
          <a:p>
            <a:pPr marL="742950" lvl="1" indent="-28575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Mês/Ano</a:t>
            </a:r>
          </a:p>
          <a:p>
            <a:pPr marL="742950" lvl="1" indent="-28575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Tipo de Dia</a:t>
            </a:r>
          </a:p>
          <a:p>
            <a:pPr marL="742950" lvl="1" indent="-28575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Exibir dias com PNC</a:t>
            </a:r>
          </a:p>
          <a:p>
            <a:pPr marL="742950" lvl="1" indent="-28575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Exibir dias após feriados</a:t>
            </a:r>
          </a:p>
          <a:p>
            <a:pPr marL="742950" lvl="1" indent="-285750" algn="just">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Ao acionar o </a:t>
            </a:r>
            <a:r>
              <a:rPr lang="pt-BR" altLang="pt-BR" sz="1600" b="1" dirty="0">
                <a:solidFill>
                  <a:schemeClr val="bg1"/>
                </a:solidFill>
                <a:latin typeface="Arial" panose="020B0604020202020204" pitchFamily="34" charset="0"/>
                <a:cs typeface="Arial" panose="020B0604020202020204" pitchFamily="34" charset="0"/>
              </a:rPr>
              <a:t>botão “Atualizar” </a:t>
            </a:r>
            <a:r>
              <a:rPr lang="pt-BR" altLang="pt-BR" sz="1600" b="1" dirty="0" smtClean="0">
                <a:solidFill>
                  <a:schemeClr val="bg1"/>
                </a:solidFill>
                <a:latin typeface="Arial" panose="020B0604020202020204" pitchFamily="34" charset="0"/>
                <a:cs typeface="Arial" panose="020B0604020202020204" pitchFamily="34" charset="0"/>
              </a:rPr>
              <a:t>eventuais tratamentos não gravados pelo usuário a partir do botão concluir serão perdidos. </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11"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25. Tratar Carga Global Verificada</a:t>
            </a:r>
            <a:endParaRPr lang="pt-BR" altLang="pt-BR" b="1" dirty="0"/>
          </a:p>
        </p:txBody>
      </p:sp>
    </p:spTree>
    <p:extLst>
      <p:ext uri="{BB962C8B-B14F-4D97-AF65-F5344CB8AC3E}">
        <p14:creationId xmlns:p14="http://schemas.microsoft.com/office/powerpoint/2010/main" val="3628097331"/>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26. Gerar Curvas Típicas</a:t>
            </a:r>
            <a:endParaRPr lang="pt-BR" altLang="pt-BR" b="1" dirty="0"/>
          </a:p>
        </p:txBody>
      </p:sp>
      <p:sp>
        <p:nvSpPr>
          <p:cNvPr id="5" name="Retângulo 4"/>
          <p:cNvSpPr/>
          <p:nvPr/>
        </p:nvSpPr>
        <p:spPr>
          <a:xfrm>
            <a:off x="107504" y="836712"/>
            <a:ext cx="8915672"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a:t>
            </a:r>
            <a:r>
              <a:rPr lang="pt-BR" altLang="pt-BR" sz="1600" b="1" dirty="0" err="1">
                <a:solidFill>
                  <a:schemeClr val="bg1"/>
                </a:solidFill>
                <a:latin typeface="Arial" panose="020B0604020202020204" pitchFamily="34" charset="0"/>
                <a:cs typeface="Arial" panose="020B0604020202020204" pitchFamily="34" charset="0"/>
              </a:rPr>
              <a:t>subopção</a:t>
            </a:r>
            <a:r>
              <a:rPr lang="pt-BR" altLang="pt-BR" sz="1600" b="1" dirty="0">
                <a:solidFill>
                  <a:schemeClr val="bg1"/>
                </a:solidFill>
                <a:latin typeface="Arial" panose="020B0604020202020204" pitchFamily="34" charset="0"/>
                <a:cs typeface="Arial" panose="020B0604020202020204" pitchFamily="34" charset="0"/>
              </a:rPr>
              <a:t>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Gerar Curvas Típicas</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da opção “</a:t>
            </a:r>
            <a:r>
              <a:rPr lang="pt-BR" altLang="pt-BR" sz="1600" b="1" dirty="0">
                <a:solidFill>
                  <a:srgbClr val="FFFF66"/>
                </a:solidFill>
                <a:latin typeface="Arial" panose="020B0604020202020204" pitchFamily="34" charset="0"/>
                <a:cs typeface="Arial" panose="020B0604020202020204" pitchFamily="34" charset="0"/>
              </a:rPr>
              <a:t>Carga Global</a:t>
            </a:r>
            <a:r>
              <a:rPr lang="pt-BR" altLang="pt-BR" sz="1600" b="1" dirty="0">
                <a:solidFill>
                  <a:schemeClr val="bg1"/>
                </a:solidFill>
                <a:latin typeface="Arial" panose="020B0604020202020204" pitchFamily="34" charset="0"/>
                <a:cs typeface="Arial" panose="020B0604020202020204" pitchFamily="34" charset="0"/>
              </a:rPr>
              <a:t>” da funcionalidade “</a:t>
            </a:r>
            <a:r>
              <a:rPr lang="pt-BR" altLang="pt-BR" sz="1600" b="1" dirty="0">
                <a:solidFill>
                  <a:srgbClr val="FFFF66"/>
                </a:solidFill>
                <a:latin typeface="Arial" panose="020B0604020202020204" pitchFamily="34" charset="0"/>
                <a:cs typeface="Arial" panose="020B0604020202020204" pitchFamily="34" charset="0"/>
              </a:rPr>
              <a:t>Dados e Casos</a:t>
            </a:r>
            <a:r>
              <a:rPr lang="pt-BR" altLang="pt-BR" sz="1600" b="1" dirty="0">
                <a:solidFill>
                  <a:schemeClr val="bg1"/>
                </a:solidFill>
                <a:latin typeface="Arial" panose="020B0604020202020204" pitchFamily="34" charset="0"/>
                <a:cs typeface="Arial" panose="020B0604020202020204" pitchFamily="34" charset="0"/>
              </a:rPr>
              <a:t>” possibilita ao usuário </a:t>
            </a:r>
            <a:r>
              <a:rPr lang="pt-BR" altLang="pt-BR" sz="1600" b="1" dirty="0" smtClean="0">
                <a:solidFill>
                  <a:schemeClr val="bg1"/>
                </a:solidFill>
                <a:latin typeface="Arial" panose="020B0604020202020204" pitchFamily="34" charset="0"/>
                <a:cs typeface="Arial" panose="020B0604020202020204" pitchFamily="34" charset="0"/>
              </a:rPr>
              <a:t>utilizar </a:t>
            </a:r>
            <a:r>
              <a:rPr lang="pt-BR" altLang="pt-BR" sz="1600" b="1" dirty="0">
                <a:solidFill>
                  <a:schemeClr val="bg1"/>
                </a:solidFill>
                <a:latin typeface="Arial" panose="020B0604020202020204" pitchFamily="34" charset="0"/>
                <a:cs typeface="Arial" panose="020B0604020202020204" pitchFamily="34" charset="0"/>
              </a:rPr>
              <a:t>uma ferramenta gráfica para </a:t>
            </a:r>
            <a:r>
              <a:rPr lang="pt-BR" altLang="pt-BR" sz="1600" b="1" dirty="0" smtClean="0">
                <a:solidFill>
                  <a:schemeClr val="bg1"/>
                </a:solidFill>
                <a:latin typeface="Arial" panose="020B0604020202020204" pitchFamily="34" charset="0"/>
                <a:cs typeface="Arial" panose="020B0604020202020204" pitchFamily="34" charset="0"/>
              </a:rPr>
              <a:t>gerar curvas típicas.</a:t>
            </a:r>
          </a:p>
        </p:txBody>
      </p:sp>
      <p:pic>
        <p:nvPicPr>
          <p:cNvPr id="7" name="Imagem 6"/>
          <p:cNvPicPr>
            <a:picLocks noChangeAspect="1"/>
          </p:cNvPicPr>
          <p:nvPr/>
        </p:nvPicPr>
        <p:blipFill rotWithShape="1">
          <a:blip r:embed="rId2"/>
          <a:srcRect r="59031" b="83637"/>
          <a:stretch/>
        </p:blipFill>
        <p:spPr bwMode="auto">
          <a:xfrm>
            <a:off x="1331640" y="3212976"/>
            <a:ext cx="6416263" cy="1440160"/>
          </a:xfrm>
          <a:prstGeom prst="rect">
            <a:avLst/>
          </a:prstGeom>
          <a:ln>
            <a:noFill/>
          </a:ln>
          <a:extLst>
            <a:ext uri="{53640926-AAD7-44D8-BBD7-CCE9431645EC}">
              <a14:shadowObscured xmlns:a14="http://schemas.microsoft.com/office/drawing/2010/main"/>
            </a:ext>
          </a:extLst>
        </p:spPr>
      </p:pic>
      <p:sp>
        <p:nvSpPr>
          <p:cNvPr id="8" name="Seta para baixo 7"/>
          <p:cNvSpPr/>
          <p:nvPr/>
        </p:nvSpPr>
        <p:spPr>
          <a:xfrm rot="13807541">
            <a:off x="5100940" y="4476374"/>
            <a:ext cx="216024" cy="35352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272886610"/>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7"/>
          <p:cNvPicPr>
            <a:picLocks noChangeAspect="1"/>
          </p:cNvPicPr>
          <p:nvPr/>
        </p:nvPicPr>
        <p:blipFill>
          <a:blip r:embed="rId2"/>
          <a:stretch>
            <a:fillRect/>
          </a:stretch>
        </p:blipFill>
        <p:spPr>
          <a:xfrm>
            <a:off x="178405" y="1628800"/>
            <a:ext cx="4392488" cy="4739723"/>
          </a:xfrm>
          <a:prstGeom prst="rect">
            <a:avLst/>
          </a:prstGeom>
        </p:spPr>
      </p:pic>
      <p:sp>
        <p:nvSpPr>
          <p:cNvPr id="5" name="Retângulo 4"/>
          <p:cNvSpPr/>
          <p:nvPr/>
        </p:nvSpPr>
        <p:spPr>
          <a:xfrm>
            <a:off x="107504" y="836712"/>
            <a:ext cx="8915672" cy="1027974"/>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Será apresentada a </a:t>
            </a:r>
            <a:r>
              <a:rPr lang="pt-BR" altLang="pt-BR" sz="1600" b="1" dirty="0">
                <a:solidFill>
                  <a:schemeClr val="bg1"/>
                </a:solidFill>
                <a:latin typeface="Arial" panose="020B0604020202020204" pitchFamily="34" charset="0"/>
                <a:cs typeface="Arial" panose="020B0604020202020204" pitchFamily="34" charset="0"/>
              </a:rPr>
              <a:t>tela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Gerar Curvas Típicas</a:t>
            </a:r>
            <a:r>
              <a:rPr lang="pt-BR" altLang="pt-BR" sz="1600" b="1" dirty="0" smtClean="0">
                <a:solidFill>
                  <a:schemeClr val="bg1"/>
                </a:solidFill>
                <a:latin typeface="Arial" panose="020B0604020202020204" pitchFamily="34" charset="0"/>
                <a:cs typeface="Arial" panose="020B0604020202020204" pitchFamily="34" charset="0"/>
              </a:rPr>
              <a:t>” que permite </a:t>
            </a:r>
            <a:r>
              <a:rPr lang="pt-BR" altLang="pt-BR" sz="1600" b="1" dirty="0">
                <a:solidFill>
                  <a:schemeClr val="bg1"/>
                </a:solidFill>
                <a:latin typeface="Arial" panose="020B0604020202020204" pitchFamily="34" charset="0"/>
                <a:cs typeface="Arial" panose="020B0604020202020204" pitchFamily="34" charset="0"/>
              </a:rPr>
              <a:t>ao usuário criar as curvas típicas que </a:t>
            </a:r>
            <a:r>
              <a:rPr lang="pt-BR" altLang="pt-BR" sz="1600" b="1" dirty="0" smtClean="0">
                <a:solidFill>
                  <a:schemeClr val="bg1"/>
                </a:solidFill>
                <a:latin typeface="Arial" panose="020B0604020202020204" pitchFamily="34" charset="0"/>
                <a:cs typeface="Arial" panose="020B0604020202020204" pitchFamily="34" charset="0"/>
              </a:rPr>
              <a:t>poderão ser utilizadas </a:t>
            </a:r>
            <a:r>
              <a:rPr lang="pt-BR" altLang="pt-BR" sz="1600" b="1" dirty="0">
                <a:solidFill>
                  <a:schemeClr val="bg1"/>
                </a:solidFill>
                <a:latin typeface="Arial" panose="020B0604020202020204" pitchFamily="34" charset="0"/>
                <a:cs typeface="Arial" panose="020B0604020202020204" pitchFamily="34" charset="0"/>
              </a:rPr>
              <a:t>na abertura da carga global </a:t>
            </a:r>
            <a:r>
              <a:rPr lang="pt-BR" altLang="pt-BR" sz="1600" b="1" dirty="0" smtClean="0">
                <a:solidFill>
                  <a:schemeClr val="bg1"/>
                </a:solidFill>
                <a:latin typeface="Arial" panose="020B0604020202020204" pitchFamily="34" charset="0"/>
                <a:cs typeface="Arial" panose="020B0604020202020204" pitchFamily="34" charset="0"/>
              </a:rPr>
              <a:t>anual prevista </a:t>
            </a:r>
            <a:r>
              <a:rPr lang="pt-BR" altLang="pt-BR" sz="1600" b="1" dirty="0">
                <a:solidFill>
                  <a:schemeClr val="bg1"/>
                </a:solidFill>
                <a:latin typeface="Arial" panose="020B0604020202020204" pitchFamily="34" charset="0"/>
                <a:cs typeface="Arial" panose="020B0604020202020204" pitchFamily="34" charset="0"/>
              </a:rPr>
              <a:t>em carga horária por tipo de dia (dia útil, sábados e domingos/feriados</a:t>
            </a:r>
            <a:r>
              <a:rPr lang="pt-BR" altLang="pt-BR" sz="1600" b="1" dirty="0" smtClean="0">
                <a:solidFill>
                  <a:schemeClr val="bg1"/>
                </a:solidFill>
                <a:latin typeface="Arial" panose="020B0604020202020204" pitchFamily="34" charset="0"/>
                <a:cs typeface="Arial" panose="020B0604020202020204" pitchFamily="34" charset="0"/>
              </a:rPr>
              <a:t>). </a:t>
            </a: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p:txBody>
      </p:sp>
      <p:sp>
        <p:nvSpPr>
          <p:cNvPr id="6"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26. Gerar Curvas Típicas</a:t>
            </a:r>
            <a:endParaRPr lang="pt-BR" altLang="pt-BR" b="1" dirty="0"/>
          </a:p>
        </p:txBody>
      </p:sp>
      <p:sp>
        <p:nvSpPr>
          <p:cNvPr id="9" name="Retângulo 8"/>
          <p:cNvSpPr/>
          <p:nvPr/>
        </p:nvSpPr>
        <p:spPr>
          <a:xfrm>
            <a:off x="4603597" y="1651780"/>
            <a:ext cx="4381382" cy="4595104"/>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400" b="1" dirty="0" smtClean="0">
                <a:solidFill>
                  <a:srgbClr val="FFFF66"/>
                </a:solidFill>
                <a:latin typeface="Arial" panose="020B0604020202020204" pitchFamily="34" charset="0"/>
                <a:cs typeface="Arial" panose="020B0604020202020204" pitchFamily="34" charset="0"/>
              </a:rPr>
              <a:t>Fonte </a:t>
            </a:r>
            <a:r>
              <a:rPr lang="pt-BR" altLang="pt-BR" sz="1400" b="1" dirty="0">
                <a:solidFill>
                  <a:srgbClr val="FFFF66"/>
                </a:solidFill>
                <a:latin typeface="Arial" panose="020B0604020202020204" pitchFamily="34" charset="0"/>
                <a:cs typeface="Arial" panose="020B0604020202020204" pitchFamily="34" charset="0"/>
              </a:rPr>
              <a:t>dos Dados: </a:t>
            </a:r>
            <a:r>
              <a:rPr lang="pt-BR" altLang="pt-BR" sz="1400" dirty="0">
                <a:solidFill>
                  <a:schemeClr val="bg1"/>
                </a:solidFill>
                <a:latin typeface="Arial" panose="020B0604020202020204" pitchFamily="34" charset="0"/>
                <a:cs typeface="Arial" panose="020B0604020202020204" pitchFamily="34" charset="0"/>
              </a:rPr>
              <a:t>A fonte dos dados horários utilizados no processo pode ser o banco de </a:t>
            </a:r>
            <a:r>
              <a:rPr lang="pt-BR" altLang="pt-BR" sz="1400" dirty="0" smtClean="0">
                <a:solidFill>
                  <a:schemeClr val="bg1"/>
                </a:solidFill>
                <a:latin typeface="Arial" panose="020B0604020202020204" pitchFamily="34" charset="0"/>
                <a:cs typeface="Arial" panose="020B0604020202020204" pitchFamily="34" charset="0"/>
              </a:rPr>
              <a:t>dados </a:t>
            </a:r>
            <a:r>
              <a:rPr lang="pt-BR" altLang="pt-BR" sz="1400" dirty="0">
                <a:solidFill>
                  <a:schemeClr val="bg1"/>
                </a:solidFill>
                <a:latin typeface="Arial" panose="020B0604020202020204" pitchFamily="34" charset="0"/>
                <a:cs typeface="Arial" panose="020B0604020202020204" pitchFamily="34" charset="0"/>
              </a:rPr>
              <a:t>ou os dados que estejam no arquivo em foco</a:t>
            </a:r>
            <a:r>
              <a:rPr lang="pt-BR" altLang="pt-BR" sz="1400" dirty="0" smtClean="0">
                <a:solidFill>
                  <a:schemeClr val="bg1"/>
                </a:solidFill>
                <a:latin typeface="Arial" panose="020B0604020202020204" pitchFamily="34" charset="0"/>
                <a:cs typeface="Arial" panose="020B0604020202020204" pitchFamily="34" charset="0"/>
              </a:rPr>
              <a:t>;</a:t>
            </a:r>
          </a:p>
          <a:p>
            <a:pPr marL="285750" indent="-285750" algn="just">
              <a:lnSpc>
                <a:spcPct val="90000"/>
              </a:lnSpc>
              <a:spcBef>
                <a:spcPct val="20000"/>
              </a:spcBef>
              <a:buFont typeface="Wingdings" panose="05000000000000000000" pitchFamily="2" charset="2"/>
              <a:buChar char="Ø"/>
            </a:pPr>
            <a:endParaRPr lang="pt-BR" altLang="pt-BR" sz="1400"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400" b="1" dirty="0" smtClean="0">
                <a:solidFill>
                  <a:srgbClr val="FFFF66"/>
                </a:solidFill>
                <a:latin typeface="Arial" panose="020B0604020202020204" pitchFamily="34" charset="0"/>
                <a:cs typeface="Arial" panose="020B0604020202020204" pitchFamily="34" charset="0"/>
              </a:rPr>
              <a:t>Ano</a:t>
            </a:r>
            <a:r>
              <a:rPr lang="pt-BR" altLang="pt-BR" sz="1400" b="1" dirty="0">
                <a:solidFill>
                  <a:srgbClr val="FFFF66"/>
                </a:solidFill>
                <a:latin typeface="Arial" panose="020B0604020202020204" pitchFamily="34" charset="0"/>
                <a:cs typeface="Arial" panose="020B0604020202020204" pitchFamily="34" charset="0"/>
              </a:rPr>
              <a:t>: </a:t>
            </a:r>
            <a:r>
              <a:rPr lang="pt-BR" altLang="pt-BR" sz="1400" dirty="0">
                <a:solidFill>
                  <a:schemeClr val="bg1"/>
                </a:solidFill>
                <a:latin typeface="Arial" panose="020B0604020202020204" pitchFamily="34" charset="0"/>
                <a:cs typeface="Arial" panose="020B0604020202020204" pitchFamily="34" charset="0"/>
              </a:rPr>
              <a:t>Exibe os períodos de anos existentes na fonte de dados, e permite a seleção de qualquer </a:t>
            </a:r>
            <a:r>
              <a:rPr lang="pt-BR" altLang="pt-BR" sz="1400" dirty="0" smtClean="0">
                <a:solidFill>
                  <a:schemeClr val="bg1"/>
                </a:solidFill>
                <a:latin typeface="Arial" panose="020B0604020202020204" pitchFamily="34" charset="0"/>
                <a:cs typeface="Arial" panose="020B0604020202020204" pitchFamily="34" charset="0"/>
              </a:rPr>
              <a:t>período </a:t>
            </a:r>
            <a:r>
              <a:rPr lang="pt-BR" altLang="pt-BR" sz="1400" dirty="0">
                <a:solidFill>
                  <a:schemeClr val="bg1"/>
                </a:solidFill>
                <a:latin typeface="Arial" panose="020B0604020202020204" pitchFamily="34" charset="0"/>
                <a:cs typeface="Arial" panose="020B0604020202020204" pitchFamily="34" charset="0"/>
              </a:rPr>
              <a:t>de anos;</a:t>
            </a:r>
          </a:p>
          <a:p>
            <a:pPr marL="285750" indent="-285750" algn="just">
              <a:lnSpc>
                <a:spcPct val="90000"/>
              </a:lnSpc>
              <a:spcBef>
                <a:spcPct val="20000"/>
              </a:spcBef>
              <a:buFont typeface="Wingdings" panose="05000000000000000000" pitchFamily="2" charset="2"/>
              <a:buChar char="Ø"/>
            </a:pPr>
            <a:endParaRPr lang="pt-BR" altLang="pt-BR" sz="1400" b="1" dirty="0" smtClean="0">
              <a:solidFill>
                <a:srgbClr val="FFFF66"/>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400" b="1" dirty="0" smtClean="0">
                <a:solidFill>
                  <a:srgbClr val="FFFF66"/>
                </a:solidFill>
                <a:latin typeface="Arial" panose="020B0604020202020204" pitchFamily="34" charset="0"/>
                <a:cs typeface="Arial" panose="020B0604020202020204" pitchFamily="34" charset="0"/>
              </a:rPr>
              <a:t>Mês</a:t>
            </a:r>
            <a:r>
              <a:rPr lang="pt-BR" altLang="pt-BR" sz="1400" b="1" dirty="0">
                <a:solidFill>
                  <a:srgbClr val="FFFF66"/>
                </a:solidFill>
                <a:latin typeface="Arial" panose="020B0604020202020204" pitchFamily="34" charset="0"/>
                <a:cs typeface="Arial" panose="020B0604020202020204" pitchFamily="34" charset="0"/>
              </a:rPr>
              <a:t>: </a:t>
            </a:r>
            <a:r>
              <a:rPr lang="pt-BR" altLang="pt-BR" sz="1400" dirty="0">
                <a:solidFill>
                  <a:schemeClr val="bg1"/>
                </a:solidFill>
                <a:latin typeface="Arial" panose="020B0604020202020204" pitchFamily="34" charset="0"/>
                <a:cs typeface="Arial" panose="020B0604020202020204" pitchFamily="34" charset="0"/>
              </a:rPr>
              <a:t>Opção para selecionar e para gerar as curvas típicas somente para o mês desejado </a:t>
            </a:r>
          </a:p>
          <a:p>
            <a:pPr marL="285750" indent="-285750" algn="just">
              <a:lnSpc>
                <a:spcPct val="90000"/>
              </a:lnSpc>
              <a:spcBef>
                <a:spcPct val="20000"/>
              </a:spcBef>
              <a:buFont typeface="Wingdings" panose="05000000000000000000" pitchFamily="2" charset="2"/>
              <a:buChar char="Ø"/>
            </a:pPr>
            <a:endParaRPr lang="pt-BR" altLang="pt-BR" sz="1400" b="1" dirty="0" smtClean="0">
              <a:solidFill>
                <a:srgbClr val="FFFF66"/>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400" b="1" dirty="0" smtClean="0">
                <a:solidFill>
                  <a:srgbClr val="FFFF66"/>
                </a:solidFill>
                <a:latin typeface="Arial" panose="020B0604020202020204" pitchFamily="34" charset="0"/>
                <a:cs typeface="Arial" panose="020B0604020202020204" pitchFamily="34" charset="0"/>
              </a:rPr>
              <a:t>Dias </a:t>
            </a:r>
            <a:r>
              <a:rPr lang="pt-BR" altLang="pt-BR" sz="1400" b="1" dirty="0">
                <a:solidFill>
                  <a:srgbClr val="FFFF66"/>
                </a:solidFill>
                <a:latin typeface="Arial" panose="020B0604020202020204" pitchFamily="34" charset="0"/>
                <a:cs typeface="Arial" panose="020B0604020202020204" pitchFamily="34" charset="0"/>
              </a:rPr>
              <a:t>Úteis: </a:t>
            </a:r>
            <a:r>
              <a:rPr lang="pt-BR" altLang="pt-BR" sz="1400" dirty="0">
                <a:solidFill>
                  <a:schemeClr val="bg1"/>
                </a:solidFill>
                <a:latin typeface="Arial" panose="020B0604020202020204" pitchFamily="34" charset="0"/>
                <a:cs typeface="Arial" panose="020B0604020202020204" pitchFamily="34" charset="0"/>
              </a:rPr>
              <a:t>Opções com os dias da semana e pós-feriado, por default “Dias Úteis” marcado;</a:t>
            </a:r>
          </a:p>
          <a:p>
            <a:pPr marL="285750" indent="-285750" algn="just">
              <a:lnSpc>
                <a:spcPct val="90000"/>
              </a:lnSpc>
              <a:spcBef>
                <a:spcPct val="20000"/>
              </a:spcBef>
              <a:buFont typeface="Wingdings" panose="05000000000000000000" pitchFamily="2" charset="2"/>
              <a:buChar char="Ø"/>
            </a:pPr>
            <a:endParaRPr lang="pt-BR" altLang="pt-BR" sz="1400" b="1" dirty="0" smtClean="0">
              <a:solidFill>
                <a:srgbClr val="FFFF66"/>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400" b="1" dirty="0" smtClean="0">
                <a:solidFill>
                  <a:srgbClr val="FFFF66"/>
                </a:solidFill>
                <a:latin typeface="Arial" panose="020B0604020202020204" pitchFamily="34" charset="0"/>
                <a:cs typeface="Arial" panose="020B0604020202020204" pitchFamily="34" charset="0"/>
              </a:rPr>
              <a:t>Sábados</a:t>
            </a:r>
            <a:r>
              <a:rPr lang="pt-BR" altLang="pt-BR" sz="1400" b="1" dirty="0">
                <a:solidFill>
                  <a:srgbClr val="FFFF66"/>
                </a:solidFill>
                <a:latin typeface="Arial" panose="020B0604020202020204" pitchFamily="34" charset="0"/>
                <a:cs typeface="Arial" panose="020B0604020202020204" pitchFamily="34" charset="0"/>
              </a:rPr>
              <a:t>: </a:t>
            </a:r>
            <a:r>
              <a:rPr lang="pt-BR" altLang="pt-BR" sz="1400" dirty="0">
                <a:solidFill>
                  <a:schemeClr val="bg1"/>
                </a:solidFill>
                <a:latin typeface="Arial" panose="020B0604020202020204" pitchFamily="34" charset="0"/>
                <a:cs typeface="Arial" panose="020B0604020202020204" pitchFamily="34" charset="0"/>
              </a:rPr>
              <a:t>Opções com opções para sábados e pós-feriado, por default “Sábados” marcado</a:t>
            </a:r>
            <a:r>
              <a:rPr lang="pt-BR" altLang="pt-BR" sz="1400" dirty="0" smtClean="0">
                <a:solidFill>
                  <a:schemeClr val="bg1"/>
                </a:solidFill>
                <a:latin typeface="Arial" panose="020B0604020202020204" pitchFamily="34" charset="0"/>
                <a:cs typeface="Arial" panose="020B0604020202020204" pitchFamily="34" charset="0"/>
              </a:rPr>
              <a:t>;</a:t>
            </a:r>
          </a:p>
          <a:p>
            <a:pPr marL="285750" indent="-285750" algn="just">
              <a:lnSpc>
                <a:spcPct val="90000"/>
              </a:lnSpc>
              <a:spcBef>
                <a:spcPct val="20000"/>
              </a:spcBef>
              <a:buFont typeface="Wingdings" panose="05000000000000000000" pitchFamily="2" charset="2"/>
              <a:buChar char="Ø"/>
            </a:pPr>
            <a:endParaRPr lang="pt-BR" altLang="pt-BR" sz="1400" b="1" dirty="0" smtClean="0">
              <a:solidFill>
                <a:srgbClr val="FFFF66"/>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400" b="1" dirty="0" smtClean="0">
                <a:solidFill>
                  <a:srgbClr val="FFFF66"/>
                </a:solidFill>
                <a:latin typeface="Arial" panose="020B0604020202020204" pitchFamily="34" charset="0"/>
                <a:cs typeface="Arial" panose="020B0604020202020204" pitchFamily="34" charset="0"/>
              </a:rPr>
              <a:t>Domingos/Feriados</a:t>
            </a:r>
            <a:r>
              <a:rPr lang="pt-BR" altLang="pt-BR" sz="1400" b="1" dirty="0">
                <a:solidFill>
                  <a:srgbClr val="FFFF66"/>
                </a:solidFill>
                <a:latin typeface="Arial" panose="020B0604020202020204" pitchFamily="34" charset="0"/>
                <a:cs typeface="Arial" panose="020B0604020202020204" pitchFamily="34" charset="0"/>
              </a:rPr>
              <a:t>: </a:t>
            </a:r>
            <a:r>
              <a:rPr lang="pt-BR" altLang="pt-BR" sz="1400" dirty="0">
                <a:solidFill>
                  <a:schemeClr val="bg1"/>
                </a:solidFill>
                <a:latin typeface="Arial" panose="020B0604020202020204" pitchFamily="34" charset="0"/>
                <a:cs typeface="Arial" panose="020B0604020202020204" pitchFamily="34" charset="0"/>
              </a:rPr>
              <a:t>Opções com opções para Domingos e Feriados, por default “Domingos/Feriados” marcado</a:t>
            </a:r>
            <a:r>
              <a:rPr lang="pt-BR" altLang="pt-BR" sz="1400" dirty="0" smtClean="0">
                <a:solidFill>
                  <a:schemeClr val="bg1"/>
                </a:solidFill>
                <a:latin typeface="Arial" panose="020B0604020202020204" pitchFamily="34" charset="0"/>
                <a:cs typeface="Arial" panose="020B0604020202020204" pitchFamily="34" charset="0"/>
              </a:rPr>
              <a:t>;</a:t>
            </a:r>
            <a:endParaRPr lang="pt-BR" altLang="pt-BR" sz="1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27849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63688" y="27691"/>
            <a:ext cx="7380312" cy="561975"/>
          </a:xfrm>
        </p:spPr>
        <p:txBody>
          <a:bodyPr/>
          <a:lstStyle/>
          <a:p>
            <a:r>
              <a:rPr lang="pt-BR" dirty="0"/>
              <a:t>2</a:t>
            </a:r>
            <a:r>
              <a:rPr lang="pt-BR" dirty="0" smtClean="0"/>
              <a:t>. O Projeto SCPCB – Arquitetura técnica</a:t>
            </a:r>
            <a:endParaRPr lang="pt-BR" dirty="0"/>
          </a:p>
        </p:txBody>
      </p:sp>
      <p:sp>
        <p:nvSpPr>
          <p:cNvPr id="9" name="Retângulo 8"/>
          <p:cNvSpPr/>
          <p:nvPr/>
        </p:nvSpPr>
        <p:spPr>
          <a:xfrm>
            <a:off x="179512" y="692696"/>
            <a:ext cx="8784976" cy="584865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O SCPCB é um sistema desenvolvido no </a:t>
            </a:r>
            <a:r>
              <a:rPr lang="pt-BR" b="1" i="1" dirty="0">
                <a:solidFill>
                  <a:schemeClr val="bg1"/>
                </a:solidFill>
                <a:latin typeface="Arial" panose="020B0604020202020204" pitchFamily="34" charset="0"/>
                <a:ea typeface="Calibri" panose="020F0502020204030204" pitchFamily="34" charset="0"/>
                <a:cs typeface="Arial" panose="020B0604020202020204" pitchFamily="34" charset="0"/>
              </a:rPr>
              <a:t>framework</a:t>
            </a: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 .NET utilizando como plataforma o Microsoft Excel 2010 (ou superior) por meio da instalação de um </a:t>
            </a:r>
            <a:r>
              <a:rPr lang="pt-BR" b="1" i="1" dirty="0" err="1">
                <a:solidFill>
                  <a:schemeClr val="bg1"/>
                </a:solidFill>
                <a:latin typeface="Arial" panose="020B0604020202020204" pitchFamily="34" charset="0"/>
                <a:ea typeface="Calibri" panose="020F0502020204030204" pitchFamily="34" charset="0"/>
                <a:cs typeface="Arial" panose="020B0604020202020204" pitchFamily="34" charset="0"/>
              </a:rPr>
              <a:t>plugin</a:t>
            </a: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 (</a:t>
            </a:r>
            <a:r>
              <a:rPr lang="pt-BR" b="1" i="1" dirty="0" err="1">
                <a:solidFill>
                  <a:schemeClr val="bg1"/>
                </a:solidFill>
                <a:latin typeface="Arial" panose="020B0604020202020204" pitchFamily="34" charset="0"/>
                <a:ea typeface="Calibri" panose="020F0502020204030204" pitchFamily="34" charset="0"/>
                <a:cs typeface="Arial" panose="020B0604020202020204" pitchFamily="34" charset="0"/>
              </a:rPr>
              <a:t>AddIn</a:t>
            </a:r>
            <a:r>
              <a:rPr lang="pt-BR" b="1" i="1" dirty="0">
                <a:solidFill>
                  <a:schemeClr val="bg1"/>
                </a:solidFill>
                <a:latin typeface="Arial" panose="020B0604020202020204" pitchFamily="34" charset="0"/>
                <a:ea typeface="Calibri" panose="020F0502020204030204" pitchFamily="34" charset="0"/>
                <a:cs typeface="Arial" panose="020B0604020202020204" pitchFamily="34" charset="0"/>
              </a:rPr>
              <a:t> </a:t>
            </a:r>
            <a:r>
              <a:rPr lang="pt-BR" b="1" i="1" dirty="0" err="1">
                <a:solidFill>
                  <a:schemeClr val="bg1"/>
                </a:solidFill>
                <a:latin typeface="Arial" panose="020B0604020202020204" pitchFamily="34" charset="0"/>
                <a:ea typeface="Calibri" panose="020F0502020204030204" pitchFamily="34" charset="0"/>
                <a:cs typeface="Arial" panose="020B0604020202020204" pitchFamily="34" charset="0"/>
              </a:rPr>
              <a:t>Client</a:t>
            </a: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 onde um usuário basta ter Internet e permissão de acesso à aplicação para poder utilizá-lo. Esta solução foi assim elaborada para atender aos requisitos principais do projeto que consistem:</a:t>
            </a:r>
          </a:p>
          <a:p>
            <a:pPr marL="342900" lvl="0" indent="-342900" algn="just">
              <a:lnSpc>
                <a:spcPct val="107000"/>
              </a:lnSpc>
              <a:spcAft>
                <a:spcPts val="0"/>
              </a:spcAft>
              <a:buFont typeface="Symbol" panose="05050102010706020507" pitchFamily="18" charset="2"/>
              <a:buChar char=""/>
            </a:pP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Utilização do MS Excel como </a:t>
            </a: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interface </a:t>
            </a: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da aplicação;</a:t>
            </a:r>
          </a:p>
          <a:p>
            <a:pPr marL="342900" lvl="0" indent="-342900" algn="just">
              <a:lnSpc>
                <a:spcPct val="107000"/>
              </a:lnSpc>
              <a:spcAft>
                <a:spcPts val="0"/>
              </a:spcAft>
              <a:buFont typeface="Symbol" panose="05050102010706020507" pitchFamily="18" charset="2"/>
              <a:buChar char=""/>
            </a:pP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Permitir uso </a:t>
            </a: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desconectado da Internet </a:t>
            </a: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em determinadas funcionalidades;</a:t>
            </a:r>
          </a:p>
          <a:p>
            <a:pPr marL="342900" lvl="0" indent="-342900" algn="just">
              <a:lnSpc>
                <a:spcPct val="107000"/>
              </a:lnSpc>
              <a:spcAft>
                <a:spcPts val="800"/>
              </a:spcAft>
              <a:buFont typeface="Symbol" panose="05050102010706020507" pitchFamily="18" charset="2"/>
              <a:buChar char=""/>
            </a:pP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Permitir armazenar as informações de previsões de carga em uma base de dados estruturada</a:t>
            </a: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a:t>
            </a:r>
          </a:p>
          <a:p>
            <a:pPr marL="342900" lvl="0" indent="-342900" algn="just">
              <a:lnSpc>
                <a:spcPct val="107000"/>
              </a:lnSpc>
              <a:spcAft>
                <a:spcPts val="800"/>
              </a:spcAft>
              <a:buFont typeface="Symbol" panose="05050102010706020507" pitchFamily="18" charset="2"/>
              <a:buChar char=""/>
            </a:pPr>
            <a:endParaRPr lang="pt-BR" b="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lvl="0" algn="just">
              <a:lnSpc>
                <a:spcPct val="107000"/>
              </a:lnSpc>
              <a:spcAft>
                <a:spcPts val="800"/>
              </a:spcAft>
            </a:pP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Uma melhoria de qualidade ao processo de previsão de carga que o sistema traz é de se integrar com outras aplicações do ONS, como:</a:t>
            </a:r>
          </a:p>
          <a:p>
            <a:pPr marL="285750" lvl="0" indent="-285750" algn="just">
              <a:lnSpc>
                <a:spcPct val="107000"/>
              </a:lnSpc>
              <a:spcAft>
                <a:spcPts val="800"/>
              </a:spcAft>
              <a:buFont typeface="Wingdings" panose="05000000000000000000" pitchFamily="2" charset="2"/>
              <a:buChar char="§"/>
            </a:pPr>
            <a:r>
              <a:rPr lang="pt-BR" b="1" dirty="0">
                <a:solidFill>
                  <a:srgbClr val="FFFF66"/>
                </a:solidFill>
                <a:latin typeface="Arial" panose="020B0604020202020204" pitchFamily="34" charset="0"/>
                <a:ea typeface="Calibri" panose="020F0502020204030204" pitchFamily="34" charset="0"/>
                <a:cs typeface="Arial" panose="020B0604020202020204" pitchFamily="34" charset="0"/>
              </a:rPr>
              <a:t>CDRE</a:t>
            </a: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 – Cadastro de Representantes</a:t>
            </a:r>
          </a:p>
          <a:p>
            <a:pPr marL="285750" lvl="0" indent="-285750" algn="just">
              <a:lnSpc>
                <a:spcPct val="107000"/>
              </a:lnSpc>
              <a:spcAft>
                <a:spcPts val="800"/>
              </a:spcAft>
              <a:buFont typeface="Wingdings" panose="05000000000000000000" pitchFamily="2" charset="2"/>
              <a:buChar char="§"/>
            </a:pPr>
            <a:r>
              <a:rPr lang="pt-BR" b="1" dirty="0" smtClean="0">
                <a:solidFill>
                  <a:srgbClr val="FFFF66"/>
                </a:solidFill>
                <a:latin typeface="Arial" panose="020B0604020202020204" pitchFamily="34" charset="0"/>
                <a:ea typeface="Calibri" panose="020F0502020204030204" pitchFamily="34" charset="0"/>
                <a:cs typeface="Arial" panose="020B0604020202020204" pitchFamily="34" charset="0"/>
              </a:rPr>
              <a:t>SISBAR</a:t>
            </a: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 </a:t>
            </a: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 Sistema de Cadastro de Barramentos da Rede de Simulação</a:t>
            </a:r>
          </a:p>
          <a:p>
            <a:pPr marL="285750" lvl="0" indent="-285750" algn="just">
              <a:lnSpc>
                <a:spcPct val="107000"/>
              </a:lnSpc>
              <a:spcAft>
                <a:spcPts val="800"/>
              </a:spcAft>
              <a:buFont typeface="Wingdings" panose="05000000000000000000" pitchFamily="2" charset="2"/>
              <a:buChar char="§"/>
            </a:pPr>
            <a:r>
              <a:rPr lang="pt-BR" b="1" dirty="0" smtClean="0">
                <a:solidFill>
                  <a:srgbClr val="FFFF66"/>
                </a:solidFill>
                <a:latin typeface="Arial" panose="020B0604020202020204" pitchFamily="34" charset="0"/>
                <a:ea typeface="Calibri" panose="020F0502020204030204" pitchFamily="34" charset="0"/>
                <a:cs typeface="Arial" panose="020B0604020202020204" pitchFamily="34" charset="0"/>
              </a:rPr>
              <a:t>SCPC</a:t>
            </a: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 (Sistema de Consolidação da Previsão de Carga para o PMO </a:t>
            </a: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e Planejamento </a:t>
            </a: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Anual da Operação Energética) </a:t>
            </a:r>
            <a:endParaRPr lang="pt-BR"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marL="285750" lvl="0" indent="-285750" algn="just">
              <a:lnSpc>
                <a:spcPct val="107000"/>
              </a:lnSpc>
              <a:spcAft>
                <a:spcPts val="800"/>
              </a:spcAft>
              <a:buFont typeface="Wingdings" panose="05000000000000000000" pitchFamily="2" charset="2"/>
              <a:buChar char="§"/>
            </a:pPr>
            <a:r>
              <a:rPr lang="pt-BR" b="1" dirty="0" smtClean="0">
                <a:solidFill>
                  <a:srgbClr val="FFFF66"/>
                </a:solidFill>
                <a:latin typeface="Arial" panose="020B0604020202020204" pitchFamily="34" charset="0"/>
                <a:ea typeface="Calibri" panose="020F0502020204030204" pitchFamily="34" charset="0"/>
                <a:cs typeface="Arial" panose="020B0604020202020204" pitchFamily="34" charset="0"/>
              </a:rPr>
              <a:t>SAGIC</a:t>
            </a: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 </a:t>
            </a: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 Sistema de Aquisição de dados de Geração Intercâmbio e </a:t>
            </a: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Carga</a:t>
            </a:r>
            <a:endParaRPr lang="pt-BR" b="1"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4421321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7"/>
          <p:cNvPicPr>
            <a:picLocks noChangeAspect="1"/>
          </p:cNvPicPr>
          <p:nvPr/>
        </p:nvPicPr>
        <p:blipFill>
          <a:blip r:embed="rId2"/>
          <a:stretch>
            <a:fillRect/>
          </a:stretch>
        </p:blipFill>
        <p:spPr>
          <a:xfrm>
            <a:off x="178405" y="1628800"/>
            <a:ext cx="4392488" cy="4739723"/>
          </a:xfrm>
          <a:prstGeom prst="rect">
            <a:avLst/>
          </a:prstGeom>
        </p:spPr>
      </p:pic>
      <p:sp>
        <p:nvSpPr>
          <p:cNvPr id="5" name="Retângulo 4"/>
          <p:cNvSpPr/>
          <p:nvPr/>
        </p:nvSpPr>
        <p:spPr>
          <a:xfrm>
            <a:off x="107504" y="836712"/>
            <a:ext cx="8915672" cy="1027974"/>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Será apresentada a </a:t>
            </a:r>
            <a:r>
              <a:rPr lang="pt-BR" altLang="pt-BR" sz="1600" b="1" dirty="0">
                <a:solidFill>
                  <a:schemeClr val="bg1"/>
                </a:solidFill>
                <a:latin typeface="Arial" panose="020B0604020202020204" pitchFamily="34" charset="0"/>
                <a:cs typeface="Arial" panose="020B0604020202020204" pitchFamily="34" charset="0"/>
              </a:rPr>
              <a:t>tela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Gerar Curvas Típicas</a:t>
            </a:r>
            <a:r>
              <a:rPr lang="pt-BR" altLang="pt-BR" sz="1600" b="1" dirty="0" smtClean="0">
                <a:solidFill>
                  <a:schemeClr val="bg1"/>
                </a:solidFill>
                <a:latin typeface="Arial" panose="020B0604020202020204" pitchFamily="34" charset="0"/>
                <a:cs typeface="Arial" panose="020B0604020202020204" pitchFamily="34" charset="0"/>
              </a:rPr>
              <a:t>” que permite </a:t>
            </a:r>
            <a:r>
              <a:rPr lang="pt-BR" altLang="pt-BR" sz="1600" b="1" dirty="0">
                <a:solidFill>
                  <a:schemeClr val="bg1"/>
                </a:solidFill>
                <a:latin typeface="Arial" panose="020B0604020202020204" pitchFamily="34" charset="0"/>
                <a:cs typeface="Arial" panose="020B0604020202020204" pitchFamily="34" charset="0"/>
              </a:rPr>
              <a:t>ao usuário criar as curvas típicas que </a:t>
            </a:r>
            <a:r>
              <a:rPr lang="pt-BR" altLang="pt-BR" sz="1600" b="1" dirty="0" smtClean="0">
                <a:solidFill>
                  <a:schemeClr val="bg1"/>
                </a:solidFill>
                <a:latin typeface="Arial" panose="020B0604020202020204" pitchFamily="34" charset="0"/>
                <a:cs typeface="Arial" panose="020B0604020202020204" pitchFamily="34" charset="0"/>
              </a:rPr>
              <a:t>poderão ser utilizadas </a:t>
            </a:r>
            <a:r>
              <a:rPr lang="pt-BR" altLang="pt-BR" sz="1600" b="1" dirty="0">
                <a:solidFill>
                  <a:schemeClr val="bg1"/>
                </a:solidFill>
                <a:latin typeface="Arial" panose="020B0604020202020204" pitchFamily="34" charset="0"/>
                <a:cs typeface="Arial" panose="020B0604020202020204" pitchFamily="34" charset="0"/>
              </a:rPr>
              <a:t>na abertura da carga global </a:t>
            </a:r>
            <a:r>
              <a:rPr lang="pt-BR" altLang="pt-BR" sz="1600" b="1" dirty="0" smtClean="0">
                <a:solidFill>
                  <a:schemeClr val="bg1"/>
                </a:solidFill>
                <a:latin typeface="Arial" panose="020B0604020202020204" pitchFamily="34" charset="0"/>
                <a:cs typeface="Arial" panose="020B0604020202020204" pitchFamily="34" charset="0"/>
              </a:rPr>
              <a:t>anual prevista </a:t>
            </a:r>
            <a:r>
              <a:rPr lang="pt-BR" altLang="pt-BR" sz="1600" b="1" dirty="0">
                <a:solidFill>
                  <a:schemeClr val="bg1"/>
                </a:solidFill>
                <a:latin typeface="Arial" panose="020B0604020202020204" pitchFamily="34" charset="0"/>
                <a:cs typeface="Arial" panose="020B0604020202020204" pitchFamily="34" charset="0"/>
              </a:rPr>
              <a:t>em carga horária por tipo de dia (dia útil, sábados e domingos/feriados</a:t>
            </a:r>
            <a:r>
              <a:rPr lang="pt-BR" altLang="pt-BR" sz="1600" b="1" dirty="0" smtClean="0">
                <a:solidFill>
                  <a:schemeClr val="bg1"/>
                </a:solidFill>
                <a:latin typeface="Arial" panose="020B0604020202020204" pitchFamily="34" charset="0"/>
                <a:cs typeface="Arial" panose="020B0604020202020204" pitchFamily="34" charset="0"/>
              </a:rPr>
              <a:t>). </a:t>
            </a: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p:txBody>
      </p:sp>
      <p:sp>
        <p:nvSpPr>
          <p:cNvPr id="6"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26. Gerar Curvas Típicas</a:t>
            </a:r>
            <a:endParaRPr lang="pt-BR" altLang="pt-BR" b="1" dirty="0"/>
          </a:p>
        </p:txBody>
      </p:sp>
      <p:sp>
        <p:nvSpPr>
          <p:cNvPr id="9" name="Retângulo 8"/>
          <p:cNvSpPr/>
          <p:nvPr/>
        </p:nvSpPr>
        <p:spPr>
          <a:xfrm>
            <a:off x="4603597" y="1651780"/>
            <a:ext cx="4381382" cy="4921347"/>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400" b="1" dirty="0" smtClean="0">
                <a:solidFill>
                  <a:srgbClr val="FFFF66"/>
                </a:solidFill>
                <a:latin typeface="Arial" panose="020B0604020202020204" pitchFamily="34" charset="0"/>
                <a:cs typeface="Arial" panose="020B0604020202020204" pitchFamily="34" charset="0"/>
              </a:rPr>
              <a:t>Critérios</a:t>
            </a:r>
            <a:r>
              <a:rPr lang="pt-BR" altLang="pt-BR" sz="1400" b="1" dirty="0">
                <a:solidFill>
                  <a:srgbClr val="FFFF66"/>
                </a:solidFill>
                <a:latin typeface="Arial" panose="020B0604020202020204" pitchFamily="34" charset="0"/>
                <a:cs typeface="Arial" panose="020B0604020202020204" pitchFamily="34" charset="0"/>
              </a:rPr>
              <a:t>:</a:t>
            </a:r>
            <a:r>
              <a:rPr lang="pt-BR" altLang="pt-BR" sz="1400" dirty="0">
                <a:solidFill>
                  <a:schemeClr val="bg1"/>
                </a:solidFill>
                <a:latin typeface="Arial" panose="020B0604020202020204" pitchFamily="34" charset="0"/>
                <a:cs typeface="Arial" panose="020B0604020202020204" pitchFamily="34" charset="0"/>
              </a:rPr>
              <a:t> Opções para gerar as curvas típicas para estudos elétricos “Curva Crítica” ou para estudos energéticos “Média de Todas as Curvas”;</a:t>
            </a:r>
          </a:p>
          <a:p>
            <a:pPr marL="285750" indent="-285750" algn="just">
              <a:lnSpc>
                <a:spcPct val="90000"/>
              </a:lnSpc>
              <a:spcBef>
                <a:spcPct val="20000"/>
              </a:spcBef>
              <a:buFont typeface="Wingdings" panose="05000000000000000000" pitchFamily="2" charset="2"/>
              <a:buChar char="Ø"/>
            </a:pPr>
            <a:endParaRPr lang="pt-BR" altLang="pt-BR" sz="1400" b="1" dirty="0" smtClean="0">
              <a:solidFill>
                <a:srgbClr val="FFFF66"/>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400" b="1" dirty="0" smtClean="0">
                <a:solidFill>
                  <a:srgbClr val="FFFF66"/>
                </a:solidFill>
                <a:latin typeface="Arial" panose="020B0604020202020204" pitchFamily="34" charset="0"/>
                <a:cs typeface="Arial" panose="020B0604020202020204" pitchFamily="34" charset="0"/>
              </a:rPr>
              <a:t>Opções</a:t>
            </a:r>
            <a:r>
              <a:rPr lang="pt-BR" altLang="pt-BR" sz="1400" b="1" dirty="0">
                <a:solidFill>
                  <a:srgbClr val="FFFF66"/>
                </a:solidFill>
                <a:latin typeface="Arial" panose="020B0604020202020204" pitchFamily="34" charset="0"/>
                <a:cs typeface="Arial" panose="020B0604020202020204" pitchFamily="34" charset="0"/>
              </a:rPr>
              <a:t>:</a:t>
            </a:r>
            <a:r>
              <a:rPr lang="pt-BR" altLang="pt-BR" sz="1400" dirty="0">
                <a:solidFill>
                  <a:schemeClr val="bg1"/>
                </a:solidFill>
                <a:latin typeface="Arial" panose="020B0604020202020204" pitchFamily="34" charset="0"/>
                <a:cs typeface="Arial" panose="020B0604020202020204" pitchFamily="34" charset="0"/>
              </a:rPr>
              <a:t> A opção “Ordenar pela Curva Média”, por default marcada, faz com que seja calculada a curva típica para estudos elétricos, posicionando os maiores valores obtido pela metodologia na mesma posição horária de ocorrência da curva “Média de Todas Curvas” (por dia típico: dias úteis, sábados e domingos/feriados);</a:t>
            </a:r>
          </a:p>
          <a:p>
            <a:pPr marL="285750" indent="-285750" algn="just">
              <a:lnSpc>
                <a:spcPct val="90000"/>
              </a:lnSpc>
              <a:spcBef>
                <a:spcPct val="20000"/>
              </a:spcBef>
              <a:buFont typeface="Wingdings" panose="05000000000000000000" pitchFamily="2" charset="2"/>
              <a:buChar char="Ø"/>
            </a:pPr>
            <a:endParaRPr lang="pt-BR" altLang="pt-BR" sz="1400"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400" b="1" dirty="0">
                <a:solidFill>
                  <a:srgbClr val="FFFF66"/>
                </a:solidFill>
                <a:latin typeface="Arial" panose="020B0604020202020204" pitchFamily="34" charset="0"/>
                <a:cs typeface="Arial" panose="020B0604020202020204" pitchFamily="34" charset="0"/>
              </a:rPr>
              <a:t>Números de Extremos a Excluir: </a:t>
            </a:r>
            <a:r>
              <a:rPr lang="pt-BR" altLang="pt-BR" sz="1400" dirty="0">
                <a:solidFill>
                  <a:schemeClr val="bg1"/>
                </a:solidFill>
                <a:latin typeface="Arial" panose="020B0604020202020204" pitchFamily="34" charset="0"/>
                <a:cs typeface="Arial" panose="020B0604020202020204" pitchFamily="34" charset="0"/>
              </a:rPr>
              <a:t>Indica o número de extremos a excluir na curva crítica para estudos elétricos, por default selecionado 0 (zero);</a:t>
            </a:r>
          </a:p>
          <a:p>
            <a:pPr marL="285750" indent="-285750" algn="just">
              <a:lnSpc>
                <a:spcPct val="90000"/>
              </a:lnSpc>
              <a:spcBef>
                <a:spcPct val="20000"/>
              </a:spcBef>
              <a:buFont typeface="Wingdings" panose="05000000000000000000" pitchFamily="2" charset="2"/>
              <a:buChar char="Ø"/>
            </a:pPr>
            <a:endParaRPr lang="pt-BR" altLang="pt-BR" sz="1400"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400" b="1" dirty="0">
                <a:solidFill>
                  <a:srgbClr val="FFFF66"/>
                </a:solidFill>
                <a:latin typeface="Arial" panose="020B0604020202020204" pitchFamily="34" charset="0"/>
                <a:cs typeface="Arial" panose="020B0604020202020204" pitchFamily="34" charset="0"/>
              </a:rPr>
              <a:t>Curva a ser Gerada: </a:t>
            </a:r>
            <a:r>
              <a:rPr lang="pt-BR" altLang="pt-BR" sz="1400" dirty="0">
                <a:solidFill>
                  <a:schemeClr val="bg1"/>
                </a:solidFill>
                <a:latin typeface="Arial" panose="020B0604020202020204" pitchFamily="34" charset="0"/>
                <a:cs typeface="Arial" panose="020B0604020202020204" pitchFamily="34" charset="0"/>
              </a:rPr>
              <a:t>Opção para gerar a Curva Típica em PU ou a Curva Típica em MW. A opção Curva Típica em MW só estará habilitada se um único ano estiver selecionado.</a:t>
            </a:r>
          </a:p>
          <a:p>
            <a:pPr marL="285750" indent="-285750" algn="just">
              <a:lnSpc>
                <a:spcPct val="90000"/>
              </a:lnSpc>
              <a:spcBef>
                <a:spcPct val="20000"/>
              </a:spcBef>
              <a:buFont typeface="Wingdings" panose="05000000000000000000" pitchFamily="2" charset="2"/>
              <a:buChar char="Ø"/>
            </a:pPr>
            <a:endParaRPr lang="pt-BR" altLang="pt-BR" dirty="0" smtClean="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1486782"/>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915672"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Após acionamento do botão confirmar da tela anterior, </a:t>
            </a:r>
            <a:r>
              <a:rPr lang="pt-BR" altLang="pt-BR" sz="1600" b="1" dirty="0">
                <a:solidFill>
                  <a:schemeClr val="bg1"/>
                </a:solidFill>
                <a:latin typeface="Arial" panose="020B0604020202020204" pitchFamily="34" charset="0"/>
                <a:cs typeface="Arial" panose="020B0604020202020204" pitchFamily="34" charset="0"/>
              </a:rPr>
              <a:t>a</a:t>
            </a:r>
            <a:r>
              <a:rPr lang="pt-BR" altLang="pt-BR" sz="1600" b="1" dirty="0" smtClean="0">
                <a:solidFill>
                  <a:schemeClr val="bg1"/>
                </a:solidFill>
                <a:latin typeface="Arial" panose="020B0604020202020204" pitchFamily="34" charset="0"/>
                <a:cs typeface="Arial" panose="020B0604020202020204" pitchFamily="34" charset="0"/>
              </a:rPr>
              <a:t>s curvas típicas geradas são apresentadas nas planilhas Curvas Típicas PU, segundo seleção “</a:t>
            </a:r>
            <a:r>
              <a:rPr lang="pt-BR" altLang="pt-BR" sz="1600" b="1" dirty="0" smtClean="0">
                <a:solidFill>
                  <a:srgbClr val="FFFF66"/>
                </a:solidFill>
                <a:latin typeface="Arial" panose="020B0604020202020204" pitchFamily="34" charset="0"/>
                <a:cs typeface="Arial" panose="020B0604020202020204" pitchFamily="34" charset="0"/>
              </a:rPr>
              <a:t>Curva a ser gerada</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3" name="Imagem 2"/>
          <p:cNvPicPr>
            <a:picLocks noChangeAspect="1"/>
          </p:cNvPicPr>
          <p:nvPr/>
        </p:nvPicPr>
        <p:blipFill rotWithShape="1">
          <a:blip r:embed="rId2"/>
          <a:srcRect l="33069" t="24801" r="18660" b="28714"/>
          <a:stretch/>
        </p:blipFill>
        <p:spPr>
          <a:xfrm>
            <a:off x="378075" y="1844824"/>
            <a:ext cx="8374530" cy="4536504"/>
          </a:xfrm>
          <a:prstGeom prst="rect">
            <a:avLst/>
          </a:prstGeom>
        </p:spPr>
      </p:pic>
      <p:sp>
        <p:nvSpPr>
          <p:cNvPr id="6"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26. Gerar Curvas Típicas</a:t>
            </a:r>
            <a:endParaRPr lang="pt-BR" altLang="pt-BR" b="1" dirty="0"/>
          </a:p>
        </p:txBody>
      </p:sp>
    </p:spTree>
    <p:extLst>
      <p:ext uri="{BB962C8B-B14F-4D97-AF65-F5344CB8AC3E}">
        <p14:creationId xmlns:p14="http://schemas.microsoft.com/office/powerpoint/2010/main" val="552412536"/>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915672" cy="504138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Na </a:t>
            </a:r>
            <a:r>
              <a:rPr lang="pt-BR" altLang="pt-BR" sz="1600" b="1" dirty="0">
                <a:solidFill>
                  <a:schemeClr val="bg1"/>
                </a:solidFill>
                <a:latin typeface="Arial" panose="020B0604020202020204" pitchFamily="34" charset="0"/>
                <a:cs typeface="Arial" panose="020B0604020202020204" pitchFamily="34" charset="0"/>
              </a:rPr>
              <a:t>tabela “CURVAS DE CARGA TÍPICAS (PU) - DIA TÍPICO - PERÍODO XXXX-XXXX” são apresentadas as curvas típicas para o dia típico e para cada mês/ano selecionado, considerando o período de anos selecionado</a:t>
            </a:r>
            <a:r>
              <a:rPr lang="pt-BR" altLang="pt-BR" sz="1600" b="1" dirty="0" smtClean="0">
                <a:solidFill>
                  <a:schemeClr val="bg1"/>
                </a:solidFill>
                <a:latin typeface="Arial" panose="020B0604020202020204" pitchFamily="34" charset="0"/>
                <a:cs typeface="Arial" panose="020B0604020202020204" pitchFamily="34" charset="0"/>
              </a:rPr>
              <a:t>.</a:t>
            </a:r>
          </a:p>
          <a:p>
            <a:pPr marL="285750" indent="-28575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Na tabela “CURVAS DE CARGA PREVISTAS (MW) – DIA TÍPICO - ANO XXXX são apresentadas as curvas típicas em MW para o dia típico e para um dos anos de previsão do estudo selecionado, considerando o valor máximo anual previsto para o ano aplicado as curvas típicas geradas</a:t>
            </a:r>
            <a:r>
              <a:rPr lang="pt-BR" altLang="pt-BR" sz="1600" b="1" dirty="0" smtClean="0">
                <a:solidFill>
                  <a:schemeClr val="bg1"/>
                </a:solidFill>
                <a:latin typeface="Arial" panose="020B0604020202020204" pitchFamily="34" charset="0"/>
                <a:cs typeface="Arial" panose="020B0604020202020204" pitchFamily="34" charset="0"/>
              </a:rPr>
              <a:t>.</a:t>
            </a:r>
          </a:p>
          <a:p>
            <a:pPr marL="285750" indent="-28575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Na tabela “VALORES DE CORREÇÃO DAS CONDIÇÕES DE CARGA (MW) - DIAS ÚTEIS - ANO XXXX” são apresentadas as correções em MW que o usuário poderá aplicar, hora a hora, nas previsões geradas para o ano de previsão. Essa tabela normalmente virá preenchida com a diferença entre a Carga Global Prevista e o valor em MW gerado pela metodologia da curva típica gravados na </a:t>
            </a:r>
            <a:r>
              <a:rPr lang="pt-BR" altLang="pt-BR" sz="1600" b="1" dirty="0" smtClean="0">
                <a:solidFill>
                  <a:schemeClr val="bg1"/>
                </a:solidFill>
                <a:latin typeface="Arial" panose="020B0604020202020204" pitchFamily="34" charset="0"/>
                <a:cs typeface="Arial" panose="020B0604020202020204" pitchFamily="34" charset="0"/>
              </a:rPr>
              <a:t>base. </a:t>
            </a:r>
            <a:r>
              <a:rPr lang="pt-BR" altLang="pt-BR" sz="1600" b="1" dirty="0">
                <a:solidFill>
                  <a:srgbClr val="FFFF66"/>
                </a:solidFill>
                <a:latin typeface="Arial" panose="020B0604020202020204" pitchFamily="34" charset="0"/>
                <a:cs typeface="Arial" panose="020B0604020202020204" pitchFamily="34" charset="0"/>
              </a:rPr>
              <a:t>Alerta-se que </a:t>
            </a:r>
            <a:r>
              <a:rPr lang="pt-BR" altLang="pt-BR" sz="1600" b="1" dirty="0" smtClean="0">
                <a:solidFill>
                  <a:srgbClr val="FFFF66"/>
                </a:solidFill>
                <a:latin typeface="Arial" panose="020B0604020202020204" pitchFamily="34" charset="0"/>
                <a:cs typeface="Arial" panose="020B0604020202020204" pitchFamily="34" charset="0"/>
              </a:rPr>
              <a:t>ao </a:t>
            </a:r>
            <a:r>
              <a:rPr lang="pt-BR" altLang="pt-BR" sz="1600" b="1" dirty="0" err="1" smtClean="0">
                <a:solidFill>
                  <a:srgbClr val="FFFF66"/>
                </a:solidFill>
                <a:latin typeface="Arial" panose="020B0604020202020204" pitchFamily="34" charset="0"/>
                <a:cs typeface="Arial" panose="020B0604020202020204" pitchFamily="34" charset="0"/>
              </a:rPr>
              <a:t>aquisitar</a:t>
            </a:r>
            <a:r>
              <a:rPr lang="pt-BR" altLang="pt-BR" sz="1600" b="1" dirty="0" smtClean="0">
                <a:solidFill>
                  <a:srgbClr val="FFFF66"/>
                </a:solidFill>
                <a:latin typeface="Arial" panose="020B0604020202020204" pitchFamily="34" charset="0"/>
                <a:cs typeface="Arial" panose="020B0604020202020204" pitchFamily="34" charset="0"/>
              </a:rPr>
              <a:t> um arquivo de um estudo que possua Curva de Carga prevista já gravada, e não exista Curva Típica gravada, será apresentada nessa tabela o próprio valor da Curva de Carga prevista gravada</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Na </a:t>
            </a:r>
            <a:r>
              <a:rPr lang="pt-BR" altLang="pt-BR" sz="1600" b="1" dirty="0">
                <a:solidFill>
                  <a:schemeClr val="bg1"/>
                </a:solidFill>
                <a:latin typeface="Arial" panose="020B0604020202020204" pitchFamily="34" charset="0"/>
                <a:cs typeface="Arial" panose="020B0604020202020204" pitchFamily="34" charset="0"/>
              </a:rPr>
              <a:t>tabela “VALORES DE CORREÇÃO DAS CONDIÇÕES DE CARGA (%) - DIAS ÚTEIS - ANO XXXX” são apresentadas as correções em % que o usuário poderá aplicar, hora a hora, nas previsões geradas para o ano de previsão. </a:t>
            </a:r>
            <a:endParaRPr lang="pt-BR" altLang="pt-BR" sz="1600" b="1" dirty="0" smtClean="0">
              <a:solidFill>
                <a:schemeClr val="bg1"/>
              </a:solidFill>
              <a:latin typeface="Arial" panose="020B0604020202020204" pitchFamily="34" charset="0"/>
              <a:cs typeface="Arial" panose="020B0604020202020204" pitchFamily="34" charset="0"/>
            </a:endParaRPr>
          </a:p>
        </p:txBody>
      </p:sp>
      <p:sp>
        <p:nvSpPr>
          <p:cNvPr id="6"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26. Gerar Curvas Típicas</a:t>
            </a:r>
            <a:endParaRPr lang="pt-BR" altLang="pt-BR" b="1" dirty="0"/>
          </a:p>
        </p:txBody>
      </p:sp>
    </p:spTree>
    <p:extLst>
      <p:ext uri="{BB962C8B-B14F-4D97-AF65-F5344CB8AC3E}">
        <p14:creationId xmlns:p14="http://schemas.microsoft.com/office/powerpoint/2010/main" val="3922827013"/>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rotWithShape="1">
          <a:blip r:embed="rId2"/>
          <a:srcRect l="33069" t="17538" r="18894" b="34130"/>
          <a:stretch/>
        </p:blipFill>
        <p:spPr>
          <a:xfrm>
            <a:off x="408434" y="1844824"/>
            <a:ext cx="8364440" cy="4593586"/>
          </a:xfrm>
          <a:prstGeom prst="rect">
            <a:avLst/>
          </a:prstGeom>
        </p:spPr>
      </p:pic>
      <p:sp>
        <p:nvSpPr>
          <p:cNvPr id="6" name="Retângulo 5"/>
          <p:cNvSpPr/>
          <p:nvPr/>
        </p:nvSpPr>
        <p:spPr>
          <a:xfrm>
            <a:off x="107504" y="836712"/>
            <a:ext cx="8915672"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Após acionamento do botão confirmar da tela anterior, </a:t>
            </a:r>
            <a:r>
              <a:rPr lang="pt-BR" altLang="pt-BR" sz="1600" b="1" dirty="0">
                <a:solidFill>
                  <a:schemeClr val="bg1"/>
                </a:solidFill>
                <a:latin typeface="Arial" panose="020B0604020202020204" pitchFamily="34" charset="0"/>
                <a:cs typeface="Arial" panose="020B0604020202020204" pitchFamily="34" charset="0"/>
              </a:rPr>
              <a:t>a</a:t>
            </a:r>
            <a:r>
              <a:rPr lang="pt-BR" altLang="pt-BR" sz="1600" b="1" dirty="0" smtClean="0">
                <a:solidFill>
                  <a:schemeClr val="bg1"/>
                </a:solidFill>
                <a:latin typeface="Arial" panose="020B0604020202020204" pitchFamily="34" charset="0"/>
                <a:cs typeface="Arial" panose="020B0604020202020204" pitchFamily="34" charset="0"/>
              </a:rPr>
              <a:t>s curvas típicas geradas são apresentadas nas planilhas Curvas Típicas MW, segundo seleção “</a:t>
            </a:r>
            <a:r>
              <a:rPr lang="pt-BR" altLang="pt-BR" sz="1600" b="1" dirty="0" smtClean="0">
                <a:solidFill>
                  <a:srgbClr val="FFFF66"/>
                </a:solidFill>
                <a:latin typeface="Arial" panose="020B0604020202020204" pitchFamily="34" charset="0"/>
                <a:cs typeface="Arial" panose="020B0604020202020204" pitchFamily="34" charset="0"/>
              </a:rPr>
              <a:t>Curva a ser gerada</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7"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26. Gerar Curvas Típicas</a:t>
            </a:r>
            <a:endParaRPr lang="pt-BR" altLang="pt-BR" b="1" dirty="0"/>
          </a:p>
        </p:txBody>
      </p:sp>
    </p:spTree>
    <p:extLst>
      <p:ext uri="{BB962C8B-B14F-4D97-AF65-F5344CB8AC3E}">
        <p14:creationId xmlns:p14="http://schemas.microsoft.com/office/powerpoint/2010/main" val="57715943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915672" cy="486902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dirty="0" smtClean="0">
                <a:solidFill>
                  <a:schemeClr val="bg1"/>
                </a:solidFill>
                <a:latin typeface="Arial" panose="020B0604020202020204" pitchFamily="34" charset="0"/>
                <a:cs typeface="Arial" panose="020B0604020202020204" pitchFamily="34" charset="0"/>
              </a:rPr>
              <a:t>Na </a:t>
            </a:r>
            <a:r>
              <a:rPr lang="pt-BR" altLang="pt-BR" sz="1600" dirty="0">
                <a:solidFill>
                  <a:schemeClr val="bg1"/>
                </a:solidFill>
                <a:latin typeface="Arial" panose="020B0604020202020204" pitchFamily="34" charset="0"/>
                <a:cs typeface="Arial" panose="020B0604020202020204" pitchFamily="34" charset="0"/>
              </a:rPr>
              <a:t>tabela “CURVAS DE CARGA TÍPICAS (MW) - DIA TÍPICO - ANO XXXX” são apresentadas as curvas típicas em </a:t>
            </a:r>
            <a:r>
              <a:rPr lang="pt-BR" altLang="pt-BR" sz="1600" dirty="0" smtClean="0">
                <a:solidFill>
                  <a:schemeClr val="bg1"/>
                </a:solidFill>
                <a:latin typeface="Arial" panose="020B0604020202020204" pitchFamily="34" charset="0"/>
                <a:cs typeface="Arial" panose="020B0604020202020204" pitchFamily="34" charset="0"/>
              </a:rPr>
              <a:t>MW para </a:t>
            </a:r>
            <a:r>
              <a:rPr lang="pt-BR" altLang="pt-BR" sz="1600" dirty="0">
                <a:solidFill>
                  <a:schemeClr val="bg1"/>
                </a:solidFill>
                <a:latin typeface="Arial" panose="020B0604020202020204" pitchFamily="34" charset="0"/>
                <a:cs typeface="Arial" panose="020B0604020202020204" pitchFamily="34" charset="0"/>
              </a:rPr>
              <a:t>o dia típico e para cada mês/ano </a:t>
            </a:r>
            <a:r>
              <a:rPr lang="pt-BR" altLang="pt-BR" sz="1600" dirty="0" smtClean="0">
                <a:solidFill>
                  <a:schemeClr val="bg1"/>
                </a:solidFill>
                <a:latin typeface="Arial" panose="020B0604020202020204" pitchFamily="34" charset="0"/>
                <a:cs typeface="Arial" panose="020B0604020202020204" pitchFamily="34" charset="0"/>
              </a:rPr>
              <a:t>selecionado.</a:t>
            </a:r>
          </a:p>
          <a:p>
            <a:pPr marL="285750" indent="-285750" algn="just">
              <a:lnSpc>
                <a:spcPct val="90000"/>
              </a:lnSpc>
              <a:spcBef>
                <a:spcPct val="20000"/>
              </a:spcBef>
              <a:buFont typeface="Wingdings" panose="05000000000000000000" pitchFamily="2" charset="2"/>
              <a:buChar char="Ø"/>
            </a:pPr>
            <a:endParaRPr lang="pt-BR" altLang="pt-BR" sz="1600"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dirty="0">
                <a:solidFill>
                  <a:schemeClr val="bg1"/>
                </a:solidFill>
                <a:latin typeface="Arial" panose="020B0604020202020204" pitchFamily="34" charset="0"/>
                <a:cs typeface="Arial" panose="020B0604020202020204" pitchFamily="34" charset="0"/>
              </a:rPr>
              <a:t>Na tabela “CURVAS DE CARGA PREVISTAS (MW) – DIA TÍPICO - ANO XXXX são apresentadas as curvas típicas em MW </a:t>
            </a:r>
            <a:r>
              <a:rPr lang="pt-BR" altLang="pt-BR" sz="1600" dirty="0" smtClean="0">
                <a:solidFill>
                  <a:schemeClr val="bg1"/>
                </a:solidFill>
                <a:latin typeface="Arial" panose="020B0604020202020204" pitchFamily="34" charset="0"/>
                <a:cs typeface="Arial" panose="020B0604020202020204" pitchFamily="34" charset="0"/>
              </a:rPr>
              <a:t>corrigidas </a:t>
            </a:r>
            <a:r>
              <a:rPr lang="pt-BR" altLang="pt-BR" sz="1600" dirty="0">
                <a:solidFill>
                  <a:schemeClr val="bg1"/>
                </a:solidFill>
                <a:latin typeface="Arial" panose="020B0604020202020204" pitchFamily="34" charset="0"/>
                <a:cs typeface="Arial" panose="020B0604020202020204" pitchFamily="34" charset="0"/>
              </a:rPr>
              <a:t>para o nível da previsão </a:t>
            </a:r>
            <a:r>
              <a:rPr lang="pt-BR" altLang="pt-BR" sz="1600" dirty="0" smtClean="0">
                <a:solidFill>
                  <a:schemeClr val="bg1"/>
                </a:solidFill>
                <a:latin typeface="Arial" panose="020B0604020202020204" pitchFamily="34" charset="0"/>
                <a:cs typeface="Arial" panose="020B0604020202020204" pitchFamily="34" charset="0"/>
              </a:rPr>
              <a:t>por dia típico, </a:t>
            </a:r>
            <a:r>
              <a:rPr lang="pt-BR" altLang="pt-BR" sz="1600" dirty="0">
                <a:solidFill>
                  <a:schemeClr val="bg1"/>
                </a:solidFill>
                <a:latin typeface="Arial" panose="020B0604020202020204" pitchFamily="34" charset="0"/>
                <a:cs typeface="Arial" panose="020B0604020202020204" pitchFamily="34" charset="0"/>
              </a:rPr>
              <a:t>considerando o valor máximo anual </a:t>
            </a:r>
            <a:r>
              <a:rPr lang="pt-BR" altLang="pt-BR" sz="1600" dirty="0" smtClean="0">
                <a:solidFill>
                  <a:schemeClr val="bg1"/>
                </a:solidFill>
                <a:latin typeface="Arial" panose="020B0604020202020204" pitchFamily="34" charset="0"/>
                <a:cs typeface="Arial" panose="020B0604020202020204" pitchFamily="34" charset="0"/>
              </a:rPr>
              <a:t>previsto aplicado </a:t>
            </a:r>
            <a:r>
              <a:rPr lang="pt-BR" altLang="pt-BR" sz="1600" dirty="0">
                <a:solidFill>
                  <a:schemeClr val="bg1"/>
                </a:solidFill>
                <a:latin typeface="Arial" panose="020B0604020202020204" pitchFamily="34" charset="0"/>
                <a:cs typeface="Arial" panose="020B0604020202020204" pitchFamily="34" charset="0"/>
              </a:rPr>
              <a:t>as curvas </a:t>
            </a:r>
            <a:r>
              <a:rPr lang="pt-BR" altLang="pt-BR" sz="1600" dirty="0" smtClean="0">
                <a:solidFill>
                  <a:schemeClr val="bg1"/>
                </a:solidFill>
                <a:latin typeface="Arial" panose="020B0604020202020204" pitchFamily="34" charset="0"/>
                <a:cs typeface="Arial" panose="020B0604020202020204" pitchFamily="34" charset="0"/>
              </a:rPr>
              <a:t>típicas.</a:t>
            </a:r>
            <a:endParaRPr lang="pt-BR" altLang="pt-BR" sz="1600"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endParaRPr lang="pt-BR" altLang="pt-BR" sz="1600" dirty="0" smtClean="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dirty="0" smtClean="0">
                <a:solidFill>
                  <a:schemeClr val="bg1"/>
                </a:solidFill>
                <a:latin typeface="Arial" panose="020B0604020202020204" pitchFamily="34" charset="0"/>
                <a:cs typeface="Arial" panose="020B0604020202020204" pitchFamily="34" charset="0"/>
              </a:rPr>
              <a:t>Na </a:t>
            </a:r>
            <a:r>
              <a:rPr lang="pt-BR" altLang="pt-BR" sz="1600" dirty="0">
                <a:solidFill>
                  <a:schemeClr val="bg1"/>
                </a:solidFill>
                <a:latin typeface="Arial" panose="020B0604020202020204" pitchFamily="34" charset="0"/>
                <a:cs typeface="Arial" panose="020B0604020202020204" pitchFamily="34" charset="0"/>
              </a:rPr>
              <a:t>tabela “VALORES DE CORREÇÃO DAS CONDIÇÕES DE CARGA (MW) - DIA TÍPICO - ANO XXXX” são apresentadas as correções em MW que o usuário poderá aplicar, hora a hora, nas previsões geradas para o ano de previsão. Essa tabela normalmente virá preenchida com a diferença entre a Carga Global Prevista e o valor em MW gerado pela metodologia da curva típica gravados na </a:t>
            </a:r>
            <a:r>
              <a:rPr lang="pt-BR" altLang="pt-BR" sz="1600" dirty="0" smtClean="0">
                <a:solidFill>
                  <a:schemeClr val="bg1"/>
                </a:solidFill>
                <a:latin typeface="Arial" panose="020B0604020202020204" pitchFamily="34" charset="0"/>
                <a:cs typeface="Arial" panose="020B0604020202020204" pitchFamily="34" charset="0"/>
              </a:rPr>
              <a:t>base. </a:t>
            </a:r>
            <a:r>
              <a:rPr lang="pt-BR" altLang="pt-BR" sz="1600" b="1" dirty="0">
                <a:solidFill>
                  <a:srgbClr val="FFFF66"/>
                </a:solidFill>
                <a:latin typeface="Arial" panose="020B0604020202020204" pitchFamily="34" charset="0"/>
                <a:cs typeface="Arial" panose="020B0604020202020204" pitchFamily="34" charset="0"/>
              </a:rPr>
              <a:t>Alerta-se que ao </a:t>
            </a:r>
            <a:r>
              <a:rPr lang="pt-BR" altLang="pt-BR" sz="1600" b="1" dirty="0" err="1">
                <a:solidFill>
                  <a:srgbClr val="FFFF66"/>
                </a:solidFill>
                <a:latin typeface="Arial" panose="020B0604020202020204" pitchFamily="34" charset="0"/>
                <a:cs typeface="Arial" panose="020B0604020202020204" pitchFamily="34" charset="0"/>
              </a:rPr>
              <a:t>aquisitar</a:t>
            </a:r>
            <a:r>
              <a:rPr lang="pt-BR" altLang="pt-BR" sz="1600" b="1" dirty="0">
                <a:solidFill>
                  <a:srgbClr val="FFFF66"/>
                </a:solidFill>
                <a:latin typeface="Arial" panose="020B0604020202020204" pitchFamily="34" charset="0"/>
                <a:cs typeface="Arial" panose="020B0604020202020204" pitchFamily="34" charset="0"/>
              </a:rPr>
              <a:t> um arquivo de um estudo que possua Curva de Carga prevista já gravada, e não exista Curva Típica gravada, será apresentada nessa tabela o próprio valor da Curva de Carga prevista gravada</a:t>
            </a:r>
            <a:r>
              <a:rPr lang="pt-BR" altLang="pt-BR" sz="1600" dirty="0" smtClean="0">
                <a:solidFill>
                  <a:schemeClr val="bg1"/>
                </a:solidFill>
                <a:latin typeface="Arial" panose="020B0604020202020204" pitchFamily="34" charset="0"/>
                <a:cs typeface="Arial" panose="020B0604020202020204" pitchFamily="34" charset="0"/>
              </a:rPr>
              <a:t>.</a:t>
            </a:r>
            <a:endParaRPr lang="pt-BR" altLang="pt-BR" sz="1600"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endParaRPr lang="pt-BR" altLang="pt-BR" sz="1600" dirty="0" smtClean="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dirty="0" smtClean="0">
                <a:solidFill>
                  <a:schemeClr val="bg1"/>
                </a:solidFill>
                <a:latin typeface="Arial" panose="020B0604020202020204" pitchFamily="34" charset="0"/>
                <a:cs typeface="Arial" panose="020B0604020202020204" pitchFamily="34" charset="0"/>
              </a:rPr>
              <a:t>Na </a:t>
            </a:r>
            <a:r>
              <a:rPr lang="pt-BR" altLang="pt-BR" sz="1600" dirty="0">
                <a:solidFill>
                  <a:schemeClr val="bg1"/>
                </a:solidFill>
                <a:latin typeface="Arial" panose="020B0604020202020204" pitchFamily="34" charset="0"/>
                <a:cs typeface="Arial" panose="020B0604020202020204" pitchFamily="34" charset="0"/>
              </a:rPr>
              <a:t>tabela “VALORES DE CORREÇÃO DAS CONDIÇÕES DE CARGA (%) - DIA TÍPICO - ANO XXXX” são apresentadas os crescimentos, hora a hora, em %, entre o valor previsto para o ano de estudo e o valor apresentado na curva crítica MW. </a:t>
            </a:r>
          </a:p>
          <a:p>
            <a:pPr marL="285750" indent="-285750" algn="just">
              <a:lnSpc>
                <a:spcPct val="90000"/>
              </a:lnSpc>
              <a:spcBef>
                <a:spcPct val="20000"/>
              </a:spcBef>
              <a:buFont typeface="Wingdings" panose="05000000000000000000" pitchFamily="2" charset="2"/>
              <a:buChar char="Ø"/>
            </a:pPr>
            <a:endParaRPr lang="pt-BR" altLang="pt-BR" sz="1600" dirty="0" smtClean="0">
              <a:solidFill>
                <a:schemeClr val="bg1"/>
              </a:solidFill>
              <a:latin typeface="Arial" panose="020B0604020202020204" pitchFamily="34" charset="0"/>
              <a:cs typeface="Arial" panose="020B0604020202020204" pitchFamily="34" charset="0"/>
            </a:endParaRPr>
          </a:p>
        </p:txBody>
      </p:sp>
      <p:sp>
        <p:nvSpPr>
          <p:cNvPr id="6"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26. Gerar Curvas Típicas</a:t>
            </a:r>
            <a:endParaRPr lang="pt-BR" altLang="pt-BR" b="1" dirty="0"/>
          </a:p>
        </p:txBody>
      </p:sp>
    </p:spTree>
    <p:extLst>
      <p:ext uri="{BB962C8B-B14F-4D97-AF65-F5344CB8AC3E}">
        <p14:creationId xmlns:p14="http://schemas.microsoft.com/office/powerpoint/2010/main" val="55839912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915672"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dirty="0" smtClean="0">
                <a:solidFill>
                  <a:schemeClr val="bg1"/>
                </a:solidFill>
                <a:latin typeface="Arial" panose="020B0604020202020204" pitchFamily="34" charset="0"/>
                <a:cs typeface="Arial" panose="020B0604020202020204" pitchFamily="34" charset="0"/>
              </a:rPr>
              <a:t>Os valores previstos na </a:t>
            </a:r>
            <a:r>
              <a:rPr lang="pt-BR" altLang="pt-BR" sz="1600" dirty="0">
                <a:solidFill>
                  <a:schemeClr val="bg1"/>
                </a:solidFill>
                <a:latin typeface="Arial" panose="020B0604020202020204" pitchFamily="34" charset="0"/>
                <a:cs typeface="Arial" panose="020B0604020202020204" pitchFamily="34" charset="0"/>
              </a:rPr>
              <a:t>tabela “CURVAS DE CARGA PREVISTAS (MW) – DIA TÍPICO - ANO XXXX </a:t>
            </a:r>
            <a:r>
              <a:rPr lang="pt-BR" altLang="pt-BR" sz="1600" dirty="0" smtClean="0">
                <a:solidFill>
                  <a:schemeClr val="bg1"/>
                </a:solidFill>
                <a:latin typeface="Arial" panose="020B0604020202020204" pitchFamily="34" charset="0"/>
                <a:cs typeface="Arial" panose="020B0604020202020204" pitchFamily="34" charset="0"/>
              </a:rPr>
              <a:t>podem ser transferidos para a planilha “Curva de Carga” através da funcionalidade de transferência de dados.</a:t>
            </a:r>
            <a:endParaRPr lang="pt-BR" altLang="pt-BR" sz="1600" dirty="0">
              <a:solidFill>
                <a:schemeClr val="bg1"/>
              </a:solidFill>
              <a:latin typeface="Arial" panose="020B0604020202020204" pitchFamily="34" charset="0"/>
              <a:cs typeface="Arial" panose="020B0604020202020204" pitchFamily="34" charset="0"/>
            </a:endParaRPr>
          </a:p>
        </p:txBody>
      </p:sp>
      <p:sp>
        <p:nvSpPr>
          <p:cNvPr id="6"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26. Gerar Curvas Típicas</a:t>
            </a:r>
            <a:endParaRPr lang="pt-BR" altLang="pt-BR" b="1" dirty="0"/>
          </a:p>
        </p:txBody>
      </p:sp>
    </p:spTree>
    <p:extLst>
      <p:ext uri="{BB962C8B-B14F-4D97-AF65-F5344CB8AC3E}">
        <p14:creationId xmlns:p14="http://schemas.microsoft.com/office/powerpoint/2010/main" val="687995123"/>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27. Comparar Curva Típica</a:t>
            </a:r>
            <a:endParaRPr lang="pt-BR" altLang="pt-BR" b="1" dirty="0"/>
          </a:p>
        </p:txBody>
      </p:sp>
      <p:sp>
        <p:nvSpPr>
          <p:cNvPr id="5" name="Retângulo 4"/>
          <p:cNvSpPr/>
          <p:nvPr/>
        </p:nvSpPr>
        <p:spPr>
          <a:xfrm>
            <a:off x="107504" y="836712"/>
            <a:ext cx="8915672" cy="9787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a:t>
            </a:r>
            <a:r>
              <a:rPr lang="pt-BR" altLang="pt-BR" sz="1600" b="1" dirty="0" smtClean="0">
                <a:solidFill>
                  <a:schemeClr val="bg1"/>
                </a:solidFill>
                <a:latin typeface="Arial" panose="020B0604020202020204" pitchFamily="34" charset="0"/>
                <a:cs typeface="Arial" panose="020B0604020202020204" pitchFamily="34" charset="0"/>
              </a:rPr>
              <a:t>opção “</a:t>
            </a:r>
            <a:r>
              <a:rPr lang="pt-BR" altLang="pt-BR" sz="1600" b="1" dirty="0" smtClean="0">
                <a:solidFill>
                  <a:srgbClr val="FFFF66"/>
                </a:solidFill>
                <a:latin typeface="Arial" panose="020B0604020202020204" pitchFamily="34" charset="0"/>
                <a:cs typeface="Arial" panose="020B0604020202020204" pitchFamily="34" charset="0"/>
              </a:rPr>
              <a:t>Comparar Curva Típica</a:t>
            </a:r>
            <a:r>
              <a:rPr lang="pt-BR" altLang="pt-BR" sz="1600" b="1" dirty="0" smtClean="0">
                <a:solidFill>
                  <a:schemeClr val="bg1"/>
                </a:solidFill>
                <a:latin typeface="Arial" panose="020B0604020202020204" pitchFamily="34" charset="0"/>
                <a:cs typeface="Arial" panose="020B0604020202020204" pitchFamily="34" charset="0"/>
              </a:rPr>
              <a:t>” da </a:t>
            </a:r>
            <a:r>
              <a:rPr lang="pt-BR" altLang="pt-BR" sz="1600" b="1" dirty="0">
                <a:solidFill>
                  <a:schemeClr val="bg1"/>
                </a:solidFill>
                <a:latin typeface="Arial" panose="020B0604020202020204" pitchFamily="34" charset="0"/>
                <a:cs typeface="Arial" panose="020B0604020202020204" pitchFamily="34" charset="0"/>
              </a:rPr>
              <a:t>funcionalidade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Análise Gráfica</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possibilita ao usuário </a:t>
            </a:r>
            <a:r>
              <a:rPr lang="pt-BR" altLang="pt-BR" sz="1600" b="1" dirty="0" smtClean="0">
                <a:solidFill>
                  <a:schemeClr val="bg1"/>
                </a:solidFill>
                <a:latin typeface="Arial" panose="020B0604020202020204" pitchFamily="34" charset="0"/>
                <a:cs typeface="Arial" panose="020B0604020202020204" pitchFamily="34" charset="0"/>
              </a:rPr>
              <a:t>gerar um gráfico de </a:t>
            </a:r>
            <a:r>
              <a:rPr lang="pt-BR" altLang="pt-BR" sz="1600" b="1" dirty="0">
                <a:solidFill>
                  <a:schemeClr val="bg1"/>
                </a:solidFill>
                <a:latin typeface="Arial" panose="020B0604020202020204" pitchFamily="34" charset="0"/>
                <a:cs typeface="Arial" panose="020B0604020202020204" pitchFamily="34" charset="0"/>
              </a:rPr>
              <a:t>análise comparativa </a:t>
            </a:r>
            <a:r>
              <a:rPr lang="pt-BR" altLang="pt-BR" sz="1600" b="1" dirty="0" smtClean="0">
                <a:solidFill>
                  <a:schemeClr val="bg1"/>
                </a:solidFill>
                <a:latin typeface="Arial" panose="020B0604020202020204" pitchFamily="34" charset="0"/>
                <a:cs typeface="Arial" panose="020B0604020202020204" pitchFamily="34" charset="0"/>
              </a:rPr>
              <a:t>entre </a:t>
            </a:r>
            <a:r>
              <a:rPr lang="pt-BR" altLang="pt-BR" sz="1600" b="1" dirty="0">
                <a:solidFill>
                  <a:schemeClr val="bg1"/>
                </a:solidFill>
                <a:latin typeface="Arial" panose="020B0604020202020204" pitchFamily="34" charset="0"/>
                <a:cs typeface="Arial" panose="020B0604020202020204" pitchFamily="34" charset="0"/>
              </a:rPr>
              <a:t>as curvas típicas </a:t>
            </a:r>
            <a:r>
              <a:rPr lang="pt-BR" altLang="pt-BR" sz="1600" b="1" dirty="0" smtClean="0">
                <a:solidFill>
                  <a:schemeClr val="bg1"/>
                </a:solidFill>
                <a:latin typeface="Arial" panose="020B0604020202020204" pitchFamily="34" charset="0"/>
                <a:cs typeface="Arial" panose="020B0604020202020204" pitchFamily="34" charset="0"/>
              </a:rPr>
              <a:t>gerada para o estudo corrente </a:t>
            </a:r>
            <a:r>
              <a:rPr lang="pt-BR" altLang="pt-BR" sz="1600" b="1" dirty="0">
                <a:solidFill>
                  <a:schemeClr val="bg1"/>
                </a:solidFill>
                <a:latin typeface="Arial" panose="020B0604020202020204" pitchFamily="34" charset="0"/>
                <a:cs typeface="Arial" panose="020B0604020202020204" pitchFamily="34" charset="0"/>
              </a:rPr>
              <a:t>e </a:t>
            </a:r>
            <a:r>
              <a:rPr lang="pt-BR" altLang="pt-BR" sz="1600" b="1" dirty="0" smtClean="0">
                <a:solidFill>
                  <a:schemeClr val="bg1"/>
                </a:solidFill>
                <a:latin typeface="Arial" panose="020B0604020202020204" pitchFamily="34" charset="0"/>
                <a:cs typeface="Arial" panose="020B0604020202020204" pitchFamily="34" charset="0"/>
              </a:rPr>
              <a:t>as curvas de </a:t>
            </a:r>
            <a:r>
              <a:rPr lang="pt-BR" altLang="pt-BR" sz="1600" b="1" dirty="0">
                <a:solidFill>
                  <a:schemeClr val="bg1"/>
                </a:solidFill>
                <a:latin typeface="Arial" panose="020B0604020202020204" pitchFamily="34" charset="0"/>
                <a:cs typeface="Arial" panose="020B0604020202020204" pitchFamily="34" charset="0"/>
              </a:rPr>
              <a:t>carga previstas, em </a:t>
            </a:r>
            <a:r>
              <a:rPr lang="pt-BR" altLang="pt-BR" sz="1600" b="1" dirty="0" smtClean="0">
                <a:solidFill>
                  <a:schemeClr val="bg1"/>
                </a:solidFill>
                <a:latin typeface="Arial" panose="020B0604020202020204" pitchFamily="34" charset="0"/>
                <a:cs typeface="Arial" panose="020B0604020202020204" pitchFamily="34" charset="0"/>
              </a:rPr>
              <a:t>PU, encaminhadas </a:t>
            </a:r>
            <a:r>
              <a:rPr lang="pt-BR" altLang="pt-BR" sz="1600" b="1" dirty="0">
                <a:solidFill>
                  <a:schemeClr val="bg1"/>
                </a:solidFill>
                <a:latin typeface="Arial" panose="020B0604020202020204" pitchFamily="34" charset="0"/>
                <a:cs typeface="Arial" panose="020B0604020202020204" pitchFamily="34" charset="0"/>
              </a:rPr>
              <a:t>para os </a:t>
            </a:r>
            <a:r>
              <a:rPr lang="pt-BR" altLang="pt-BR" sz="1600" b="1" dirty="0" smtClean="0">
                <a:solidFill>
                  <a:schemeClr val="bg1"/>
                </a:solidFill>
                <a:latin typeface="Arial" panose="020B0604020202020204" pitchFamily="34" charset="0"/>
                <a:cs typeface="Arial" panose="020B0604020202020204" pitchFamily="34" charset="0"/>
              </a:rPr>
              <a:t>estudos;</a:t>
            </a:r>
          </a:p>
        </p:txBody>
      </p:sp>
      <p:pic>
        <p:nvPicPr>
          <p:cNvPr id="6" name="Imagem 5"/>
          <p:cNvPicPr>
            <a:picLocks noChangeAspect="1"/>
          </p:cNvPicPr>
          <p:nvPr/>
        </p:nvPicPr>
        <p:blipFill rotWithShape="1">
          <a:blip r:embed="rId2"/>
          <a:srcRect r="45686" b="86757"/>
          <a:stretch/>
        </p:blipFill>
        <p:spPr bwMode="auto">
          <a:xfrm>
            <a:off x="156058" y="2420888"/>
            <a:ext cx="8867118" cy="1216258"/>
          </a:xfrm>
          <a:prstGeom prst="rect">
            <a:avLst/>
          </a:prstGeom>
          <a:ln>
            <a:noFill/>
          </a:ln>
          <a:extLst>
            <a:ext uri="{53640926-AAD7-44D8-BBD7-CCE9431645EC}">
              <a14:shadowObscured xmlns:a14="http://schemas.microsoft.com/office/drawing/2010/main"/>
            </a:ext>
          </a:extLst>
        </p:spPr>
      </p:pic>
      <p:sp>
        <p:nvSpPr>
          <p:cNvPr id="7" name="Seta para baixo 6"/>
          <p:cNvSpPr/>
          <p:nvPr/>
        </p:nvSpPr>
        <p:spPr>
          <a:xfrm rot="13807541">
            <a:off x="7517120" y="3160424"/>
            <a:ext cx="216024" cy="35352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988958211"/>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915672"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É apresentado o seguinte gráfico:</a:t>
            </a:r>
          </a:p>
        </p:txBody>
      </p:sp>
      <p:pic>
        <p:nvPicPr>
          <p:cNvPr id="2" name="Imagem 1"/>
          <p:cNvPicPr>
            <a:picLocks noChangeAspect="1"/>
          </p:cNvPicPr>
          <p:nvPr/>
        </p:nvPicPr>
        <p:blipFill rotWithShape="1">
          <a:blip r:embed="rId2"/>
          <a:srcRect l="5298" t="21497" r="3768" b="6251"/>
          <a:stretch/>
        </p:blipFill>
        <p:spPr>
          <a:xfrm>
            <a:off x="39794" y="1178344"/>
            <a:ext cx="9070395" cy="4050856"/>
          </a:xfrm>
          <a:prstGeom prst="rect">
            <a:avLst/>
          </a:prstGeom>
        </p:spPr>
      </p:pic>
      <p:sp>
        <p:nvSpPr>
          <p:cNvPr id="7" name="Seta para baixo 6"/>
          <p:cNvSpPr/>
          <p:nvPr/>
        </p:nvSpPr>
        <p:spPr>
          <a:xfrm rot="19440352">
            <a:off x="7466516" y="3150813"/>
            <a:ext cx="144002" cy="340139"/>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BR"/>
          </a:p>
        </p:txBody>
      </p:sp>
      <p:sp>
        <p:nvSpPr>
          <p:cNvPr id="9" name="Seta para baixo 8"/>
          <p:cNvSpPr/>
          <p:nvPr/>
        </p:nvSpPr>
        <p:spPr>
          <a:xfrm rot="19440352">
            <a:off x="125998" y="4734989"/>
            <a:ext cx="144002" cy="340139"/>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BR"/>
          </a:p>
        </p:txBody>
      </p:sp>
      <p:sp>
        <p:nvSpPr>
          <p:cNvPr id="10"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27. Comparar Curva Típica</a:t>
            </a:r>
            <a:endParaRPr lang="pt-BR" altLang="pt-BR" b="1" dirty="0"/>
          </a:p>
        </p:txBody>
      </p:sp>
    </p:spTree>
    <p:extLst>
      <p:ext uri="{BB962C8B-B14F-4D97-AF65-F5344CB8AC3E}">
        <p14:creationId xmlns:p14="http://schemas.microsoft.com/office/powerpoint/2010/main" val="701078811"/>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915672"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É apresentada a seguinte planilha com os dados referente as curvas do gráfico:</a:t>
            </a:r>
          </a:p>
        </p:txBody>
      </p:sp>
      <p:pic>
        <p:nvPicPr>
          <p:cNvPr id="9" name="Imagem 8"/>
          <p:cNvPicPr/>
          <p:nvPr/>
        </p:nvPicPr>
        <p:blipFill>
          <a:blip r:embed="rId2"/>
          <a:stretch>
            <a:fillRect/>
          </a:stretch>
        </p:blipFill>
        <p:spPr>
          <a:xfrm>
            <a:off x="107504" y="1412776"/>
            <a:ext cx="7200800" cy="5040560"/>
          </a:xfrm>
          <a:prstGeom prst="rect">
            <a:avLst/>
          </a:prstGeom>
        </p:spPr>
      </p:pic>
      <p:sp>
        <p:nvSpPr>
          <p:cNvPr id="10" name="Seta para baixo 9"/>
          <p:cNvSpPr/>
          <p:nvPr/>
        </p:nvSpPr>
        <p:spPr>
          <a:xfrm rot="19440352">
            <a:off x="896886" y="5744958"/>
            <a:ext cx="130175" cy="27813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BR"/>
          </a:p>
        </p:txBody>
      </p:sp>
      <p:sp>
        <p:nvSpPr>
          <p:cNvPr id="6"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27. Comparar Curva Típica</a:t>
            </a:r>
            <a:endParaRPr lang="pt-BR" altLang="pt-BR" b="1" dirty="0"/>
          </a:p>
        </p:txBody>
      </p:sp>
    </p:spTree>
    <p:extLst>
      <p:ext uri="{BB962C8B-B14F-4D97-AF65-F5344CB8AC3E}">
        <p14:creationId xmlns:p14="http://schemas.microsoft.com/office/powerpoint/2010/main" val="596123088"/>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915672"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opção “</a:t>
            </a:r>
            <a:r>
              <a:rPr lang="pt-BR" altLang="pt-BR" sz="1600" b="1" dirty="0" smtClean="0">
                <a:solidFill>
                  <a:srgbClr val="FFFF66"/>
                </a:solidFill>
                <a:latin typeface="Arial" panose="020B0604020202020204" pitchFamily="34" charset="0"/>
                <a:cs typeface="Arial" panose="020B0604020202020204" pitchFamily="34" charset="0"/>
              </a:rPr>
              <a:t>Utilitários</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da funcionalidade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Geral</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possibilita ao usuário </a:t>
            </a:r>
            <a:r>
              <a:rPr lang="pt-BR" altLang="pt-BR" sz="1600" b="1" dirty="0" smtClean="0">
                <a:solidFill>
                  <a:schemeClr val="bg1"/>
                </a:solidFill>
                <a:latin typeface="Arial" panose="020B0604020202020204" pitchFamily="34" charset="0"/>
                <a:cs typeface="Arial" panose="020B0604020202020204" pitchFamily="34" charset="0"/>
              </a:rPr>
              <a:t>exibir opções para atualização do gráfico e da tabela de dados, conforme a seguir:</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10"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27. Comparar Curva Típica</a:t>
            </a:r>
            <a:endParaRPr lang="pt-BR" altLang="pt-BR" b="1" dirty="0"/>
          </a:p>
        </p:txBody>
      </p:sp>
      <p:sp>
        <p:nvSpPr>
          <p:cNvPr id="3" name="Retângulo 2"/>
          <p:cNvSpPr/>
          <p:nvPr/>
        </p:nvSpPr>
        <p:spPr>
          <a:xfrm>
            <a:off x="107504" y="5301208"/>
            <a:ext cx="8856984" cy="757130"/>
          </a:xfrm>
          <a:prstGeom prst="rect">
            <a:avLst/>
          </a:prstGeom>
        </p:spPr>
        <p:txBody>
          <a:bodyPr wrap="square">
            <a:spAutoFit/>
          </a:bodyPr>
          <a:lstStyle/>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Caso exista arquivo em foco com os dados de carga global, e alguma curva típica (PU ou MW) gerada, a funcionalidade possibilitará ao usuário selecionar entre informações do arquivo e do banco de dados.</a:t>
            </a:r>
          </a:p>
        </p:txBody>
      </p:sp>
      <p:pic>
        <p:nvPicPr>
          <p:cNvPr id="6" name="Imagem 5"/>
          <p:cNvPicPr>
            <a:picLocks noChangeAspect="1"/>
          </p:cNvPicPr>
          <p:nvPr/>
        </p:nvPicPr>
        <p:blipFill rotWithShape="1">
          <a:blip r:embed="rId2"/>
          <a:srcRect l="81000" t="61411" b="7836"/>
          <a:stretch/>
        </p:blipFill>
        <p:spPr>
          <a:xfrm>
            <a:off x="2843808" y="1587078"/>
            <a:ext cx="3096344" cy="3508196"/>
          </a:xfrm>
          <a:prstGeom prst="rect">
            <a:avLst/>
          </a:prstGeom>
        </p:spPr>
      </p:pic>
    </p:spTree>
    <p:extLst>
      <p:ext uri="{BB962C8B-B14F-4D97-AF65-F5344CB8AC3E}">
        <p14:creationId xmlns:p14="http://schemas.microsoft.com/office/powerpoint/2010/main" val="1446517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63688" y="27691"/>
            <a:ext cx="7380312" cy="561975"/>
          </a:xfrm>
        </p:spPr>
        <p:txBody>
          <a:bodyPr/>
          <a:lstStyle/>
          <a:p>
            <a:r>
              <a:rPr lang="pt-BR" dirty="0"/>
              <a:t>2</a:t>
            </a:r>
            <a:r>
              <a:rPr lang="pt-BR" dirty="0" smtClean="0"/>
              <a:t>. O Projeto SCPCB – Arquitetura técnica</a:t>
            </a:r>
            <a:endParaRPr lang="pt-BR" dirty="0"/>
          </a:p>
        </p:txBody>
      </p:sp>
      <p:pic>
        <p:nvPicPr>
          <p:cNvPr id="4" name="Imagem 3" descr="C:\Users\boliveira.funcoge\Downloads\scpcb.jpg"/>
          <p:cNvPicPr/>
          <p:nvPr/>
        </p:nvPicPr>
        <p:blipFill>
          <a:blip r:embed="rId3">
            <a:extLst>
              <a:ext uri="{28A0092B-C50C-407E-A947-70E740481C1C}">
                <a14:useLocalDpi xmlns:a14="http://schemas.microsoft.com/office/drawing/2010/main" val="0"/>
              </a:ext>
            </a:extLst>
          </a:blip>
          <a:srcRect/>
          <a:stretch>
            <a:fillRect/>
          </a:stretch>
        </p:blipFill>
        <p:spPr bwMode="auto">
          <a:xfrm>
            <a:off x="323528" y="764704"/>
            <a:ext cx="3888432" cy="5340710"/>
          </a:xfrm>
          <a:prstGeom prst="rect">
            <a:avLst/>
          </a:prstGeom>
          <a:noFill/>
          <a:ln>
            <a:noFill/>
          </a:ln>
        </p:spPr>
      </p:pic>
      <p:sp>
        <p:nvSpPr>
          <p:cNvPr id="5" name="Retângulo 4"/>
          <p:cNvSpPr/>
          <p:nvPr/>
        </p:nvSpPr>
        <p:spPr>
          <a:xfrm>
            <a:off x="4427984" y="764704"/>
            <a:ext cx="4608512" cy="126528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pt-BR" sz="1700" b="1" dirty="0" smtClean="0">
                <a:solidFill>
                  <a:schemeClr val="bg1"/>
                </a:solidFill>
                <a:latin typeface="Arial" panose="020B0604020202020204" pitchFamily="34" charset="0"/>
                <a:ea typeface="Calibri" panose="020F0502020204030204" pitchFamily="34" charset="0"/>
                <a:cs typeface="Arial" panose="020B0604020202020204" pitchFamily="34" charset="0"/>
              </a:rPr>
              <a:t>1ª camada – </a:t>
            </a:r>
            <a:r>
              <a:rPr lang="pt-BR" sz="1700" b="1" i="1" dirty="0" err="1" smtClean="0">
                <a:solidFill>
                  <a:schemeClr val="bg1"/>
                </a:solidFill>
                <a:latin typeface="Arial" panose="020B0604020202020204" pitchFamily="34" charset="0"/>
                <a:ea typeface="Calibri" panose="020F0502020204030204" pitchFamily="34" charset="0"/>
                <a:cs typeface="Arial" panose="020B0604020202020204" pitchFamily="34" charset="0"/>
              </a:rPr>
              <a:t>AddIn</a:t>
            </a:r>
            <a:r>
              <a:rPr lang="pt-BR" sz="1700" b="1" i="1" dirty="0" smtClean="0">
                <a:solidFill>
                  <a:schemeClr val="bg1"/>
                </a:solidFill>
                <a:latin typeface="Arial" panose="020B0604020202020204" pitchFamily="34" charset="0"/>
                <a:ea typeface="Calibri" panose="020F0502020204030204" pitchFamily="34" charset="0"/>
                <a:cs typeface="Arial" panose="020B0604020202020204" pitchFamily="34" charset="0"/>
              </a:rPr>
              <a:t> </a:t>
            </a:r>
            <a:r>
              <a:rPr lang="pt-BR" sz="1700" b="1" i="1" dirty="0" err="1" smtClean="0">
                <a:solidFill>
                  <a:schemeClr val="bg1"/>
                </a:solidFill>
                <a:latin typeface="Arial" panose="020B0604020202020204" pitchFamily="34" charset="0"/>
                <a:ea typeface="Calibri" panose="020F0502020204030204" pitchFamily="34" charset="0"/>
                <a:cs typeface="Arial" panose="020B0604020202020204" pitchFamily="34" charset="0"/>
              </a:rPr>
              <a:t>Client</a:t>
            </a:r>
            <a:endParaRPr lang="pt-BR" sz="1700" b="1" i="1" dirty="0" smtClean="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pt-BR" sz="1600" b="1" dirty="0" smtClean="0">
                <a:solidFill>
                  <a:schemeClr val="bg1"/>
                </a:solidFill>
                <a:latin typeface="Arial" panose="020B0604020202020204" pitchFamily="34" charset="0"/>
                <a:ea typeface="Calibri" panose="020F0502020204030204" pitchFamily="34" charset="0"/>
                <a:cs typeface="Arial" panose="020B0604020202020204" pitchFamily="34" charset="0"/>
              </a:rPr>
              <a:t>Suplemento que será instalado na máquina do usuário que permite comunicação deste com as demais camadas do sistema.</a:t>
            </a:r>
          </a:p>
        </p:txBody>
      </p:sp>
      <p:sp>
        <p:nvSpPr>
          <p:cNvPr id="6" name="Retângulo 5"/>
          <p:cNvSpPr/>
          <p:nvPr/>
        </p:nvSpPr>
        <p:spPr>
          <a:xfrm>
            <a:off x="4427984" y="2379840"/>
            <a:ext cx="4392488" cy="179222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pt-BR" sz="1700" b="1" dirty="0">
                <a:solidFill>
                  <a:schemeClr val="bg1"/>
                </a:solidFill>
                <a:latin typeface="Arial" panose="020B0604020202020204" pitchFamily="34" charset="0"/>
                <a:ea typeface="Calibri" panose="020F0502020204030204" pitchFamily="34" charset="0"/>
                <a:cs typeface="Arial" panose="020B0604020202020204" pitchFamily="34" charset="0"/>
              </a:rPr>
              <a:t>2</a:t>
            </a:r>
            <a:r>
              <a:rPr lang="pt-BR" sz="1700" b="1" dirty="0" smtClean="0">
                <a:solidFill>
                  <a:schemeClr val="bg1"/>
                </a:solidFill>
                <a:latin typeface="Arial" panose="020B0604020202020204" pitchFamily="34" charset="0"/>
                <a:ea typeface="Calibri" panose="020F0502020204030204" pitchFamily="34" charset="0"/>
                <a:cs typeface="Arial" panose="020B0604020202020204" pitchFamily="34" charset="0"/>
              </a:rPr>
              <a:t>ª camada – </a:t>
            </a:r>
            <a:r>
              <a:rPr lang="pt-BR" sz="1700" b="1" i="1" dirty="0" err="1" smtClean="0">
                <a:solidFill>
                  <a:schemeClr val="bg1"/>
                </a:solidFill>
                <a:latin typeface="Arial" panose="020B0604020202020204" pitchFamily="34" charset="0"/>
                <a:ea typeface="Calibri" panose="020F0502020204030204" pitchFamily="34" charset="0"/>
                <a:cs typeface="Arial" panose="020B0604020202020204" pitchFamily="34" charset="0"/>
              </a:rPr>
              <a:t>AddIn</a:t>
            </a:r>
            <a:r>
              <a:rPr lang="pt-BR" sz="1700" b="1" i="1" dirty="0" smtClean="0">
                <a:solidFill>
                  <a:schemeClr val="bg1"/>
                </a:solidFill>
                <a:latin typeface="Arial" panose="020B0604020202020204" pitchFamily="34" charset="0"/>
                <a:ea typeface="Calibri" panose="020F0502020204030204" pitchFamily="34" charset="0"/>
                <a:cs typeface="Arial" panose="020B0604020202020204" pitchFamily="34" charset="0"/>
              </a:rPr>
              <a:t> Service</a:t>
            </a:r>
          </a:p>
          <a:p>
            <a:pPr algn="just">
              <a:lnSpc>
                <a:spcPct val="107000"/>
              </a:lnSpc>
              <a:spcAft>
                <a:spcPts val="800"/>
              </a:spcAft>
            </a:pPr>
            <a:r>
              <a:rPr lang="pt-BR" sz="1600" b="1" dirty="0" smtClean="0">
                <a:solidFill>
                  <a:schemeClr val="bg1"/>
                </a:solidFill>
                <a:latin typeface="Arial" panose="020B0604020202020204" pitchFamily="34" charset="0"/>
                <a:ea typeface="Calibri" panose="020F0502020204030204" pitchFamily="34" charset="0"/>
                <a:cs typeface="Arial" panose="020B0604020202020204" pitchFamily="34" charset="0"/>
              </a:rPr>
              <a:t>Camada hospedada na internet que permite rotear a requisição do </a:t>
            </a:r>
            <a:r>
              <a:rPr lang="pt-BR" sz="1600" b="1" i="1" dirty="0" smtClean="0">
                <a:solidFill>
                  <a:schemeClr val="bg1"/>
                </a:solidFill>
                <a:latin typeface="Arial" panose="020B0604020202020204" pitchFamily="34" charset="0"/>
                <a:ea typeface="Calibri" panose="020F0502020204030204" pitchFamily="34" charset="0"/>
                <a:cs typeface="Arial" panose="020B0604020202020204" pitchFamily="34" charset="0"/>
              </a:rPr>
              <a:t>cliente </a:t>
            </a:r>
            <a:r>
              <a:rPr lang="pt-BR" sz="1600" b="1" dirty="0" smtClean="0">
                <a:solidFill>
                  <a:schemeClr val="bg1"/>
                </a:solidFill>
                <a:latin typeface="Arial" panose="020B0604020202020204" pitchFamily="34" charset="0"/>
                <a:ea typeface="Calibri" panose="020F0502020204030204" pitchFamily="34" charset="0"/>
                <a:cs typeface="Arial" panose="020B0604020202020204" pitchFamily="34" charset="0"/>
              </a:rPr>
              <a:t>para acessar a rede corporativa do ONS. Responsável também em autenticar e autorizar este acesso.</a:t>
            </a:r>
            <a:endParaRPr lang="pt-BR" sz="1600" b="1" i="1" dirty="0" smtClean="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7" name="Retângulo 6"/>
          <p:cNvSpPr/>
          <p:nvPr/>
        </p:nvSpPr>
        <p:spPr>
          <a:xfrm>
            <a:off x="4445922" y="4508983"/>
            <a:ext cx="4590574" cy="179222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pt-BR" sz="1700" b="1" dirty="0">
                <a:solidFill>
                  <a:schemeClr val="bg1"/>
                </a:solidFill>
                <a:latin typeface="Arial" panose="020B0604020202020204" pitchFamily="34" charset="0"/>
                <a:ea typeface="Calibri" panose="020F0502020204030204" pitchFamily="34" charset="0"/>
                <a:cs typeface="Arial" panose="020B0604020202020204" pitchFamily="34" charset="0"/>
              </a:rPr>
              <a:t>3</a:t>
            </a:r>
            <a:r>
              <a:rPr lang="pt-BR" sz="1700" b="1" dirty="0" smtClean="0">
                <a:solidFill>
                  <a:schemeClr val="bg1"/>
                </a:solidFill>
                <a:latin typeface="Arial" panose="020B0604020202020204" pitchFamily="34" charset="0"/>
                <a:ea typeface="Calibri" panose="020F0502020204030204" pitchFamily="34" charset="0"/>
                <a:cs typeface="Arial" panose="020B0604020202020204" pitchFamily="34" charset="0"/>
              </a:rPr>
              <a:t>ª camada – </a:t>
            </a:r>
            <a:r>
              <a:rPr lang="pt-BR" sz="1700" b="1" i="1" dirty="0" err="1" smtClean="0">
                <a:solidFill>
                  <a:schemeClr val="bg1"/>
                </a:solidFill>
                <a:latin typeface="Arial" panose="020B0604020202020204" pitchFamily="34" charset="0"/>
                <a:ea typeface="Calibri" panose="020F0502020204030204" pitchFamily="34" charset="0"/>
                <a:cs typeface="Arial" panose="020B0604020202020204" pitchFamily="34" charset="0"/>
              </a:rPr>
              <a:t>App</a:t>
            </a:r>
            <a:r>
              <a:rPr lang="pt-BR" sz="1700" b="1" i="1" dirty="0" smtClean="0">
                <a:solidFill>
                  <a:schemeClr val="bg1"/>
                </a:solidFill>
                <a:latin typeface="Arial" panose="020B0604020202020204" pitchFamily="34" charset="0"/>
                <a:ea typeface="Calibri" panose="020F0502020204030204" pitchFamily="34" charset="0"/>
                <a:cs typeface="Arial" panose="020B0604020202020204" pitchFamily="34" charset="0"/>
              </a:rPr>
              <a:t> Service</a:t>
            </a:r>
          </a:p>
          <a:p>
            <a:pPr algn="just">
              <a:lnSpc>
                <a:spcPct val="107000"/>
              </a:lnSpc>
              <a:spcAft>
                <a:spcPts val="800"/>
              </a:spcAft>
            </a:pPr>
            <a:r>
              <a:rPr lang="pt-BR" sz="1600" b="1" dirty="0" smtClean="0">
                <a:solidFill>
                  <a:schemeClr val="bg1"/>
                </a:solidFill>
                <a:latin typeface="Arial" panose="020B0604020202020204" pitchFamily="34" charset="0"/>
                <a:ea typeface="Calibri" panose="020F0502020204030204" pitchFamily="34" charset="0"/>
                <a:cs typeface="Arial" panose="020B0604020202020204" pitchFamily="34" charset="0"/>
              </a:rPr>
              <a:t>Grande parte da lógica do sistema está nesta camada, que além de interagir com a base de dados, é responsável pelas integrações com outros sistemas, e de manter os serviços de agendamento, arquivo e e-mail.</a:t>
            </a:r>
          </a:p>
        </p:txBody>
      </p:sp>
    </p:spTree>
    <p:extLst>
      <p:ext uri="{BB962C8B-B14F-4D97-AF65-F5344CB8AC3E}">
        <p14:creationId xmlns:p14="http://schemas.microsoft.com/office/powerpoint/2010/main" val="102036560"/>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m 12"/>
          <p:cNvPicPr/>
          <p:nvPr/>
        </p:nvPicPr>
        <p:blipFill rotWithShape="1">
          <a:blip r:embed="rId2"/>
          <a:srcRect t="20604"/>
          <a:stretch/>
        </p:blipFill>
        <p:spPr>
          <a:xfrm>
            <a:off x="323528" y="2094017"/>
            <a:ext cx="8555632" cy="3607152"/>
          </a:xfrm>
          <a:prstGeom prst="rect">
            <a:avLst/>
          </a:prstGeom>
        </p:spPr>
      </p:pic>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28. Caracterizar Verificado Barramento</a:t>
            </a:r>
            <a:endParaRPr lang="pt-BR" altLang="pt-BR" b="1" dirty="0"/>
          </a:p>
        </p:txBody>
      </p:sp>
      <p:sp>
        <p:nvSpPr>
          <p:cNvPr id="5" name="Retângulo 4"/>
          <p:cNvSpPr/>
          <p:nvPr/>
        </p:nvSpPr>
        <p:spPr>
          <a:xfrm>
            <a:off x="107504" y="717055"/>
            <a:ext cx="8915672" cy="124957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Estando numa planilha de dados verificados </a:t>
            </a:r>
            <a:r>
              <a:rPr lang="pt-BR" altLang="pt-BR" sz="1600" b="1" dirty="0" smtClean="0">
                <a:solidFill>
                  <a:schemeClr val="bg1"/>
                </a:solidFill>
                <a:latin typeface="Arial" panose="020B0604020202020204" pitchFamily="34" charset="0"/>
                <a:cs typeface="Arial" panose="020B0604020202020204" pitchFamily="34" charset="0"/>
              </a:rPr>
              <a:t>e acionando </a:t>
            </a:r>
            <a:r>
              <a:rPr lang="pt-BR" altLang="pt-BR" sz="1600" b="1" dirty="0">
                <a:solidFill>
                  <a:schemeClr val="bg1"/>
                </a:solidFill>
                <a:latin typeface="Arial" panose="020B0604020202020204" pitchFamily="34" charset="0"/>
                <a:cs typeface="Arial" panose="020B0604020202020204" pitchFamily="34" charset="0"/>
              </a:rPr>
              <a:t>opção “</a:t>
            </a:r>
            <a:r>
              <a:rPr lang="pt-BR" altLang="pt-BR" sz="1600" b="1" dirty="0">
                <a:solidFill>
                  <a:srgbClr val="FFFF66"/>
                </a:solidFill>
                <a:latin typeface="Arial" panose="020B0604020202020204" pitchFamily="34" charset="0"/>
                <a:cs typeface="Arial" panose="020B0604020202020204" pitchFamily="34" charset="0"/>
              </a:rPr>
              <a:t>Utilitários</a:t>
            </a:r>
            <a:r>
              <a:rPr lang="pt-BR" altLang="pt-BR" sz="1600" b="1" dirty="0">
                <a:solidFill>
                  <a:schemeClr val="bg1"/>
                </a:solidFill>
                <a:latin typeface="Arial" panose="020B0604020202020204" pitchFamily="34" charset="0"/>
                <a:cs typeface="Arial" panose="020B0604020202020204" pitchFamily="34" charset="0"/>
              </a:rPr>
              <a:t>” da funcionalidade “</a:t>
            </a:r>
            <a:r>
              <a:rPr lang="pt-BR" altLang="pt-BR" sz="1600" b="1" dirty="0">
                <a:solidFill>
                  <a:srgbClr val="FFFF66"/>
                </a:solidFill>
                <a:latin typeface="Arial" panose="020B0604020202020204" pitchFamily="34" charset="0"/>
                <a:cs typeface="Arial" panose="020B0604020202020204" pitchFamily="34" charset="0"/>
              </a:rPr>
              <a:t>Geral</a:t>
            </a:r>
            <a:r>
              <a:rPr lang="pt-BR" altLang="pt-BR" sz="1600" b="1" dirty="0" smtClean="0">
                <a:solidFill>
                  <a:schemeClr val="bg1"/>
                </a:solidFill>
                <a:latin typeface="Arial" panose="020B0604020202020204" pitchFamily="34" charset="0"/>
                <a:cs typeface="Arial" panose="020B0604020202020204" pitchFamily="34" charset="0"/>
              </a:rPr>
              <a:t>”, o sistema exibe a </a:t>
            </a:r>
            <a:r>
              <a:rPr lang="pt-BR" altLang="pt-BR" sz="1600" b="1" dirty="0" err="1" smtClean="0">
                <a:solidFill>
                  <a:schemeClr val="bg1"/>
                </a:solidFill>
                <a:latin typeface="Arial" panose="020B0604020202020204" pitchFamily="34" charset="0"/>
                <a:cs typeface="Arial" panose="020B0604020202020204" pitchFamily="34" charset="0"/>
              </a:rPr>
              <a:t>subopção</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smtClean="0">
                <a:solidFill>
                  <a:srgbClr val="FFFF66"/>
                </a:solidFill>
                <a:latin typeface="Arial" panose="020B0604020202020204" pitchFamily="34" charset="0"/>
                <a:cs typeface="Arial" panose="020B0604020202020204" pitchFamily="34" charset="0"/>
              </a:rPr>
              <a:t>Caracterizar Verificado</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Selecionando uma célula da planilha referente a um dado de barramento ou agrupamento em alguma condição de carga/mês e clicando na </a:t>
            </a:r>
            <a:r>
              <a:rPr lang="pt-BR" altLang="pt-BR" sz="1600" b="1" dirty="0" err="1" smtClean="0">
                <a:solidFill>
                  <a:schemeClr val="bg1"/>
                </a:solidFill>
                <a:latin typeface="Arial" panose="020B0604020202020204" pitchFamily="34" charset="0"/>
                <a:cs typeface="Arial" panose="020B0604020202020204" pitchFamily="34" charset="0"/>
              </a:rPr>
              <a:t>subopção</a:t>
            </a:r>
            <a:r>
              <a:rPr lang="pt-BR" altLang="pt-BR" sz="1600" b="1" dirty="0">
                <a:solidFill>
                  <a:schemeClr val="bg1"/>
                </a:solidFill>
                <a:latin typeface="Arial" panose="020B0604020202020204" pitchFamily="34" charset="0"/>
                <a:cs typeface="Arial" panose="020B0604020202020204" pitchFamily="34" charset="0"/>
              </a:rPr>
              <a:t> “</a:t>
            </a:r>
            <a:r>
              <a:rPr lang="pt-BR" altLang="pt-BR" sz="1600" b="1" dirty="0">
                <a:solidFill>
                  <a:srgbClr val="FFFF66"/>
                </a:solidFill>
                <a:latin typeface="Arial" panose="020B0604020202020204" pitchFamily="34" charset="0"/>
                <a:cs typeface="Arial" panose="020B0604020202020204" pitchFamily="34" charset="0"/>
              </a:rPr>
              <a:t>Caracterizar Verificado</a:t>
            </a:r>
            <a:r>
              <a:rPr lang="pt-BR" altLang="pt-BR" sz="1600" b="1" dirty="0" smtClean="0">
                <a:solidFill>
                  <a:schemeClr val="bg1"/>
                </a:solidFill>
                <a:latin typeface="Arial" panose="020B0604020202020204" pitchFamily="34" charset="0"/>
                <a:cs typeface="Arial" panose="020B0604020202020204" pitchFamily="34" charset="0"/>
              </a:rPr>
              <a:t>” o sistema exibe a tela a </a:t>
            </a:r>
            <a:r>
              <a:rPr lang="pt-BR" altLang="pt-BR" sz="1600" b="1" dirty="0">
                <a:solidFill>
                  <a:schemeClr val="bg1"/>
                </a:solidFill>
                <a:latin typeface="Arial" panose="020B0604020202020204" pitchFamily="34" charset="0"/>
                <a:cs typeface="Arial" panose="020B0604020202020204" pitchFamily="34" charset="0"/>
              </a:rPr>
              <a:t>seguir:</a:t>
            </a:r>
            <a:endParaRPr lang="pt-BR" altLang="pt-BR" sz="1600" b="1" dirty="0" smtClean="0">
              <a:solidFill>
                <a:schemeClr val="bg1"/>
              </a:solidFill>
              <a:latin typeface="Arial" panose="020B0604020202020204" pitchFamily="34" charset="0"/>
              <a:cs typeface="Arial" panose="020B0604020202020204" pitchFamily="34" charset="0"/>
            </a:endParaRPr>
          </a:p>
        </p:txBody>
      </p:sp>
      <p:sp>
        <p:nvSpPr>
          <p:cNvPr id="7" name="Seta para baixo 6"/>
          <p:cNvSpPr/>
          <p:nvPr/>
        </p:nvSpPr>
        <p:spPr>
          <a:xfrm rot="19909734">
            <a:off x="1428402" y="2679274"/>
            <a:ext cx="110490" cy="285115"/>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BR"/>
          </a:p>
        </p:txBody>
      </p:sp>
      <p:sp>
        <p:nvSpPr>
          <p:cNvPr id="8" name="Seta para baixo 7"/>
          <p:cNvSpPr/>
          <p:nvPr/>
        </p:nvSpPr>
        <p:spPr>
          <a:xfrm rot="19909734">
            <a:off x="7693098" y="5055538"/>
            <a:ext cx="110490" cy="285115"/>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BR"/>
          </a:p>
        </p:txBody>
      </p:sp>
      <p:sp>
        <p:nvSpPr>
          <p:cNvPr id="10" name="Caixa de texto 6"/>
          <p:cNvSpPr txBox="1"/>
          <p:nvPr/>
        </p:nvSpPr>
        <p:spPr>
          <a:xfrm>
            <a:off x="960407" y="2160479"/>
            <a:ext cx="1047750" cy="473075"/>
          </a:xfrm>
          <a:prstGeom prst="rect">
            <a:avLst/>
          </a:prstGeom>
          <a:solidFill>
            <a:schemeClr val="bg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pt-BR"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Seleção de uma barra por condição de carga/mês</a:t>
            </a:r>
            <a:endParaRPr lang="pt-BR" sz="1100" dirty="0">
              <a:effectLst/>
              <a:ea typeface="Calibri" panose="020F0502020204030204" pitchFamily="34" charset="0"/>
              <a:cs typeface="Times New Roman" panose="02020603050405020304" pitchFamily="18" charset="0"/>
            </a:endParaRPr>
          </a:p>
        </p:txBody>
      </p:sp>
      <p:sp>
        <p:nvSpPr>
          <p:cNvPr id="12" name="Caixa de texto 8"/>
          <p:cNvSpPr txBox="1"/>
          <p:nvPr/>
        </p:nvSpPr>
        <p:spPr>
          <a:xfrm>
            <a:off x="6691068" y="4825033"/>
            <a:ext cx="918845" cy="355600"/>
          </a:xfrm>
          <a:prstGeom prst="rect">
            <a:avLst/>
          </a:prstGeom>
          <a:solidFill>
            <a:schemeClr val="bg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lnSpc>
                <a:spcPct val="107000"/>
              </a:lnSpc>
              <a:spcAft>
                <a:spcPts val="800"/>
              </a:spcAft>
            </a:pPr>
            <a:r>
              <a:rPr lang="pt-BR" sz="800" dirty="0">
                <a:solidFill>
                  <a:srgbClr val="FF0000"/>
                </a:solidFill>
                <a:effectLst/>
                <a:latin typeface="Arial" panose="020B0604020202020204" pitchFamily="34" charset="0"/>
                <a:ea typeface="Calibri" panose="020F0502020204030204" pitchFamily="34" charset="0"/>
                <a:cs typeface="Times New Roman" panose="02020603050405020304" pitchFamily="18" charset="0"/>
              </a:rPr>
              <a:t>Funcionalidade do Utilitário</a:t>
            </a:r>
            <a:endParaRPr lang="pt-BR" sz="11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4843449"/>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915672"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Essa </a:t>
            </a:r>
            <a:r>
              <a:rPr lang="pt-BR" altLang="pt-BR" sz="1600" b="1" dirty="0">
                <a:solidFill>
                  <a:schemeClr val="bg1"/>
                </a:solidFill>
                <a:latin typeface="Arial" panose="020B0604020202020204" pitchFamily="34" charset="0"/>
                <a:cs typeface="Arial" panose="020B0604020202020204" pitchFamily="34" charset="0"/>
              </a:rPr>
              <a:t>tela possibilita ao usuário utilizar uma ferramenta </a:t>
            </a:r>
            <a:r>
              <a:rPr lang="pt-BR" altLang="pt-BR" sz="1600" b="1" dirty="0" smtClean="0">
                <a:solidFill>
                  <a:schemeClr val="bg1"/>
                </a:solidFill>
                <a:latin typeface="Arial" panose="020B0604020202020204" pitchFamily="34" charset="0"/>
                <a:cs typeface="Arial" panose="020B0604020202020204" pitchFamily="34" charset="0"/>
              </a:rPr>
              <a:t>para </a:t>
            </a:r>
            <a:r>
              <a:rPr lang="pt-BR" altLang="pt-BR" sz="1600" b="1" dirty="0">
                <a:solidFill>
                  <a:schemeClr val="bg1"/>
                </a:solidFill>
                <a:latin typeface="Arial" panose="020B0604020202020204" pitchFamily="34" charset="0"/>
                <a:cs typeface="Arial" panose="020B0604020202020204" pitchFamily="34" charset="0"/>
              </a:rPr>
              <a:t>realizar a consistência do dado de carga ativa e reativa por barramento, e por condição de carga. Veja tela a seguir:</a:t>
            </a:r>
          </a:p>
        </p:txBody>
      </p:sp>
      <p:pic>
        <p:nvPicPr>
          <p:cNvPr id="6" name="Imagem 5"/>
          <p:cNvPicPr/>
          <p:nvPr/>
        </p:nvPicPr>
        <p:blipFill>
          <a:blip r:embed="rId2"/>
          <a:stretch>
            <a:fillRect/>
          </a:stretch>
        </p:blipFill>
        <p:spPr>
          <a:xfrm>
            <a:off x="467544" y="1832410"/>
            <a:ext cx="8280920" cy="3919950"/>
          </a:xfrm>
          <a:prstGeom prst="rect">
            <a:avLst/>
          </a:prstGeom>
        </p:spPr>
      </p:pic>
      <p:sp>
        <p:nvSpPr>
          <p:cNvPr id="7"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28. Caracterizar Verificado Barramento</a:t>
            </a:r>
            <a:endParaRPr lang="pt-BR" altLang="pt-BR" b="1" dirty="0"/>
          </a:p>
        </p:txBody>
      </p:sp>
    </p:spTree>
    <p:extLst>
      <p:ext uri="{BB962C8B-B14F-4D97-AF65-F5344CB8AC3E}">
        <p14:creationId xmlns:p14="http://schemas.microsoft.com/office/powerpoint/2010/main" val="2422571348"/>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915672" cy="169277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Abaixo </a:t>
            </a:r>
            <a:r>
              <a:rPr lang="pt-BR" altLang="pt-BR" sz="1600" b="1" dirty="0">
                <a:solidFill>
                  <a:schemeClr val="bg1"/>
                </a:solidFill>
                <a:latin typeface="Arial" panose="020B0604020202020204" pitchFamily="34" charset="0"/>
                <a:cs typeface="Arial" panose="020B0604020202020204" pitchFamily="34" charset="0"/>
              </a:rPr>
              <a:t>da tabela dos dados verificados está a tabela com as informações referentes à consistência </a:t>
            </a:r>
            <a:r>
              <a:rPr lang="pt-BR" altLang="pt-BR" sz="1600" b="1" dirty="0" smtClean="0">
                <a:solidFill>
                  <a:schemeClr val="bg1"/>
                </a:solidFill>
                <a:latin typeface="Arial" panose="020B0604020202020204" pitchFamily="34" charset="0"/>
                <a:cs typeface="Arial" panose="020B0604020202020204" pitchFamily="34" charset="0"/>
              </a:rPr>
              <a:t>desses </a:t>
            </a:r>
            <a:r>
              <a:rPr lang="pt-BR" altLang="pt-BR" sz="1600" b="1" dirty="0">
                <a:solidFill>
                  <a:schemeClr val="bg1"/>
                </a:solidFill>
                <a:latin typeface="Arial" panose="020B0604020202020204" pitchFamily="34" charset="0"/>
                <a:cs typeface="Arial" panose="020B0604020202020204" pitchFamily="34" charset="0"/>
              </a:rPr>
              <a:t>dados, essa tabela está expressa também na tela de caracterização do verificado, conforme tabela a seguir, e como pode ser observado nas colunas de 1 a 5 da tela. A caracterização do verificado por barramento deve ser preenchida ou na planilha “Verificado XXXX” ou na </a:t>
            </a:r>
            <a:r>
              <a:rPr lang="pt-BR" altLang="pt-BR" sz="1600" b="1" dirty="0" smtClean="0">
                <a:solidFill>
                  <a:schemeClr val="bg1"/>
                </a:solidFill>
                <a:latin typeface="Arial" panose="020B0604020202020204" pitchFamily="34" charset="0"/>
                <a:cs typeface="Arial" panose="020B0604020202020204" pitchFamily="34" charset="0"/>
              </a:rPr>
              <a:t>tela. Ao acionar “Confirmar” as informações da tela passarão para a planilha.</a:t>
            </a:r>
            <a:endParaRPr lang="pt-BR" altLang="pt-BR" sz="1600" b="1" dirty="0">
              <a:solidFill>
                <a:schemeClr val="bg1"/>
              </a:solidFill>
              <a:latin typeface="Arial" panose="020B0604020202020204" pitchFamily="34" charset="0"/>
              <a:cs typeface="Arial" panose="020B0604020202020204" pitchFamily="34" charset="0"/>
            </a:endParaRPr>
          </a:p>
          <a:p>
            <a:pPr algn="just">
              <a:lnSpc>
                <a:spcPct val="90000"/>
              </a:lnSpc>
              <a:spcBef>
                <a:spcPct val="20000"/>
              </a:spcBef>
            </a:pP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6" name="Imagem 5"/>
          <p:cNvPicPr>
            <a:picLocks noChangeAspect="1"/>
          </p:cNvPicPr>
          <p:nvPr/>
        </p:nvPicPr>
        <p:blipFill>
          <a:blip r:embed="rId2"/>
          <a:stretch>
            <a:fillRect/>
          </a:stretch>
        </p:blipFill>
        <p:spPr>
          <a:xfrm>
            <a:off x="611560" y="2492896"/>
            <a:ext cx="7992888" cy="3407643"/>
          </a:xfrm>
          <a:prstGeom prst="rect">
            <a:avLst/>
          </a:prstGeom>
        </p:spPr>
      </p:pic>
      <p:sp>
        <p:nvSpPr>
          <p:cNvPr id="3" name="Seta para a esquerda e para a direita 2"/>
          <p:cNvSpPr/>
          <p:nvPr/>
        </p:nvSpPr>
        <p:spPr>
          <a:xfrm>
            <a:off x="798240" y="3645024"/>
            <a:ext cx="1080120" cy="72008"/>
          </a:xfrm>
          <a:prstGeom prst="lef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Seta para cima 6"/>
          <p:cNvSpPr/>
          <p:nvPr/>
        </p:nvSpPr>
        <p:spPr>
          <a:xfrm rot="921584">
            <a:off x="4695087" y="3696675"/>
            <a:ext cx="176470" cy="432522"/>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Seta para cima 7"/>
          <p:cNvSpPr/>
          <p:nvPr/>
        </p:nvSpPr>
        <p:spPr>
          <a:xfrm rot="921584">
            <a:off x="5218082" y="3696676"/>
            <a:ext cx="176470" cy="432522"/>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28. Caracterizar Verificado Barramento</a:t>
            </a:r>
            <a:endParaRPr lang="pt-BR" altLang="pt-BR" b="1" dirty="0"/>
          </a:p>
        </p:txBody>
      </p:sp>
    </p:spTree>
    <p:extLst>
      <p:ext uri="{BB962C8B-B14F-4D97-AF65-F5344CB8AC3E}">
        <p14:creationId xmlns:p14="http://schemas.microsoft.com/office/powerpoint/2010/main" val="1139375561"/>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915672" cy="403187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Conforme NT 3-215-2009 as orientações de consistência são:</a:t>
            </a:r>
          </a:p>
          <a:p>
            <a:pPr marL="285750" indent="-28575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742950" lvl="1" indent="-28575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Remanejamentos </a:t>
            </a:r>
            <a:r>
              <a:rPr lang="pt-BR" altLang="pt-BR" sz="1600" b="1" dirty="0">
                <a:solidFill>
                  <a:schemeClr val="bg1"/>
                </a:solidFill>
                <a:latin typeface="Arial" panose="020B0604020202020204" pitchFamily="34" charset="0"/>
                <a:cs typeface="Arial" panose="020B0604020202020204" pitchFamily="34" charset="0"/>
              </a:rPr>
              <a:t>de carga em situações de contingência: </a:t>
            </a:r>
            <a:r>
              <a:rPr lang="pt-BR" altLang="pt-BR" sz="1600" b="1" dirty="0">
                <a:solidFill>
                  <a:srgbClr val="FFFF66"/>
                </a:solidFill>
                <a:latin typeface="Arial" panose="020B0604020202020204" pitchFamily="34" charset="0"/>
                <a:cs typeface="Arial" panose="020B0604020202020204" pitchFamily="34" charset="0"/>
              </a:rPr>
              <a:t>corrigir o valor verificado</a:t>
            </a:r>
            <a:r>
              <a:rPr lang="pt-BR" altLang="pt-BR" sz="1600" b="1" dirty="0">
                <a:solidFill>
                  <a:schemeClr val="bg1"/>
                </a:solidFill>
                <a:latin typeface="Arial" panose="020B0604020202020204" pitchFamily="34" charset="0"/>
                <a:cs typeface="Arial" panose="020B0604020202020204" pitchFamily="34" charset="0"/>
              </a:rPr>
              <a:t>, retornando a carga transferida para o barramento de origem – comentar na planilha “Verificado XXXX</a:t>
            </a:r>
            <a:r>
              <a:rPr lang="pt-BR" altLang="pt-BR" sz="1600" b="1" dirty="0" smtClean="0">
                <a:solidFill>
                  <a:schemeClr val="bg1"/>
                </a:solidFill>
                <a:latin typeface="Arial" panose="020B0604020202020204" pitchFamily="34" charset="0"/>
                <a:cs typeface="Arial" panose="020B0604020202020204" pitchFamily="34" charset="0"/>
              </a:rPr>
              <a:t>”;</a:t>
            </a:r>
          </a:p>
          <a:p>
            <a:pPr marL="742950" lvl="1" indent="-285750" algn="just">
              <a:lnSpc>
                <a:spcPct val="90000"/>
              </a:lnSpc>
              <a:spcBef>
                <a:spcPct val="20000"/>
              </a:spcBef>
              <a:buFont typeface="Courier New" panose="02070309020205020404" pitchFamily="49" charset="0"/>
              <a:buChar char="o"/>
            </a:pPr>
            <a:endParaRPr lang="pt-BR" altLang="pt-BR" sz="1600" b="1" dirty="0">
              <a:solidFill>
                <a:schemeClr val="bg1"/>
              </a:solidFill>
              <a:latin typeface="Arial" panose="020B0604020202020204" pitchFamily="34" charset="0"/>
              <a:cs typeface="Arial" panose="020B0604020202020204" pitchFamily="34" charset="0"/>
            </a:endParaRPr>
          </a:p>
          <a:p>
            <a:pPr marL="742950" lvl="1" indent="-285750" algn="just">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Reduções de carga decorrente de desligamentos programados ou intempestivos, não considerados nas previsões: </a:t>
            </a:r>
            <a:r>
              <a:rPr lang="pt-BR" altLang="pt-BR" sz="1600" b="1" dirty="0">
                <a:solidFill>
                  <a:srgbClr val="FFFF66"/>
                </a:solidFill>
                <a:latin typeface="Arial" panose="020B0604020202020204" pitchFamily="34" charset="0"/>
                <a:cs typeface="Arial" panose="020B0604020202020204" pitchFamily="34" charset="0"/>
              </a:rPr>
              <a:t>corrigir e comentar</a:t>
            </a:r>
            <a:r>
              <a:rPr lang="pt-BR" altLang="pt-BR" sz="1600" b="1" dirty="0">
                <a:solidFill>
                  <a:schemeClr val="bg1"/>
                </a:solidFill>
                <a:latin typeface="Arial" panose="020B0604020202020204" pitchFamily="34" charset="0"/>
                <a:cs typeface="Arial" panose="020B0604020202020204" pitchFamily="34" charset="0"/>
              </a:rPr>
              <a:t> na planilha “Verificado XXXX</a:t>
            </a:r>
            <a:r>
              <a:rPr lang="pt-BR" altLang="pt-BR" sz="1600" b="1" dirty="0" smtClean="0">
                <a:solidFill>
                  <a:schemeClr val="bg1"/>
                </a:solidFill>
                <a:latin typeface="Arial" panose="020B0604020202020204" pitchFamily="34" charset="0"/>
                <a:cs typeface="Arial" panose="020B0604020202020204" pitchFamily="34" charset="0"/>
              </a:rPr>
              <a:t>”;</a:t>
            </a:r>
          </a:p>
          <a:p>
            <a:pPr marL="742950" lvl="1" indent="-285750" algn="just">
              <a:lnSpc>
                <a:spcPct val="90000"/>
              </a:lnSpc>
              <a:spcBef>
                <a:spcPct val="20000"/>
              </a:spcBef>
              <a:buFont typeface="Courier New" panose="02070309020205020404" pitchFamily="49" charset="0"/>
              <a:buChar char="o"/>
            </a:pPr>
            <a:endParaRPr lang="pt-BR" altLang="pt-BR" sz="1600" b="1" dirty="0">
              <a:solidFill>
                <a:schemeClr val="bg1"/>
              </a:solidFill>
              <a:latin typeface="Arial" panose="020B0604020202020204" pitchFamily="34" charset="0"/>
              <a:cs typeface="Arial" panose="020B0604020202020204" pitchFamily="34" charset="0"/>
            </a:endParaRPr>
          </a:p>
          <a:p>
            <a:pPr marL="742950" lvl="1" indent="-285750" algn="just">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Elevação ou redução de carga decorrente de comportamentos fora do padrão dos grandes consumidores industriais e autoprodutores: </a:t>
            </a:r>
            <a:r>
              <a:rPr lang="pt-BR" altLang="pt-BR" sz="1600" b="1" dirty="0">
                <a:solidFill>
                  <a:srgbClr val="FFFF66"/>
                </a:solidFill>
                <a:latin typeface="Arial" panose="020B0604020202020204" pitchFamily="34" charset="0"/>
                <a:cs typeface="Arial" panose="020B0604020202020204" pitchFamily="34" charset="0"/>
              </a:rPr>
              <a:t>não corrigir e comentar</a:t>
            </a:r>
            <a:r>
              <a:rPr lang="pt-BR" altLang="pt-BR" sz="1600" b="1" dirty="0">
                <a:solidFill>
                  <a:schemeClr val="bg1"/>
                </a:solidFill>
                <a:latin typeface="Arial" panose="020B0604020202020204" pitchFamily="34" charset="0"/>
                <a:cs typeface="Arial" panose="020B0604020202020204" pitchFamily="34" charset="0"/>
              </a:rPr>
              <a:t> na planilha “Verificado XXXX”;</a:t>
            </a:r>
          </a:p>
          <a:p>
            <a:pPr marL="742950" lvl="1" indent="-285750" algn="just">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742950" lvl="1" indent="-28575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Variação </a:t>
            </a:r>
            <a:r>
              <a:rPr lang="pt-BR" altLang="pt-BR" sz="1600" b="1" dirty="0">
                <a:solidFill>
                  <a:schemeClr val="bg1"/>
                </a:solidFill>
                <a:latin typeface="Arial" panose="020B0604020202020204" pitchFamily="34" charset="0"/>
                <a:cs typeface="Arial" panose="020B0604020202020204" pitchFamily="34" charset="0"/>
              </a:rPr>
              <a:t>de carga decorrente de condições meteorológicas atípicas: </a:t>
            </a:r>
            <a:r>
              <a:rPr lang="pt-BR" altLang="pt-BR" sz="1600" b="1" dirty="0">
                <a:solidFill>
                  <a:srgbClr val="FFFF66"/>
                </a:solidFill>
                <a:latin typeface="Arial" panose="020B0604020202020204" pitchFamily="34" charset="0"/>
                <a:cs typeface="Arial" panose="020B0604020202020204" pitchFamily="34" charset="0"/>
              </a:rPr>
              <a:t>não corrigir e comentar</a:t>
            </a:r>
            <a:r>
              <a:rPr lang="pt-BR" altLang="pt-BR" sz="1600" b="1" dirty="0">
                <a:solidFill>
                  <a:schemeClr val="bg1"/>
                </a:solidFill>
                <a:latin typeface="Arial" panose="020B0604020202020204" pitchFamily="34" charset="0"/>
                <a:cs typeface="Arial" panose="020B0604020202020204" pitchFamily="34" charset="0"/>
              </a:rPr>
              <a:t> na planilha “Verificado XXXX</a:t>
            </a:r>
            <a:r>
              <a:rPr lang="pt-BR" altLang="pt-BR" sz="1600" b="1" dirty="0" smtClean="0">
                <a:solidFill>
                  <a:schemeClr val="bg1"/>
                </a:solidFill>
                <a:latin typeface="Arial" panose="020B0604020202020204" pitchFamily="34" charset="0"/>
                <a:cs typeface="Arial" panose="020B0604020202020204" pitchFamily="34" charset="0"/>
              </a:rPr>
              <a:t>”;</a:t>
            </a:r>
          </a:p>
        </p:txBody>
      </p:sp>
      <p:sp>
        <p:nvSpPr>
          <p:cNvPr id="6"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28. Caracterizar Verificado Barramento</a:t>
            </a:r>
            <a:endParaRPr lang="pt-BR" altLang="pt-BR" b="1" dirty="0"/>
          </a:p>
        </p:txBody>
      </p:sp>
    </p:spTree>
    <p:extLst>
      <p:ext uri="{BB962C8B-B14F-4D97-AF65-F5344CB8AC3E}">
        <p14:creationId xmlns:p14="http://schemas.microsoft.com/office/powerpoint/2010/main" val="1710048476"/>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29. Tratar Carga por Barramento Verificada</a:t>
            </a:r>
            <a:endParaRPr lang="pt-BR" altLang="pt-BR" b="1" dirty="0"/>
          </a:p>
        </p:txBody>
      </p:sp>
      <p:sp>
        <p:nvSpPr>
          <p:cNvPr id="5" name="Retângulo 4"/>
          <p:cNvSpPr/>
          <p:nvPr/>
        </p:nvSpPr>
        <p:spPr>
          <a:xfrm>
            <a:off x="107504" y="836712"/>
            <a:ext cx="8915672" cy="12003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a:t>
            </a:r>
            <a:r>
              <a:rPr lang="pt-BR" altLang="pt-BR" sz="1600" b="1" dirty="0" err="1" smtClean="0">
                <a:solidFill>
                  <a:schemeClr val="bg1"/>
                </a:solidFill>
                <a:latin typeface="Arial" panose="020B0604020202020204" pitchFamily="34" charset="0"/>
                <a:cs typeface="Arial" panose="020B0604020202020204" pitchFamily="34" charset="0"/>
              </a:rPr>
              <a:t>subopção</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smtClean="0">
                <a:solidFill>
                  <a:srgbClr val="FFFF66"/>
                </a:solidFill>
                <a:latin typeface="Arial" panose="020B0604020202020204" pitchFamily="34" charset="0"/>
                <a:cs typeface="Arial" panose="020B0604020202020204" pitchFamily="34" charset="0"/>
              </a:rPr>
              <a:t>Tratar Dados de Carga Por Barramento Verificada</a:t>
            </a:r>
            <a:r>
              <a:rPr lang="pt-BR" altLang="pt-BR" sz="1600" b="1" dirty="0" smtClean="0">
                <a:solidFill>
                  <a:schemeClr val="bg1"/>
                </a:solidFill>
                <a:latin typeface="Arial" panose="020B0604020202020204" pitchFamily="34" charset="0"/>
                <a:cs typeface="Arial" panose="020B0604020202020204" pitchFamily="34" charset="0"/>
              </a:rPr>
              <a:t>” na opção “</a:t>
            </a:r>
            <a:r>
              <a:rPr lang="pt-BR" altLang="pt-BR" sz="1600" b="1" dirty="0" smtClean="0">
                <a:solidFill>
                  <a:srgbClr val="FFFF66"/>
                </a:solidFill>
                <a:latin typeface="Arial" panose="020B0604020202020204" pitchFamily="34" charset="0"/>
                <a:cs typeface="Arial" panose="020B0604020202020204" pitchFamily="34" charset="0"/>
              </a:rPr>
              <a:t>Carga Barramento</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da funcionalidade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Dados e Casos</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possibilita </a:t>
            </a:r>
            <a:r>
              <a:rPr lang="pt-BR" altLang="pt-BR" sz="1600" b="1" dirty="0" smtClean="0">
                <a:solidFill>
                  <a:schemeClr val="bg1"/>
                </a:solidFill>
                <a:latin typeface="Arial" panose="020B0604020202020204" pitchFamily="34" charset="0"/>
                <a:cs typeface="Arial" panose="020B0604020202020204" pitchFamily="34" charset="0"/>
              </a:rPr>
              <a:t>ao </a:t>
            </a:r>
            <a:r>
              <a:rPr lang="pt-BR" altLang="pt-BR" sz="1600" b="1" dirty="0">
                <a:solidFill>
                  <a:schemeClr val="bg1"/>
                </a:solidFill>
                <a:latin typeface="Arial" panose="020B0604020202020204" pitchFamily="34" charset="0"/>
                <a:cs typeface="Arial" panose="020B0604020202020204" pitchFamily="34" charset="0"/>
              </a:rPr>
              <a:t>usuário utilizar uma ferramenta gráfica para tratar o dado de carga ativa e </a:t>
            </a:r>
            <a:r>
              <a:rPr lang="pt-BR" altLang="pt-BR" sz="1600" b="1" dirty="0" smtClean="0">
                <a:solidFill>
                  <a:schemeClr val="bg1"/>
                </a:solidFill>
                <a:latin typeface="Arial" panose="020B0604020202020204" pitchFamily="34" charset="0"/>
                <a:cs typeface="Arial" panose="020B0604020202020204" pitchFamily="34" charset="0"/>
              </a:rPr>
              <a:t>reativa por </a:t>
            </a:r>
            <a:r>
              <a:rPr lang="pt-BR" altLang="pt-BR" sz="1600" b="1" dirty="0">
                <a:solidFill>
                  <a:schemeClr val="bg1"/>
                </a:solidFill>
                <a:latin typeface="Arial" panose="020B0604020202020204" pitchFamily="34" charset="0"/>
                <a:cs typeface="Arial" panose="020B0604020202020204" pitchFamily="34" charset="0"/>
              </a:rPr>
              <a:t>condição de carga por </a:t>
            </a:r>
            <a:r>
              <a:rPr lang="pt-BR" altLang="pt-BR" sz="1600" b="1" dirty="0" smtClean="0">
                <a:solidFill>
                  <a:schemeClr val="bg1"/>
                </a:solidFill>
                <a:latin typeface="Arial" panose="020B0604020202020204" pitchFamily="34" charset="0"/>
                <a:cs typeface="Arial" panose="020B0604020202020204" pitchFamily="34" charset="0"/>
              </a:rPr>
              <a:t>barramento verificada, </a:t>
            </a:r>
            <a:r>
              <a:rPr lang="pt-BR" altLang="pt-BR" sz="1600" b="1" dirty="0">
                <a:solidFill>
                  <a:schemeClr val="bg1"/>
                </a:solidFill>
                <a:latin typeface="Arial" panose="020B0604020202020204" pitchFamily="34" charset="0"/>
                <a:cs typeface="Arial" panose="020B0604020202020204" pitchFamily="34" charset="0"/>
              </a:rPr>
              <a:t>dentro do período selecionado, e consultar o dado original ou tratado previamente cadastrado no SCPCB. </a:t>
            </a:r>
            <a:endParaRPr lang="pt-BR" altLang="pt-BR" sz="1600" b="1" dirty="0" smtClean="0">
              <a:solidFill>
                <a:schemeClr val="bg1"/>
              </a:solidFill>
              <a:latin typeface="Arial" panose="020B0604020202020204" pitchFamily="34" charset="0"/>
              <a:cs typeface="Arial" panose="020B0604020202020204" pitchFamily="34" charset="0"/>
            </a:endParaRPr>
          </a:p>
        </p:txBody>
      </p:sp>
      <p:pic>
        <p:nvPicPr>
          <p:cNvPr id="7" name="Imagem 6"/>
          <p:cNvPicPr>
            <a:picLocks noChangeAspect="1"/>
          </p:cNvPicPr>
          <p:nvPr/>
        </p:nvPicPr>
        <p:blipFill rotWithShape="1">
          <a:blip r:embed="rId2"/>
          <a:srcRect r="56298" b="83933"/>
          <a:stretch/>
        </p:blipFill>
        <p:spPr bwMode="auto">
          <a:xfrm>
            <a:off x="179512" y="2294558"/>
            <a:ext cx="8707999" cy="1800200"/>
          </a:xfrm>
          <a:prstGeom prst="rect">
            <a:avLst/>
          </a:prstGeom>
          <a:ln>
            <a:noFill/>
          </a:ln>
          <a:extLst>
            <a:ext uri="{53640926-AAD7-44D8-BBD7-CCE9431645EC}">
              <a14:shadowObscured xmlns:a14="http://schemas.microsoft.com/office/drawing/2010/main"/>
            </a:ext>
          </a:extLst>
        </p:spPr>
      </p:pic>
      <p:sp>
        <p:nvSpPr>
          <p:cNvPr id="8" name="Seta para baixo 7"/>
          <p:cNvSpPr/>
          <p:nvPr/>
        </p:nvSpPr>
        <p:spPr>
          <a:xfrm rot="14378042">
            <a:off x="4995494" y="3898297"/>
            <a:ext cx="193545" cy="31789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BR"/>
          </a:p>
        </p:txBody>
      </p:sp>
      <p:sp>
        <p:nvSpPr>
          <p:cNvPr id="9" name="Retângulo 8"/>
          <p:cNvSpPr/>
          <p:nvPr/>
        </p:nvSpPr>
        <p:spPr>
          <a:xfrm>
            <a:off x="72545" y="4352275"/>
            <a:ext cx="8915672" cy="147117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metodologia desse tratamento consiste resumidamente em estabelecer um dado verificado tratado mensal (</a:t>
            </a:r>
            <a:r>
              <a:rPr lang="pt-BR" altLang="pt-BR" sz="1600" b="1" dirty="0" err="1" smtClean="0">
                <a:solidFill>
                  <a:schemeClr val="bg1"/>
                </a:solidFill>
                <a:latin typeface="Arial" panose="020B0604020202020204" pitchFamily="34" charset="0"/>
                <a:cs typeface="Arial" panose="020B0604020202020204" pitchFamily="34" charset="0"/>
              </a:rPr>
              <a:t>Verificado-t</a:t>
            </a:r>
            <a:r>
              <a:rPr lang="pt-BR" altLang="pt-BR" sz="1600" b="1" dirty="0" smtClean="0">
                <a:solidFill>
                  <a:schemeClr val="bg1"/>
                </a:solidFill>
                <a:latin typeface="Arial" panose="020B0604020202020204" pitchFamily="34" charset="0"/>
                <a:cs typeface="Arial" panose="020B0604020202020204" pitchFamily="34" charset="0"/>
              </a:rPr>
              <a:t>), considerando uma sazonalidade média para </a:t>
            </a:r>
            <a:r>
              <a:rPr lang="pt-BR" altLang="pt-BR" sz="1600" b="1" dirty="0">
                <a:solidFill>
                  <a:schemeClr val="bg1"/>
                </a:solidFill>
                <a:latin typeface="Arial" panose="020B0604020202020204" pitchFamily="34" charset="0"/>
                <a:cs typeface="Arial" panose="020B0604020202020204" pitchFamily="34" charset="0"/>
              </a:rPr>
              <a:t>cada </a:t>
            </a:r>
            <a:r>
              <a:rPr lang="pt-BR" altLang="pt-BR" sz="1600" b="1" dirty="0" smtClean="0">
                <a:solidFill>
                  <a:schemeClr val="bg1"/>
                </a:solidFill>
                <a:latin typeface="Arial" panose="020B0604020202020204" pitchFamily="34" charset="0"/>
                <a:cs typeface="Arial" panose="020B0604020202020204" pitchFamily="34" charset="0"/>
              </a:rPr>
              <a:t>barramento baseada no histórico, e com valor máximo baseado no dado verificado mais atual do barramento (Referência); </a:t>
            </a: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Preserva ou altera, conforme decisão do usuário, o fator de potência de cada barramento;</a:t>
            </a:r>
          </a:p>
        </p:txBody>
      </p:sp>
    </p:spTree>
    <p:extLst>
      <p:ext uri="{BB962C8B-B14F-4D97-AF65-F5344CB8AC3E}">
        <p14:creationId xmlns:p14="http://schemas.microsoft.com/office/powerpoint/2010/main" val="3977980212"/>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29. Utilização do SCPCB na 2ª Fase</a:t>
            </a:r>
            <a:endParaRPr lang="pt-BR" altLang="pt-BR" b="1" dirty="0"/>
          </a:p>
        </p:txBody>
      </p:sp>
      <p:pic>
        <p:nvPicPr>
          <p:cNvPr id="6" name="Imagem 5"/>
          <p:cNvPicPr/>
          <p:nvPr/>
        </p:nvPicPr>
        <p:blipFill rotWithShape="1">
          <a:blip r:embed="rId2"/>
          <a:srcRect b="4036"/>
          <a:stretch/>
        </p:blipFill>
        <p:spPr bwMode="auto">
          <a:xfrm>
            <a:off x="107504" y="836712"/>
            <a:ext cx="8928992" cy="547260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47357266"/>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8924139"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a:t>
            </a:r>
            <a:r>
              <a:rPr lang="pt-BR" altLang="pt-BR" sz="1600" b="1" dirty="0" err="1">
                <a:solidFill>
                  <a:schemeClr val="bg1"/>
                </a:solidFill>
                <a:latin typeface="Arial" panose="020B0604020202020204" pitchFamily="34" charset="0"/>
                <a:cs typeface="Arial" panose="020B0604020202020204" pitchFamily="34" charset="0"/>
              </a:rPr>
              <a:t>subopção</a:t>
            </a:r>
            <a:r>
              <a:rPr lang="pt-BR" altLang="pt-BR" sz="1600" b="1" dirty="0">
                <a:solidFill>
                  <a:schemeClr val="bg1"/>
                </a:solidFill>
                <a:latin typeface="Arial" panose="020B0604020202020204" pitchFamily="34" charset="0"/>
                <a:cs typeface="Arial" panose="020B0604020202020204" pitchFamily="34" charset="0"/>
              </a:rPr>
              <a:t>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Manter Pendências</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na opção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Gestão do Processo</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da funcionalidade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Geral</a:t>
            </a:r>
            <a:r>
              <a:rPr lang="pt-BR" altLang="pt-BR" sz="1600" b="1" dirty="0" smtClean="0">
                <a:solidFill>
                  <a:schemeClr val="bg1"/>
                </a:solidFill>
                <a:latin typeface="Arial" panose="020B0604020202020204" pitchFamily="34" charset="0"/>
                <a:cs typeface="Arial" panose="020B0604020202020204" pitchFamily="34" charset="0"/>
              </a:rPr>
              <a:t>” aciona a tela de manutenção das pendências do SCPCB, conforme figura a seguir: </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7"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30. </a:t>
            </a:r>
            <a:r>
              <a:rPr lang="pt-BR" altLang="pt-BR" b="1" dirty="0"/>
              <a:t>Manter </a:t>
            </a:r>
            <a:r>
              <a:rPr lang="pt-BR" altLang="pt-BR" b="1" dirty="0" smtClean="0"/>
              <a:t>Pendência</a:t>
            </a:r>
            <a:endParaRPr lang="pt-BR" altLang="pt-BR" b="1" dirty="0"/>
          </a:p>
        </p:txBody>
      </p:sp>
      <p:pic>
        <p:nvPicPr>
          <p:cNvPr id="8" name="Imagem 7"/>
          <p:cNvPicPr>
            <a:picLocks noChangeAspect="1"/>
          </p:cNvPicPr>
          <p:nvPr/>
        </p:nvPicPr>
        <p:blipFill rotWithShape="1">
          <a:blip r:embed="rId2"/>
          <a:srcRect l="77699" r="6846" b="86757"/>
          <a:stretch/>
        </p:blipFill>
        <p:spPr bwMode="auto">
          <a:xfrm>
            <a:off x="2918242" y="1615790"/>
            <a:ext cx="3312368" cy="1596687"/>
          </a:xfrm>
          <a:prstGeom prst="rect">
            <a:avLst/>
          </a:prstGeom>
          <a:ln>
            <a:noFill/>
          </a:ln>
          <a:extLst>
            <a:ext uri="{53640926-AAD7-44D8-BBD7-CCE9431645EC}">
              <a14:shadowObscured xmlns:a14="http://schemas.microsoft.com/office/drawing/2010/main"/>
            </a:ext>
          </a:extLst>
        </p:spPr>
      </p:pic>
      <p:sp>
        <p:nvSpPr>
          <p:cNvPr id="2" name="Retângulo 1"/>
          <p:cNvSpPr/>
          <p:nvPr/>
        </p:nvSpPr>
        <p:spPr>
          <a:xfrm>
            <a:off x="112356" y="3501008"/>
            <a:ext cx="8924139" cy="535531"/>
          </a:xfrm>
          <a:prstGeom prst="rect">
            <a:avLst/>
          </a:prstGeom>
        </p:spPr>
        <p:txBody>
          <a:bodyPr wrap="square">
            <a:spAutoFit/>
          </a:bodyPr>
          <a:lstStyle/>
          <a:p>
            <a:pPr marL="342900" indent="-34290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O sistema SCPCB controla as mudanças de situação do agente, ou do dado, através de pendências criadas no sistema;</a:t>
            </a:r>
          </a:p>
        </p:txBody>
      </p:sp>
    </p:spTree>
    <p:extLst>
      <p:ext uri="{BB962C8B-B14F-4D97-AF65-F5344CB8AC3E}">
        <p14:creationId xmlns:p14="http://schemas.microsoft.com/office/powerpoint/2010/main" val="414114685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8924139" cy="422885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Abaixo </a:t>
            </a:r>
            <a:r>
              <a:rPr lang="pt-BR" altLang="pt-BR" sz="1600" b="1" dirty="0">
                <a:solidFill>
                  <a:schemeClr val="bg1"/>
                </a:solidFill>
                <a:latin typeface="Arial" panose="020B0604020202020204" pitchFamily="34" charset="0"/>
                <a:cs typeface="Arial" panose="020B0604020202020204" pitchFamily="34" charset="0"/>
              </a:rPr>
              <a:t>podemos observar algumas situações em que as pendências são criadas e modificadas a medida que as informações evoluem no sistema – Pendências relacionadas aos dados previstos:</a:t>
            </a:r>
            <a:endParaRPr lang="pt-BR" altLang="pt-BR" sz="1600" b="1" dirty="0">
              <a:solidFill>
                <a:schemeClr val="bg1"/>
              </a:solidFill>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Toda vez que o sistema cria uma pendência, o sistema notifica o Agente/ONS e informa o número da pendência criada;</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As pendências podem ser manuais ou automáticas;</a:t>
            </a:r>
          </a:p>
        </p:txBody>
      </p:sp>
      <p:graphicFrame>
        <p:nvGraphicFramePr>
          <p:cNvPr id="5" name="Diagrama 4"/>
          <p:cNvGraphicFramePr/>
          <p:nvPr>
            <p:extLst>
              <p:ext uri="{D42A27DB-BD31-4B8C-83A1-F6EECF244321}">
                <p14:modId xmlns:p14="http://schemas.microsoft.com/office/powerpoint/2010/main" val="3144004392"/>
              </p:ext>
            </p:extLst>
          </p:nvPr>
        </p:nvGraphicFramePr>
        <p:xfrm>
          <a:off x="1835696" y="1700808"/>
          <a:ext cx="5472608" cy="17976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30. </a:t>
            </a:r>
            <a:r>
              <a:rPr lang="pt-BR" altLang="pt-BR" b="1" dirty="0"/>
              <a:t>Manter </a:t>
            </a:r>
            <a:r>
              <a:rPr lang="pt-BR" altLang="pt-BR" b="1" dirty="0" smtClean="0"/>
              <a:t>Pendência</a:t>
            </a:r>
            <a:endParaRPr lang="pt-BR" altLang="pt-BR" b="1" dirty="0"/>
          </a:p>
        </p:txBody>
      </p:sp>
    </p:spTree>
    <p:extLst>
      <p:ext uri="{BB962C8B-B14F-4D97-AF65-F5344CB8AC3E}">
        <p14:creationId xmlns:p14="http://schemas.microsoft.com/office/powerpoint/2010/main" val="1620198255"/>
      </p:ext>
    </p:ext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8852131"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 sistema SCPCB considera a tela abaixo para manutenção das pendências</a:t>
            </a:r>
            <a:r>
              <a:rPr lang="pt-BR" altLang="pt-BR" sz="1600" b="1" dirty="0">
                <a:solidFill>
                  <a:schemeClr val="bg1"/>
                </a:solidFill>
                <a:latin typeface="Arial" panose="020B0604020202020204" pitchFamily="34" charset="0"/>
                <a:cs typeface="Arial" panose="020B0604020202020204" pitchFamily="34" charset="0"/>
              </a:rPr>
              <a:t>, acionada na </a:t>
            </a:r>
            <a:r>
              <a:rPr lang="pt-BR" altLang="pt-BR" sz="1600" b="1" dirty="0" err="1">
                <a:solidFill>
                  <a:schemeClr val="bg1"/>
                </a:solidFill>
                <a:latin typeface="Arial" panose="020B0604020202020204" pitchFamily="34" charset="0"/>
                <a:cs typeface="Arial" panose="020B0604020202020204" pitchFamily="34" charset="0"/>
              </a:rPr>
              <a:t>subopção</a:t>
            </a:r>
            <a:r>
              <a:rPr lang="pt-BR" altLang="pt-BR" sz="1600" b="1" dirty="0">
                <a:solidFill>
                  <a:schemeClr val="bg1"/>
                </a:solidFill>
                <a:latin typeface="Arial" panose="020B0604020202020204" pitchFamily="34" charset="0"/>
                <a:cs typeface="Arial" panose="020B0604020202020204" pitchFamily="34" charset="0"/>
              </a:rPr>
              <a:t> “</a:t>
            </a:r>
            <a:r>
              <a:rPr lang="pt-BR" altLang="pt-BR" sz="1600" b="1" dirty="0">
                <a:solidFill>
                  <a:srgbClr val="FFFF66"/>
                </a:solidFill>
                <a:latin typeface="Arial" panose="020B0604020202020204" pitchFamily="34" charset="0"/>
                <a:cs typeface="Arial" panose="020B0604020202020204" pitchFamily="34" charset="0"/>
              </a:rPr>
              <a:t>Manter Pendências</a:t>
            </a:r>
            <a:r>
              <a:rPr lang="pt-BR" altLang="pt-BR" sz="1600" b="1" dirty="0">
                <a:solidFill>
                  <a:schemeClr val="bg1"/>
                </a:solidFill>
                <a:latin typeface="Arial" panose="020B0604020202020204" pitchFamily="34" charset="0"/>
                <a:cs typeface="Arial" panose="020B0604020202020204" pitchFamily="34" charset="0"/>
              </a:rPr>
              <a:t>” : </a:t>
            </a:r>
            <a:endParaRPr lang="pt-BR" altLang="pt-BR" sz="1600" b="1" dirty="0" smtClean="0">
              <a:solidFill>
                <a:schemeClr val="bg1"/>
              </a:solidFill>
              <a:latin typeface="Arial" panose="020B0604020202020204" pitchFamily="34" charset="0"/>
              <a:cs typeface="Arial" panose="020B0604020202020204" pitchFamily="34" charset="0"/>
            </a:endParaRPr>
          </a:p>
        </p:txBody>
      </p:sp>
      <p:pic>
        <p:nvPicPr>
          <p:cNvPr id="7" name="Imagem 6"/>
          <p:cNvPicPr>
            <a:picLocks noChangeAspect="1"/>
          </p:cNvPicPr>
          <p:nvPr/>
        </p:nvPicPr>
        <p:blipFill>
          <a:blip r:embed="rId2"/>
          <a:stretch>
            <a:fillRect/>
          </a:stretch>
        </p:blipFill>
        <p:spPr>
          <a:xfrm>
            <a:off x="1115616" y="1394191"/>
            <a:ext cx="7187439" cy="5062645"/>
          </a:xfrm>
          <a:prstGeom prst="rect">
            <a:avLst/>
          </a:prstGeom>
        </p:spPr>
      </p:pic>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30. </a:t>
            </a:r>
            <a:r>
              <a:rPr lang="pt-BR" altLang="pt-BR" b="1" dirty="0"/>
              <a:t>Manter </a:t>
            </a:r>
            <a:r>
              <a:rPr lang="pt-BR" altLang="pt-BR" b="1" dirty="0" smtClean="0"/>
              <a:t>Pendência</a:t>
            </a:r>
            <a:endParaRPr lang="pt-BR" altLang="pt-BR" b="1" dirty="0"/>
          </a:p>
        </p:txBody>
      </p:sp>
    </p:spTree>
    <p:extLst>
      <p:ext uri="{BB962C8B-B14F-4D97-AF65-F5344CB8AC3E}">
        <p14:creationId xmlns:p14="http://schemas.microsoft.com/office/powerpoint/2010/main" val="3944636904"/>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2"/>
            <a:ext cx="8924139" cy="329320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As pendências destinadas aos agentes poderão ser dos seguintes tipos:</a:t>
            </a: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Envio </a:t>
            </a:r>
            <a:r>
              <a:rPr lang="pt-BR" altLang="pt-BR" sz="1600" b="1" dirty="0">
                <a:solidFill>
                  <a:schemeClr val="bg1"/>
                </a:solidFill>
                <a:latin typeface="Arial" panose="020B0604020202020204" pitchFamily="34" charset="0"/>
                <a:cs typeface="Arial" panose="020B0604020202020204" pitchFamily="34" charset="0"/>
              </a:rPr>
              <a:t>de Dados </a:t>
            </a:r>
            <a:r>
              <a:rPr lang="pt-BR" altLang="pt-BR" sz="1600" b="1" dirty="0" smtClean="0">
                <a:solidFill>
                  <a:schemeClr val="bg1"/>
                </a:solidFill>
                <a:latin typeface="Arial" panose="020B0604020202020204" pitchFamily="34" charset="0"/>
                <a:cs typeface="Arial" panose="020B0604020202020204" pitchFamily="34" charset="0"/>
              </a:rPr>
              <a:t>Previstos</a:t>
            </a:r>
            <a:endParaRPr lang="pt-BR" altLang="pt-BR" sz="1600" b="1" dirty="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Envio </a:t>
            </a:r>
            <a:r>
              <a:rPr lang="pt-BR" altLang="pt-BR" sz="1600" b="1" dirty="0">
                <a:solidFill>
                  <a:schemeClr val="bg1"/>
                </a:solidFill>
                <a:latin typeface="Arial" panose="020B0604020202020204" pitchFamily="34" charset="0"/>
                <a:cs typeface="Arial" panose="020B0604020202020204" pitchFamily="34" charset="0"/>
              </a:rPr>
              <a:t>de Dados </a:t>
            </a:r>
            <a:r>
              <a:rPr lang="pt-BR" altLang="pt-BR" sz="1600" b="1" dirty="0" smtClean="0">
                <a:solidFill>
                  <a:schemeClr val="bg1"/>
                </a:solidFill>
                <a:latin typeface="Arial" panose="020B0604020202020204" pitchFamily="34" charset="0"/>
                <a:cs typeface="Arial" panose="020B0604020202020204" pitchFamily="34" charset="0"/>
              </a:rPr>
              <a:t>Verificado</a:t>
            </a:r>
            <a:endParaRPr lang="pt-BR" altLang="pt-BR" sz="1600" b="1" dirty="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Envio </a:t>
            </a:r>
            <a:r>
              <a:rPr lang="pt-BR" altLang="pt-BR" sz="1600" b="1" dirty="0">
                <a:solidFill>
                  <a:schemeClr val="bg1"/>
                </a:solidFill>
                <a:latin typeface="Arial" panose="020B0604020202020204" pitchFamily="34" charset="0"/>
                <a:cs typeface="Arial" panose="020B0604020202020204" pitchFamily="34" charset="0"/>
              </a:rPr>
              <a:t>das Causas de Desvios</a:t>
            </a: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Revisão </a:t>
            </a:r>
            <a:r>
              <a:rPr lang="pt-BR" altLang="pt-BR" sz="1600" b="1" dirty="0">
                <a:solidFill>
                  <a:schemeClr val="bg1"/>
                </a:solidFill>
                <a:latin typeface="Arial" panose="020B0604020202020204" pitchFamily="34" charset="0"/>
                <a:cs typeface="Arial" panose="020B0604020202020204" pitchFamily="34" charset="0"/>
              </a:rPr>
              <a:t>de Previsão de Carga</a:t>
            </a: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Revisão </a:t>
            </a:r>
            <a:r>
              <a:rPr lang="pt-BR" altLang="pt-BR" sz="1600" b="1" dirty="0">
                <a:solidFill>
                  <a:schemeClr val="bg1"/>
                </a:solidFill>
                <a:latin typeface="Arial" panose="020B0604020202020204" pitchFamily="34" charset="0"/>
                <a:cs typeface="Arial" panose="020B0604020202020204" pitchFamily="34" charset="0"/>
              </a:rPr>
              <a:t>do Verificado</a:t>
            </a: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Revisão </a:t>
            </a:r>
            <a:r>
              <a:rPr lang="pt-BR" altLang="pt-BR" sz="1600" b="1" dirty="0">
                <a:solidFill>
                  <a:schemeClr val="bg1"/>
                </a:solidFill>
                <a:latin typeface="Arial" panose="020B0604020202020204" pitchFamily="34" charset="0"/>
                <a:cs typeface="Arial" panose="020B0604020202020204" pitchFamily="34" charset="0"/>
              </a:rPr>
              <a:t>das Causas de Desvios</a:t>
            </a: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Análise da Revisão de </a:t>
            </a:r>
            <a:r>
              <a:rPr lang="pt-BR" altLang="pt-BR" sz="1600" b="1" dirty="0">
                <a:solidFill>
                  <a:schemeClr val="bg1"/>
                </a:solidFill>
                <a:latin typeface="Arial" panose="020B0604020202020204" pitchFamily="34" charset="0"/>
                <a:cs typeface="Arial" panose="020B0604020202020204" pitchFamily="34" charset="0"/>
              </a:rPr>
              <a:t>Dados Previstos</a:t>
            </a: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Análise </a:t>
            </a:r>
            <a:r>
              <a:rPr lang="pt-BR" altLang="pt-BR" sz="1600" b="1" dirty="0">
                <a:solidFill>
                  <a:schemeClr val="bg1"/>
                </a:solidFill>
                <a:latin typeface="Arial" panose="020B0604020202020204" pitchFamily="34" charset="0"/>
                <a:cs typeface="Arial" panose="020B0604020202020204" pitchFamily="34" charset="0"/>
              </a:rPr>
              <a:t>da Revisão de Dados Verificados</a:t>
            </a: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Análise </a:t>
            </a:r>
            <a:r>
              <a:rPr lang="pt-BR" altLang="pt-BR" sz="1600" b="1" dirty="0">
                <a:solidFill>
                  <a:schemeClr val="bg1"/>
                </a:solidFill>
                <a:latin typeface="Arial" panose="020B0604020202020204" pitchFamily="34" charset="0"/>
                <a:cs typeface="Arial" panose="020B0604020202020204" pitchFamily="34" charset="0"/>
              </a:rPr>
              <a:t>das Causas de Desvios</a:t>
            </a: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p:txBody>
      </p:sp>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30. </a:t>
            </a:r>
            <a:r>
              <a:rPr lang="pt-BR" altLang="pt-BR" b="1" dirty="0"/>
              <a:t>Manter </a:t>
            </a:r>
            <a:r>
              <a:rPr lang="pt-BR" altLang="pt-BR" b="1" dirty="0" smtClean="0"/>
              <a:t>Pendência</a:t>
            </a:r>
            <a:endParaRPr lang="pt-BR" altLang="pt-BR" b="1" dirty="0"/>
          </a:p>
        </p:txBody>
      </p:sp>
    </p:spTree>
    <p:extLst>
      <p:ext uri="{BB962C8B-B14F-4D97-AF65-F5344CB8AC3E}">
        <p14:creationId xmlns:p14="http://schemas.microsoft.com/office/powerpoint/2010/main" val="766772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 </a:t>
            </a:r>
            <a:r>
              <a:rPr lang="pt-BR" altLang="pt-BR" b="1" dirty="0"/>
              <a:t>Cadastro de </a:t>
            </a:r>
            <a:r>
              <a:rPr lang="pt-BR" altLang="pt-BR" b="1" dirty="0" smtClean="0"/>
              <a:t>representantes e usuários</a:t>
            </a:r>
            <a:endParaRPr lang="pt-BR" altLang="pt-BR" b="1" dirty="0"/>
          </a:p>
        </p:txBody>
      </p:sp>
      <p:sp>
        <p:nvSpPr>
          <p:cNvPr id="9" name="Retângulo 8"/>
          <p:cNvSpPr/>
          <p:nvPr/>
        </p:nvSpPr>
        <p:spPr>
          <a:xfrm>
            <a:off x="184808" y="669536"/>
            <a:ext cx="8784976" cy="36721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Para ter acesso ao SCPCB basta você seguir os seguintes passos:</a:t>
            </a:r>
          </a:p>
        </p:txBody>
      </p:sp>
      <p:sp>
        <p:nvSpPr>
          <p:cNvPr id="3" name="Retângulo 2"/>
          <p:cNvSpPr/>
          <p:nvPr/>
        </p:nvSpPr>
        <p:spPr>
          <a:xfrm>
            <a:off x="11933" y="6153849"/>
            <a:ext cx="7795279" cy="276999"/>
          </a:xfrm>
          <a:prstGeom prst="rect">
            <a:avLst/>
          </a:prstGeom>
        </p:spPr>
        <p:txBody>
          <a:bodyPr wrap="square">
            <a:spAutoFit/>
          </a:bodyPr>
          <a:lstStyle/>
          <a:p>
            <a:r>
              <a:rPr lang="pt-BR" sz="1200" b="1" dirty="0" smtClean="0">
                <a:solidFill>
                  <a:schemeClr val="bg1"/>
                </a:solidFill>
                <a:latin typeface="Arial" panose="020B0604020202020204" pitchFamily="34" charset="0"/>
                <a:ea typeface="Calibri" panose="020F0502020204030204" pitchFamily="34" charset="0"/>
                <a:cs typeface="Arial" panose="020B0604020202020204" pitchFamily="34" charset="0"/>
              </a:rPr>
              <a:t>* O </a:t>
            </a:r>
            <a:r>
              <a:rPr lang="pt-BR" sz="1200" b="1" dirty="0">
                <a:solidFill>
                  <a:schemeClr val="bg1"/>
                </a:solidFill>
                <a:latin typeface="Arial" panose="020B0604020202020204" pitchFamily="34" charset="0"/>
                <a:ea typeface="Calibri" panose="020F0502020204030204" pitchFamily="34" charset="0"/>
                <a:cs typeface="Arial" panose="020B0604020202020204" pitchFamily="34" charset="0"/>
              </a:rPr>
              <a:t>procedimento deste cadastro estará descrito no e-mail que será enviado à todos os </a:t>
            </a:r>
            <a:r>
              <a:rPr lang="pt-BR" sz="1200" b="1" dirty="0" smtClean="0">
                <a:solidFill>
                  <a:schemeClr val="bg1"/>
                </a:solidFill>
                <a:latin typeface="Arial" panose="020B0604020202020204" pitchFamily="34" charset="0"/>
                <a:ea typeface="Calibri" panose="020F0502020204030204" pitchFamily="34" charset="0"/>
                <a:cs typeface="Arial" panose="020B0604020202020204" pitchFamily="34" charset="0"/>
              </a:rPr>
              <a:t>representantes</a:t>
            </a:r>
            <a:endParaRPr lang="pt-BR" sz="1200" dirty="0"/>
          </a:p>
        </p:txBody>
      </p:sp>
      <p:pic>
        <p:nvPicPr>
          <p:cNvPr id="4" name="Image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53360" y="1787320"/>
            <a:ext cx="504056" cy="504056"/>
          </a:xfrm>
          <a:prstGeom prst="rect">
            <a:avLst/>
          </a:prstGeom>
        </p:spPr>
      </p:pic>
      <p:sp>
        <p:nvSpPr>
          <p:cNvPr id="5" name="Retângulo de cantos arredondados 4"/>
          <p:cNvSpPr/>
          <p:nvPr/>
        </p:nvSpPr>
        <p:spPr>
          <a:xfrm>
            <a:off x="5940152" y="1209193"/>
            <a:ext cx="1440160" cy="64807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pt-BR" sz="1200" dirty="0" smtClean="0"/>
              <a:t>Representante se cadastra no CDRE</a:t>
            </a:r>
            <a:endParaRPr lang="pt-BR" sz="1200" dirty="0"/>
          </a:p>
        </p:txBody>
      </p:sp>
      <p:sp>
        <p:nvSpPr>
          <p:cNvPr id="7" name="Retângulo de cantos arredondados 6"/>
          <p:cNvSpPr/>
          <p:nvPr/>
        </p:nvSpPr>
        <p:spPr>
          <a:xfrm>
            <a:off x="5940152" y="2286014"/>
            <a:ext cx="1584176" cy="754021"/>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pt-BR" sz="1200" dirty="0" smtClean="0"/>
              <a:t>Representante recebe notificação informando conta corporativa no ONS</a:t>
            </a:r>
            <a:endParaRPr lang="pt-BR" sz="1200" dirty="0"/>
          </a:p>
        </p:txBody>
      </p:sp>
      <p:cxnSp>
        <p:nvCxnSpPr>
          <p:cNvPr id="8" name="Conector em curva 7"/>
          <p:cNvCxnSpPr>
            <a:stCxn id="4" idx="0"/>
            <a:endCxn id="5" idx="1"/>
          </p:cNvCxnSpPr>
          <p:nvPr/>
        </p:nvCxnSpPr>
        <p:spPr>
          <a:xfrm rot="5400000" flipH="1" flipV="1">
            <a:off x="5545725" y="1392893"/>
            <a:ext cx="254091" cy="534764"/>
          </a:xfrm>
          <a:prstGeom prst="curved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1" name="Conector em curva 10"/>
          <p:cNvCxnSpPr>
            <a:stCxn id="7" idx="1"/>
            <a:endCxn id="4" idx="2"/>
          </p:cNvCxnSpPr>
          <p:nvPr/>
        </p:nvCxnSpPr>
        <p:spPr>
          <a:xfrm rot="10800000">
            <a:off x="5405388" y="2291377"/>
            <a:ext cx="534764" cy="371649"/>
          </a:xfrm>
          <a:prstGeom prst="curved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ector de seta reta 12"/>
          <p:cNvCxnSpPr>
            <a:stCxn id="5" idx="2"/>
            <a:endCxn id="7" idx="0"/>
          </p:cNvCxnSpPr>
          <p:nvPr/>
        </p:nvCxnSpPr>
        <p:spPr>
          <a:xfrm>
            <a:off x="6660232" y="1857265"/>
            <a:ext cx="72008" cy="42874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14" name="Imagem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4136814"/>
            <a:ext cx="648072" cy="648072"/>
          </a:xfrm>
          <a:prstGeom prst="rect">
            <a:avLst/>
          </a:prstGeom>
        </p:spPr>
      </p:pic>
      <p:sp>
        <p:nvSpPr>
          <p:cNvPr id="15" name="Retângulo 14"/>
          <p:cNvSpPr/>
          <p:nvPr/>
        </p:nvSpPr>
        <p:spPr>
          <a:xfrm>
            <a:off x="5657416" y="3390035"/>
            <a:ext cx="3312368" cy="205197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pt-BR" sz="1700" b="1" dirty="0" smtClean="0">
                <a:solidFill>
                  <a:schemeClr val="bg1"/>
                </a:solidFill>
                <a:latin typeface="Arial" panose="020B0604020202020204" pitchFamily="34" charset="0"/>
                <a:ea typeface="Calibri" panose="020F0502020204030204" pitchFamily="34" charset="0"/>
                <a:cs typeface="Arial" panose="020B0604020202020204" pitchFamily="34" charset="0"/>
              </a:rPr>
              <a:t>2. Os analistas de carga do ONS comunicarão por e-mail aos representantes dos Agentes confirmando a permissão para instalação (a partir do site do SCPCB) e acesso ao sistema.</a:t>
            </a:r>
          </a:p>
        </p:txBody>
      </p:sp>
      <p:sp>
        <p:nvSpPr>
          <p:cNvPr id="16" name="Retângulo 15"/>
          <p:cNvSpPr/>
          <p:nvPr/>
        </p:nvSpPr>
        <p:spPr>
          <a:xfrm>
            <a:off x="210754" y="1115506"/>
            <a:ext cx="4675224" cy="203164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107000"/>
              </a:lnSpc>
              <a:spcAft>
                <a:spcPts val="800"/>
              </a:spcAft>
              <a:buAutoNum type="arabicPeriod"/>
            </a:pPr>
            <a:r>
              <a:rPr lang="pt-BR" sz="1700"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rPr>
              <a:t>Obter acesso à rede do ONS e associar-se* aos processos </a:t>
            </a:r>
            <a:r>
              <a:rPr lang="pt-BR" sz="1700" b="1" i="1" dirty="0">
                <a:solidFill>
                  <a:schemeClr val="bg1"/>
                </a:solidFill>
                <a:latin typeface="Arial" panose="020B0604020202020204" pitchFamily="34" charset="0"/>
                <a:ea typeface="Calibri" panose="020F0502020204030204" pitchFamily="34" charset="0"/>
                <a:cs typeface="Arial" panose="020B0604020202020204" pitchFamily="34" charset="0"/>
              </a:rPr>
              <a:t>Consolidação Previsões Carga - PAR</a:t>
            </a:r>
            <a:r>
              <a:rPr lang="pt-BR" sz="1700" b="1" dirty="0">
                <a:solidFill>
                  <a:schemeClr val="bg1"/>
                </a:solidFill>
                <a:latin typeface="Arial" panose="020B0604020202020204" pitchFamily="34" charset="0"/>
                <a:ea typeface="Calibri" panose="020F0502020204030204" pitchFamily="34" charset="0"/>
                <a:cs typeface="Arial" panose="020B0604020202020204" pitchFamily="34" charset="0"/>
              </a:rPr>
              <a:t> </a:t>
            </a:r>
            <a:r>
              <a:rPr lang="pt-BR" sz="1700" b="1" i="1" dirty="0">
                <a:solidFill>
                  <a:schemeClr val="bg1"/>
                </a:solidFill>
                <a:latin typeface="Arial" panose="020B0604020202020204" pitchFamily="34" charset="0"/>
                <a:ea typeface="Calibri" panose="020F0502020204030204" pitchFamily="34" charset="0"/>
                <a:cs typeface="Arial" panose="020B0604020202020204" pitchFamily="34" charset="0"/>
              </a:rPr>
              <a:t>e PEL</a:t>
            </a:r>
            <a:r>
              <a:rPr lang="pt-BR" sz="1700" b="1" dirty="0">
                <a:solidFill>
                  <a:schemeClr val="bg1"/>
                </a:solidFill>
                <a:latin typeface="Arial" panose="020B0604020202020204" pitchFamily="34" charset="0"/>
                <a:ea typeface="Calibri" panose="020F0502020204030204" pitchFamily="34" charset="0"/>
                <a:cs typeface="Arial" panose="020B0604020202020204" pitchFamily="34" charset="0"/>
              </a:rPr>
              <a:t> e </a:t>
            </a:r>
            <a:r>
              <a:rPr lang="pt-BR" sz="1700" b="1" i="1" dirty="0">
                <a:solidFill>
                  <a:schemeClr val="bg1"/>
                </a:solidFill>
                <a:latin typeface="Arial" panose="020B0604020202020204" pitchFamily="34" charset="0"/>
                <a:ea typeface="Calibri" panose="020F0502020204030204" pitchFamily="34" charset="0"/>
                <a:cs typeface="Arial" panose="020B0604020202020204" pitchFamily="34" charset="0"/>
              </a:rPr>
              <a:t>Consolidação Previsões Carga - C. </a:t>
            </a:r>
            <a:r>
              <a:rPr lang="pt-BR" sz="1700" b="1" i="1" dirty="0" smtClean="0">
                <a:solidFill>
                  <a:schemeClr val="bg1"/>
                </a:solidFill>
                <a:latin typeface="Arial" panose="020B0604020202020204" pitchFamily="34" charset="0"/>
                <a:ea typeface="Calibri" panose="020F0502020204030204" pitchFamily="34" charset="0"/>
                <a:cs typeface="Arial" panose="020B0604020202020204" pitchFamily="34" charset="0"/>
              </a:rPr>
              <a:t>Prazo</a:t>
            </a:r>
            <a:r>
              <a:rPr lang="pt-BR" sz="1700" b="1" dirty="0" smtClean="0">
                <a:solidFill>
                  <a:schemeClr val="bg1"/>
                </a:solidFill>
                <a:latin typeface="Arial" panose="020B0604020202020204" pitchFamily="34" charset="0"/>
                <a:ea typeface="Calibri" panose="020F0502020204030204" pitchFamily="34" charset="0"/>
                <a:cs typeface="Arial" panose="020B0604020202020204" pitchFamily="34" charset="0"/>
              </a:rPr>
              <a:t> </a:t>
            </a:r>
            <a:r>
              <a:rPr lang="pt-BR" sz="1700"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rPr>
              <a:t>por meio do cadastro no CDRE – Cadastro de Relacionamento do </a:t>
            </a:r>
            <a:r>
              <a:rPr lang="pt-BR" sz="1700" b="1" dirty="0">
                <a:solidFill>
                  <a:schemeClr val="bg1"/>
                </a:solidFill>
                <a:latin typeface="Arial" panose="020B0604020202020204" pitchFamily="34" charset="0"/>
                <a:ea typeface="Calibri" panose="020F0502020204030204" pitchFamily="34" charset="0"/>
                <a:cs typeface="Arial" panose="020B0604020202020204" pitchFamily="34" charset="0"/>
              </a:rPr>
              <a:t>ONS (</a:t>
            </a:r>
            <a:r>
              <a:rPr lang="pt-BR" sz="1700" b="1" dirty="0">
                <a:solidFill>
                  <a:schemeClr val="bg1"/>
                </a:solidFill>
                <a:latin typeface="Arial" panose="020B0604020202020204" pitchFamily="34" charset="0"/>
                <a:ea typeface="Calibri" panose="020F0502020204030204" pitchFamily="34" charset="0"/>
                <a:cs typeface="Arial" panose="020B0604020202020204" pitchFamily="34" charset="0"/>
                <a:hlinkClick r:id="rId3"/>
              </a:rPr>
              <a:t>http://cdre.ons.org.br</a:t>
            </a:r>
            <a:r>
              <a:rPr lang="pt-BR" sz="1700" b="1" dirty="0">
                <a:solidFill>
                  <a:schemeClr val="bg1"/>
                </a:solidFill>
                <a:latin typeface="Arial" panose="020B0604020202020204" pitchFamily="34" charset="0"/>
                <a:ea typeface="Calibri" panose="020F0502020204030204" pitchFamily="34" charset="0"/>
                <a:cs typeface="Arial" panose="020B0604020202020204" pitchFamily="34" charset="0"/>
              </a:rPr>
              <a:t>). </a:t>
            </a:r>
            <a:endParaRPr lang="pt-BR" sz="1700"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7" name="Retângulo de cantos arredondados 16"/>
          <p:cNvSpPr/>
          <p:nvPr/>
        </p:nvSpPr>
        <p:spPr>
          <a:xfrm>
            <a:off x="1619672" y="3251090"/>
            <a:ext cx="1440160" cy="781934"/>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pt-BR" sz="1200" dirty="0" smtClean="0"/>
              <a:t>Representante se associa a um dos processos de Carga no CDRE</a:t>
            </a:r>
            <a:endParaRPr lang="pt-BR" sz="1200" dirty="0"/>
          </a:p>
        </p:txBody>
      </p:sp>
      <p:sp>
        <p:nvSpPr>
          <p:cNvPr id="18" name="Retângulo de cantos arredondados 17"/>
          <p:cNvSpPr/>
          <p:nvPr/>
        </p:nvSpPr>
        <p:spPr>
          <a:xfrm>
            <a:off x="3338327" y="3999267"/>
            <a:ext cx="1982868" cy="951735"/>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pt-BR" sz="1200" dirty="0" smtClean="0"/>
              <a:t>ONS autoriza participação do representante no processo de carga e configura acesso ao SCPCB</a:t>
            </a:r>
            <a:endParaRPr lang="pt-BR" sz="1200" dirty="0"/>
          </a:p>
        </p:txBody>
      </p:sp>
      <p:sp>
        <p:nvSpPr>
          <p:cNvPr id="19" name="Retângulo de cantos arredondados 18"/>
          <p:cNvSpPr/>
          <p:nvPr/>
        </p:nvSpPr>
        <p:spPr>
          <a:xfrm>
            <a:off x="1259632" y="4917267"/>
            <a:ext cx="2000838" cy="966272"/>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pt-BR" sz="1200" dirty="0" smtClean="0"/>
              <a:t>ONS comunica representante que acesso ao SCPCB está liberado, informando link do site do sistema</a:t>
            </a:r>
            <a:endParaRPr lang="pt-BR" sz="1200" dirty="0"/>
          </a:p>
        </p:txBody>
      </p:sp>
      <p:cxnSp>
        <p:nvCxnSpPr>
          <p:cNvPr id="21" name="Conector em curva 20"/>
          <p:cNvCxnSpPr>
            <a:stCxn id="14" idx="0"/>
            <a:endCxn id="17" idx="1"/>
          </p:cNvCxnSpPr>
          <p:nvPr/>
        </p:nvCxnSpPr>
        <p:spPr>
          <a:xfrm rot="5400000" flipH="1" flipV="1">
            <a:off x="922244" y="3439386"/>
            <a:ext cx="494757" cy="900100"/>
          </a:xfrm>
          <a:prstGeom prst="curved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Conector em curva 22"/>
          <p:cNvCxnSpPr>
            <a:stCxn id="17" idx="3"/>
            <a:endCxn id="18" idx="0"/>
          </p:cNvCxnSpPr>
          <p:nvPr/>
        </p:nvCxnSpPr>
        <p:spPr>
          <a:xfrm>
            <a:off x="3059832" y="3642057"/>
            <a:ext cx="1269929" cy="357210"/>
          </a:xfrm>
          <a:prstGeom prst="curved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Conector em curva 24"/>
          <p:cNvCxnSpPr>
            <a:stCxn id="18" idx="2"/>
            <a:endCxn id="19" idx="3"/>
          </p:cNvCxnSpPr>
          <p:nvPr/>
        </p:nvCxnSpPr>
        <p:spPr>
          <a:xfrm rot="5400000">
            <a:off x="3570416" y="4641057"/>
            <a:ext cx="449401" cy="1069291"/>
          </a:xfrm>
          <a:prstGeom prst="curved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ector em curva 26"/>
          <p:cNvCxnSpPr>
            <a:stCxn id="19" idx="1"/>
            <a:endCxn id="14" idx="2"/>
          </p:cNvCxnSpPr>
          <p:nvPr/>
        </p:nvCxnSpPr>
        <p:spPr>
          <a:xfrm rot="10800000">
            <a:off x="719572" y="4784887"/>
            <a:ext cx="540060" cy="615517"/>
          </a:xfrm>
          <a:prstGeom prst="curvedConnector2">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3012589"/>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2"/>
            <a:ext cx="8924139" cy="4081117"/>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interface para manutenção das pendências considera várias possibilidades de filtros na interface, que podem ser aplicadas através do botão “Filtrar”; </a:t>
            </a: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As pendências podem ser consultadas pelos dados da pendência ou pelo número da pendência, que é enviado na notificação encaminhada pelo sistema;</a:t>
            </a:r>
          </a:p>
          <a:p>
            <a:pPr marL="342900" indent="-342900">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 usuário poderá incluir, alterar, excluir, consultar e tratar as pendências através dos botões disponibilizados na base da interface;</a:t>
            </a: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As pendências poderão considerar a inclusão de arquivos anexos para esclarecimentos em relação a pendência, como é o caso do arquivo de análise de previsões, onde poderá ser indicada alguma revisão das previsões </a:t>
            </a:r>
            <a:r>
              <a:rPr lang="pt-BR" altLang="pt-BR" sz="1600" b="1" dirty="0" smtClean="0">
                <a:solidFill>
                  <a:schemeClr val="bg1"/>
                </a:solidFill>
                <a:latin typeface="Arial" panose="020B0604020202020204" pitchFamily="34" charset="0"/>
                <a:cs typeface="Arial" panose="020B0604020202020204" pitchFamily="34" charset="0"/>
              </a:rPr>
              <a:t>encaminhadas;</a:t>
            </a: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 botão </a:t>
            </a:r>
            <a:r>
              <a:rPr lang="pt-BR" altLang="pt-BR" sz="1600" b="1" dirty="0">
                <a:solidFill>
                  <a:schemeClr val="bg1"/>
                </a:solidFill>
                <a:latin typeface="Arial" panose="020B0604020202020204" pitchFamily="34" charset="0"/>
                <a:cs typeface="Arial" panose="020B0604020202020204" pitchFamily="34" charset="0"/>
              </a:rPr>
              <a:t>“Excluir” permite ao usuário a exclusão de uma pendência manual selecionada pelo </a:t>
            </a:r>
            <a:r>
              <a:rPr lang="pt-BR" altLang="pt-BR" sz="1600" b="1" dirty="0" smtClean="0">
                <a:solidFill>
                  <a:schemeClr val="bg1"/>
                </a:solidFill>
                <a:latin typeface="Arial" panose="020B0604020202020204" pitchFamily="34" charset="0"/>
                <a:cs typeface="Arial" panose="020B0604020202020204" pitchFamily="34" charset="0"/>
              </a:rPr>
              <a:t>agente/ONS;</a:t>
            </a: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p:txBody>
      </p:sp>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30. </a:t>
            </a:r>
            <a:r>
              <a:rPr lang="pt-BR" altLang="pt-BR" b="1" dirty="0"/>
              <a:t>Manter </a:t>
            </a:r>
            <a:r>
              <a:rPr lang="pt-BR" altLang="pt-BR" b="1" dirty="0" smtClean="0"/>
              <a:t>Pendência</a:t>
            </a:r>
            <a:endParaRPr lang="pt-BR" altLang="pt-BR" b="1" dirty="0"/>
          </a:p>
        </p:txBody>
      </p:sp>
    </p:spTree>
    <p:extLst>
      <p:ext uri="{BB962C8B-B14F-4D97-AF65-F5344CB8AC3E}">
        <p14:creationId xmlns:p14="http://schemas.microsoft.com/office/powerpoint/2010/main" val="3828344042"/>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9031643"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funcionalidade “</a:t>
            </a:r>
            <a:r>
              <a:rPr lang="pt-BR" altLang="pt-BR" sz="1600" b="1" dirty="0" smtClean="0">
                <a:solidFill>
                  <a:srgbClr val="FFFF66"/>
                </a:solidFill>
                <a:latin typeface="Arial" panose="020B0604020202020204" pitchFamily="34" charset="0"/>
                <a:cs typeface="Arial" panose="020B0604020202020204" pitchFamily="34" charset="0"/>
              </a:rPr>
              <a:t>Incluir Pendência</a:t>
            </a:r>
            <a:r>
              <a:rPr lang="pt-BR" altLang="pt-BR" sz="1600" b="1" dirty="0" smtClean="0">
                <a:solidFill>
                  <a:schemeClr val="bg1"/>
                </a:solidFill>
                <a:latin typeface="Arial" panose="020B0604020202020204" pitchFamily="34" charset="0"/>
                <a:cs typeface="Arial" panose="020B0604020202020204" pitchFamily="34" charset="0"/>
              </a:rPr>
              <a:t>” acionada através do botão “Incluir” permite ao usuário a inclusão de uma pendência manual:</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2" name="Imagem 1"/>
          <p:cNvPicPr>
            <a:picLocks noChangeAspect="1"/>
          </p:cNvPicPr>
          <p:nvPr/>
        </p:nvPicPr>
        <p:blipFill>
          <a:blip r:embed="rId2"/>
          <a:stretch>
            <a:fillRect/>
          </a:stretch>
        </p:blipFill>
        <p:spPr>
          <a:xfrm>
            <a:off x="2241827" y="1280144"/>
            <a:ext cx="4772702" cy="5166057"/>
          </a:xfrm>
          <a:prstGeom prst="rect">
            <a:avLst/>
          </a:prstGeom>
        </p:spPr>
      </p:pic>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30. </a:t>
            </a:r>
            <a:r>
              <a:rPr lang="pt-BR" altLang="pt-BR" b="1" dirty="0"/>
              <a:t>Manter </a:t>
            </a:r>
            <a:r>
              <a:rPr lang="pt-BR" altLang="pt-BR" b="1" dirty="0" smtClean="0"/>
              <a:t>Pendência</a:t>
            </a:r>
            <a:endParaRPr lang="pt-BR" altLang="pt-BR" b="1" dirty="0"/>
          </a:p>
        </p:txBody>
      </p:sp>
    </p:spTree>
    <p:extLst>
      <p:ext uri="{BB962C8B-B14F-4D97-AF65-F5344CB8AC3E}">
        <p14:creationId xmlns:p14="http://schemas.microsoft.com/office/powerpoint/2010/main" val="2954400361"/>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9031643"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funcionalidade “Alterar Pendência” acionada através do botão “Alterar” permite ao usuário a alteração de uma pendência:</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3" name="Imagem 2"/>
          <p:cNvPicPr>
            <a:picLocks noChangeAspect="1"/>
          </p:cNvPicPr>
          <p:nvPr/>
        </p:nvPicPr>
        <p:blipFill>
          <a:blip r:embed="rId2"/>
          <a:stretch>
            <a:fillRect/>
          </a:stretch>
        </p:blipFill>
        <p:spPr>
          <a:xfrm>
            <a:off x="2273156" y="1372525"/>
            <a:ext cx="4710043" cy="5096689"/>
          </a:xfrm>
          <a:prstGeom prst="rect">
            <a:avLst/>
          </a:prstGeom>
        </p:spPr>
      </p:pic>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30. </a:t>
            </a:r>
            <a:r>
              <a:rPr lang="pt-BR" altLang="pt-BR" b="1" dirty="0"/>
              <a:t>Manter </a:t>
            </a:r>
            <a:r>
              <a:rPr lang="pt-BR" altLang="pt-BR" b="1" dirty="0" smtClean="0"/>
              <a:t>Pendência</a:t>
            </a:r>
            <a:endParaRPr lang="pt-BR" altLang="pt-BR" b="1" dirty="0"/>
          </a:p>
        </p:txBody>
      </p:sp>
    </p:spTree>
    <p:extLst>
      <p:ext uri="{BB962C8B-B14F-4D97-AF65-F5344CB8AC3E}">
        <p14:creationId xmlns:p14="http://schemas.microsoft.com/office/powerpoint/2010/main" val="553063045"/>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9031643"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a:t>
            </a:r>
            <a:r>
              <a:rPr lang="pt-BR" altLang="pt-BR" sz="1600" b="1" dirty="0">
                <a:solidFill>
                  <a:schemeClr val="bg1"/>
                </a:solidFill>
                <a:latin typeface="Arial" panose="020B0604020202020204" pitchFamily="34" charset="0"/>
                <a:cs typeface="Arial" panose="020B0604020202020204" pitchFamily="34" charset="0"/>
              </a:rPr>
              <a:t>funcionalidade </a:t>
            </a:r>
            <a:r>
              <a:rPr lang="pt-BR" altLang="pt-BR" sz="1600" b="1" dirty="0" smtClean="0">
                <a:solidFill>
                  <a:schemeClr val="bg1"/>
                </a:solidFill>
                <a:latin typeface="Arial" panose="020B0604020202020204" pitchFamily="34" charset="0"/>
                <a:cs typeface="Arial" panose="020B0604020202020204" pitchFamily="34" charset="0"/>
              </a:rPr>
              <a:t>“Consultar </a:t>
            </a:r>
            <a:r>
              <a:rPr lang="pt-BR" altLang="pt-BR" sz="1600" b="1" dirty="0">
                <a:solidFill>
                  <a:schemeClr val="bg1"/>
                </a:solidFill>
                <a:latin typeface="Arial" panose="020B0604020202020204" pitchFamily="34" charset="0"/>
                <a:cs typeface="Arial" panose="020B0604020202020204" pitchFamily="34" charset="0"/>
              </a:rPr>
              <a:t>Pendência” acionada através do botão </a:t>
            </a:r>
            <a:r>
              <a:rPr lang="pt-BR" altLang="pt-BR" sz="1600" b="1" dirty="0" smtClean="0">
                <a:solidFill>
                  <a:schemeClr val="bg1"/>
                </a:solidFill>
                <a:latin typeface="Arial" panose="020B0604020202020204" pitchFamily="34" charset="0"/>
                <a:cs typeface="Arial" panose="020B0604020202020204" pitchFamily="34" charset="0"/>
              </a:rPr>
              <a:t>“Consultar</a:t>
            </a:r>
            <a:r>
              <a:rPr lang="pt-BR" altLang="pt-BR" sz="1600" b="1" dirty="0">
                <a:solidFill>
                  <a:schemeClr val="bg1"/>
                </a:solidFill>
                <a:latin typeface="Arial" panose="020B0604020202020204" pitchFamily="34" charset="0"/>
                <a:cs typeface="Arial" panose="020B0604020202020204" pitchFamily="34" charset="0"/>
              </a:rPr>
              <a:t>” permite ao usuário a </a:t>
            </a:r>
            <a:r>
              <a:rPr lang="pt-BR" altLang="pt-BR" sz="1600" b="1" dirty="0" smtClean="0">
                <a:solidFill>
                  <a:schemeClr val="bg1"/>
                </a:solidFill>
                <a:latin typeface="Arial" panose="020B0604020202020204" pitchFamily="34" charset="0"/>
                <a:cs typeface="Arial" panose="020B0604020202020204" pitchFamily="34" charset="0"/>
              </a:rPr>
              <a:t>consulta de </a:t>
            </a:r>
            <a:r>
              <a:rPr lang="pt-BR" altLang="pt-BR" sz="1600" b="1" dirty="0">
                <a:solidFill>
                  <a:schemeClr val="bg1"/>
                </a:solidFill>
                <a:latin typeface="Arial" panose="020B0604020202020204" pitchFamily="34" charset="0"/>
                <a:cs typeface="Arial" panose="020B0604020202020204" pitchFamily="34" charset="0"/>
              </a:rPr>
              <a:t>uma pendência </a:t>
            </a:r>
            <a:r>
              <a:rPr lang="pt-BR" altLang="pt-BR" sz="1600" b="1" dirty="0" smtClean="0">
                <a:solidFill>
                  <a:schemeClr val="bg1"/>
                </a:solidFill>
                <a:latin typeface="Arial" panose="020B0604020202020204" pitchFamily="34" charset="0"/>
                <a:cs typeface="Arial" panose="020B0604020202020204" pitchFamily="34" charset="0"/>
              </a:rPr>
              <a:t>manual:</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3" name="Imagem 2"/>
          <p:cNvPicPr>
            <a:picLocks noChangeAspect="1"/>
          </p:cNvPicPr>
          <p:nvPr/>
        </p:nvPicPr>
        <p:blipFill>
          <a:blip r:embed="rId2"/>
          <a:stretch>
            <a:fillRect/>
          </a:stretch>
        </p:blipFill>
        <p:spPr>
          <a:xfrm>
            <a:off x="2279820" y="1357357"/>
            <a:ext cx="4696715" cy="5088108"/>
          </a:xfrm>
          <a:prstGeom prst="rect">
            <a:avLst/>
          </a:prstGeom>
        </p:spPr>
      </p:pic>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30. </a:t>
            </a:r>
            <a:r>
              <a:rPr lang="pt-BR" altLang="pt-BR" b="1" dirty="0"/>
              <a:t>Manter </a:t>
            </a:r>
            <a:r>
              <a:rPr lang="pt-BR" altLang="pt-BR" b="1" dirty="0" smtClean="0"/>
              <a:t>Pendência</a:t>
            </a:r>
            <a:endParaRPr lang="pt-BR" altLang="pt-BR" b="1" dirty="0"/>
          </a:p>
        </p:txBody>
      </p:sp>
    </p:spTree>
    <p:extLst>
      <p:ext uri="{BB962C8B-B14F-4D97-AF65-F5344CB8AC3E}">
        <p14:creationId xmlns:p14="http://schemas.microsoft.com/office/powerpoint/2010/main" val="3560834413"/>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9031643"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a:t>
            </a:r>
            <a:r>
              <a:rPr lang="pt-BR" altLang="pt-BR" sz="1600" b="1" dirty="0">
                <a:solidFill>
                  <a:schemeClr val="bg1"/>
                </a:solidFill>
                <a:latin typeface="Arial" panose="020B0604020202020204" pitchFamily="34" charset="0"/>
                <a:cs typeface="Arial" panose="020B0604020202020204" pitchFamily="34" charset="0"/>
              </a:rPr>
              <a:t>funcionalidade </a:t>
            </a:r>
            <a:r>
              <a:rPr lang="pt-BR" altLang="pt-BR" sz="1600" b="1" dirty="0" smtClean="0">
                <a:solidFill>
                  <a:schemeClr val="bg1"/>
                </a:solidFill>
                <a:latin typeface="Arial" panose="020B0604020202020204" pitchFamily="34" charset="0"/>
                <a:cs typeface="Arial" panose="020B0604020202020204" pitchFamily="34" charset="0"/>
              </a:rPr>
              <a:t>“Tratar Pendência</a:t>
            </a:r>
            <a:r>
              <a:rPr lang="pt-BR" altLang="pt-BR" sz="1600" b="1" dirty="0">
                <a:solidFill>
                  <a:schemeClr val="bg1"/>
                </a:solidFill>
                <a:latin typeface="Arial" panose="020B0604020202020204" pitchFamily="34" charset="0"/>
                <a:cs typeface="Arial" panose="020B0604020202020204" pitchFamily="34" charset="0"/>
              </a:rPr>
              <a:t>” acionada através do botão </a:t>
            </a:r>
            <a:r>
              <a:rPr lang="pt-BR" altLang="pt-BR" sz="1600" b="1" dirty="0" smtClean="0">
                <a:solidFill>
                  <a:schemeClr val="bg1"/>
                </a:solidFill>
                <a:latin typeface="Arial" panose="020B0604020202020204" pitchFamily="34" charset="0"/>
                <a:cs typeface="Arial" panose="020B0604020202020204" pitchFamily="34" charset="0"/>
              </a:rPr>
              <a:t>“Tratar” </a:t>
            </a:r>
            <a:r>
              <a:rPr lang="pt-BR" altLang="pt-BR" sz="1600" b="1" dirty="0">
                <a:solidFill>
                  <a:schemeClr val="bg1"/>
                </a:solidFill>
                <a:latin typeface="Arial" panose="020B0604020202020204" pitchFamily="34" charset="0"/>
                <a:cs typeface="Arial" panose="020B0604020202020204" pitchFamily="34" charset="0"/>
              </a:rPr>
              <a:t>permite ao usuário </a:t>
            </a:r>
            <a:r>
              <a:rPr lang="pt-BR" altLang="pt-BR" sz="1600" b="1" dirty="0" smtClean="0">
                <a:solidFill>
                  <a:schemeClr val="bg1"/>
                </a:solidFill>
                <a:latin typeface="Arial" panose="020B0604020202020204" pitchFamily="34" charset="0"/>
                <a:cs typeface="Arial" panose="020B0604020202020204" pitchFamily="34" charset="0"/>
              </a:rPr>
              <a:t>o tratamento de </a:t>
            </a:r>
            <a:r>
              <a:rPr lang="pt-BR" altLang="pt-BR" sz="1600" b="1" dirty="0">
                <a:solidFill>
                  <a:schemeClr val="bg1"/>
                </a:solidFill>
                <a:latin typeface="Arial" panose="020B0604020202020204" pitchFamily="34" charset="0"/>
                <a:cs typeface="Arial" panose="020B0604020202020204" pitchFamily="34" charset="0"/>
              </a:rPr>
              <a:t>uma pendência </a:t>
            </a:r>
            <a:r>
              <a:rPr lang="pt-BR" altLang="pt-BR" sz="1600" b="1" dirty="0" smtClean="0">
                <a:solidFill>
                  <a:schemeClr val="bg1"/>
                </a:solidFill>
                <a:latin typeface="Arial" panose="020B0604020202020204" pitchFamily="34" charset="0"/>
                <a:cs typeface="Arial" panose="020B0604020202020204" pitchFamily="34" charset="0"/>
              </a:rPr>
              <a:t>manual:</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3" name="Imagem 2"/>
          <p:cNvPicPr>
            <a:picLocks noChangeAspect="1"/>
          </p:cNvPicPr>
          <p:nvPr/>
        </p:nvPicPr>
        <p:blipFill>
          <a:blip r:embed="rId2"/>
          <a:stretch>
            <a:fillRect/>
          </a:stretch>
        </p:blipFill>
        <p:spPr>
          <a:xfrm>
            <a:off x="2278004" y="1361293"/>
            <a:ext cx="4700348" cy="5092044"/>
          </a:xfrm>
          <a:prstGeom prst="rect">
            <a:avLst/>
          </a:prstGeom>
        </p:spPr>
      </p:pic>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30. </a:t>
            </a:r>
            <a:r>
              <a:rPr lang="pt-BR" altLang="pt-BR" b="1" dirty="0"/>
              <a:t>Manter </a:t>
            </a:r>
            <a:r>
              <a:rPr lang="pt-BR" altLang="pt-BR" b="1" dirty="0" smtClean="0"/>
              <a:t>Pendência</a:t>
            </a:r>
            <a:endParaRPr lang="pt-BR" altLang="pt-BR" b="1" dirty="0"/>
          </a:p>
        </p:txBody>
      </p:sp>
    </p:spTree>
    <p:extLst>
      <p:ext uri="{BB962C8B-B14F-4D97-AF65-F5344CB8AC3E}">
        <p14:creationId xmlns:p14="http://schemas.microsoft.com/office/powerpoint/2010/main" val="2571419699"/>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p:cNvPicPr>
            <a:picLocks noChangeAspect="1"/>
          </p:cNvPicPr>
          <p:nvPr/>
        </p:nvPicPr>
        <p:blipFill rotWithShape="1">
          <a:blip r:embed="rId2" cstate="print">
            <a:extLst>
              <a:ext uri="{28A0092B-C50C-407E-A947-70E740481C1C}">
                <a14:useLocalDpi xmlns:a14="http://schemas.microsoft.com/office/drawing/2010/main" val="0"/>
              </a:ext>
            </a:extLst>
          </a:blip>
          <a:srcRect r="56325"/>
          <a:stretch/>
        </p:blipFill>
        <p:spPr bwMode="auto">
          <a:xfrm>
            <a:off x="112357" y="1412775"/>
            <a:ext cx="8852132" cy="1626697"/>
          </a:xfrm>
          <a:prstGeom prst="rect">
            <a:avLst/>
          </a:prstGeom>
          <a:noFill/>
          <a:ln>
            <a:noFill/>
          </a:ln>
        </p:spPr>
      </p:pic>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31. Comparar Versões de Dados</a:t>
            </a:r>
            <a:endParaRPr lang="pt-BR" altLang="pt-BR" b="1" dirty="0"/>
          </a:p>
        </p:txBody>
      </p:sp>
      <p:sp>
        <p:nvSpPr>
          <p:cNvPr id="6" name="Retângulo 5"/>
          <p:cNvSpPr/>
          <p:nvPr/>
        </p:nvSpPr>
        <p:spPr>
          <a:xfrm>
            <a:off x="112357" y="724163"/>
            <a:ext cx="8852131"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a:t>
            </a:r>
            <a:r>
              <a:rPr lang="pt-BR" altLang="pt-BR" sz="1600" b="1" dirty="0" smtClean="0">
                <a:solidFill>
                  <a:schemeClr val="bg1"/>
                </a:solidFill>
                <a:latin typeface="Arial" panose="020B0604020202020204" pitchFamily="34" charset="0"/>
                <a:cs typeface="Arial" panose="020B0604020202020204" pitchFamily="34" charset="0"/>
              </a:rPr>
              <a:t>opção “</a:t>
            </a:r>
            <a:r>
              <a:rPr lang="pt-BR" altLang="pt-BR" sz="1600" b="1" dirty="0" smtClean="0">
                <a:solidFill>
                  <a:srgbClr val="FFFF66"/>
                </a:solidFill>
                <a:latin typeface="Arial" panose="020B0604020202020204" pitchFamily="34" charset="0"/>
                <a:cs typeface="Arial" panose="020B0604020202020204" pitchFamily="34" charset="0"/>
              </a:rPr>
              <a:t>Comparar Versões</a:t>
            </a:r>
            <a:r>
              <a:rPr lang="pt-BR" altLang="pt-BR" sz="1600" b="1" dirty="0" smtClean="0">
                <a:solidFill>
                  <a:schemeClr val="bg1"/>
                </a:solidFill>
                <a:latin typeface="Arial" panose="020B0604020202020204" pitchFamily="34" charset="0"/>
                <a:cs typeface="Arial" panose="020B0604020202020204" pitchFamily="34" charset="0"/>
              </a:rPr>
              <a:t>” da </a:t>
            </a:r>
            <a:r>
              <a:rPr lang="pt-BR" altLang="pt-BR" sz="1600" b="1" dirty="0">
                <a:solidFill>
                  <a:schemeClr val="bg1"/>
                </a:solidFill>
                <a:latin typeface="Arial" panose="020B0604020202020204" pitchFamily="34" charset="0"/>
                <a:cs typeface="Arial" panose="020B0604020202020204" pitchFamily="34" charset="0"/>
              </a:rPr>
              <a:t>funcionalidade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Dados e Casos</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aciona a tela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Comparar Versões de Dados de Agente</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do SCPCB, conforme figura a seguir: </a:t>
            </a:r>
          </a:p>
        </p:txBody>
      </p:sp>
      <p:sp>
        <p:nvSpPr>
          <p:cNvPr id="7" name="Seta para baixo 6"/>
          <p:cNvSpPr/>
          <p:nvPr/>
        </p:nvSpPr>
        <p:spPr>
          <a:xfrm rot="18901509">
            <a:off x="6698773" y="1667385"/>
            <a:ext cx="288032" cy="43204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3527543061"/>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31. Comparar Versões de Dados</a:t>
            </a:r>
            <a:endParaRPr lang="pt-BR" altLang="pt-BR" b="1" dirty="0"/>
          </a:p>
        </p:txBody>
      </p:sp>
      <p:sp>
        <p:nvSpPr>
          <p:cNvPr id="6" name="Retângulo 5"/>
          <p:cNvSpPr/>
          <p:nvPr/>
        </p:nvSpPr>
        <p:spPr>
          <a:xfrm>
            <a:off x="112357" y="724163"/>
            <a:ext cx="5035707" cy="5361468"/>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Essa funcionalidade possibilita </a:t>
            </a:r>
            <a:r>
              <a:rPr lang="pt-BR" altLang="pt-BR" sz="1600" b="1" dirty="0">
                <a:solidFill>
                  <a:schemeClr val="bg1"/>
                </a:solidFill>
                <a:latin typeface="Arial" panose="020B0604020202020204" pitchFamily="34" charset="0"/>
                <a:cs typeface="Arial" panose="020B0604020202020204" pitchFamily="34" charset="0"/>
              </a:rPr>
              <a:t>comparar versões de dados do </a:t>
            </a:r>
            <a:r>
              <a:rPr lang="pt-BR" altLang="pt-BR" sz="1600" b="1" dirty="0" smtClean="0">
                <a:solidFill>
                  <a:schemeClr val="bg1"/>
                </a:solidFill>
                <a:latin typeface="Arial" panose="020B0604020202020204" pitchFamily="34" charset="0"/>
                <a:cs typeface="Arial" panose="020B0604020202020204" pitchFamily="34" charset="0"/>
              </a:rPr>
              <a:t>agente, </a:t>
            </a:r>
            <a:r>
              <a:rPr lang="pt-BR" altLang="pt-BR" sz="1600" b="1" dirty="0">
                <a:solidFill>
                  <a:schemeClr val="bg1"/>
                </a:solidFill>
                <a:latin typeface="Arial" panose="020B0604020202020204" pitchFamily="34" charset="0"/>
                <a:cs typeface="Arial" panose="020B0604020202020204" pitchFamily="34" charset="0"/>
              </a:rPr>
              <a:t>considerando </a:t>
            </a:r>
            <a:r>
              <a:rPr lang="pt-BR" altLang="pt-BR" sz="1600" b="1" dirty="0" smtClean="0">
                <a:solidFill>
                  <a:schemeClr val="bg1"/>
                </a:solidFill>
                <a:latin typeface="Arial" panose="020B0604020202020204" pitchFamily="34" charset="0"/>
                <a:cs typeface="Arial" panose="020B0604020202020204" pitchFamily="34" charset="0"/>
              </a:rPr>
              <a:t>o </a:t>
            </a:r>
            <a:r>
              <a:rPr lang="pt-BR" altLang="pt-BR" sz="1600" b="1" dirty="0">
                <a:solidFill>
                  <a:schemeClr val="bg1"/>
                </a:solidFill>
                <a:latin typeface="Arial" panose="020B0604020202020204" pitchFamily="34" charset="0"/>
                <a:cs typeface="Arial" panose="020B0604020202020204" pitchFamily="34" charset="0"/>
              </a:rPr>
              <a:t>arquivo em foco, e apresenta uma lista de planilhas </a:t>
            </a:r>
            <a:r>
              <a:rPr lang="pt-BR" altLang="pt-BR" sz="1600" b="1" dirty="0" smtClean="0">
                <a:solidFill>
                  <a:schemeClr val="bg1"/>
                </a:solidFill>
                <a:latin typeface="Arial" panose="020B0604020202020204" pitchFamily="34" charset="0"/>
                <a:cs typeface="Arial" panose="020B0604020202020204" pitchFamily="34" charset="0"/>
              </a:rPr>
              <a:t>(tipos </a:t>
            </a:r>
            <a:r>
              <a:rPr lang="pt-BR" altLang="pt-BR" sz="1600" b="1" dirty="0">
                <a:solidFill>
                  <a:schemeClr val="bg1"/>
                </a:solidFill>
                <a:latin typeface="Arial" panose="020B0604020202020204" pitchFamily="34" charset="0"/>
                <a:cs typeface="Arial" panose="020B0604020202020204" pitchFamily="34" charset="0"/>
              </a:rPr>
              <a:t>de </a:t>
            </a:r>
            <a:r>
              <a:rPr lang="pt-BR" altLang="pt-BR" sz="1600" b="1" dirty="0" smtClean="0">
                <a:solidFill>
                  <a:schemeClr val="bg1"/>
                </a:solidFill>
                <a:latin typeface="Arial" panose="020B0604020202020204" pitchFamily="34" charset="0"/>
                <a:cs typeface="Arial" panose="020B0604020202020204" pitchFamily="34" charset="0"/>
              </a:rPr>
              <a:t>dados), </a:t>
            </a:r>
            <a:r>
              <a:rPr lang="pt-BR" altLang="pt-BR" sz="1600" b="1" dirty="0">
                <a:solidFill>
                  <a:schemeClr val="bg1"/>
                </a:solidFill>
                <a:latin typeface="Arial" panose="020B0604020202020204" pitchFamily="34" charset="0"/>
                <a:cs typeface="Arial" panose="020B0604020202020204" pitchFamily="34" charset="0"/>
              </a:rPr>
              <a:t>em comum entre dois arquivos abertos, e que podem ser comparadas entre </a:t>
            </a:r>
            <a:r>
              <a:rPr lang="pt-BR" altLang="pt-BR" sz="1600" b="1" dirty="0" smtClean="0">
                <a:solidFill>
                  <a:schemeClr val="bg1"/>
                </a:solidFill>
                <a:latin typeface="Arial" panose="020B0604020202020204" pitchFamily="34" charset="0"/>
                <a:cs typeface="Arial" panose="020B0604020202020204" pitchFamily="34" charset="0"/>
              </a:rPr>
              <a:t>si;</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Caso </a:t>
            </a:r>
            <a:r>
              <a:rPr lang="pt-BR" altLang="pt-BR" sz="1600" b="1" dirty="0">
                <a:solidFill>
                  <a:schemeClr val="bg1"/>
                </a:solidFill>
                <a:latin typeface="Arial" panose="020B0604020202020204" pitchFamily="34" charset="0"/>
                <a:cs typeface="Arial" panose="020B0604020202020204" pitchFamily="34" charset="0"/>
              </a:rPr>
              <a:t>haja, mais de dois arquivos abertos, esses poderão ser selecionados nas listas “Arquivo 1” e “Arquivo 2</a:t>
            </a:r>
            <a:r>
              <a:rPr lang="pt-BR" altLang="pt-BR" sz="1600" b="1" dirty="0" smtClean="0">
                <a:solidFill>
                  <a:schemeClr val="bg1"/>
                </a:solidFill>
                <a:latin typeface="Arial" panose="020B0604020202020204" pitchFamily="34" charset="0"/>
                <a:cs typeface="Arial" panose="020B0604020202020204" pitchFamily="34" charset="0"/>
              </a:rPr>
              <a:t>”;</a:t>
            </a:r>
          </a:p>
          <a:p>
            <a:pPr marL="342900" indent="-34290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São condições para </a:t>
            </a:r>
            <a:r>
              <a:rPr lang="pt-BR" altLang="pt-BR" sz="1600" b="1" dirty="0">
                <a:solidFill>
                  <a:schemeClr val="bg1"/>
                </a:solidFill>
                <a:latin typeface="Arial" panose="020B0604020202020204" pitchFamily="34" charset="0"/>
                <a:cs typeface="Arial" panose="020B0604020202020204" pitchFamily="34" charset="0"/>
              </a:rPr>
              <a:t>a </a:t>
            </a:r>
            <a:r>
              <a:rPr lang="pt-BR" altLang="pt-BR" sz="1600" b="1" dirty="0" smtClean="0">
                <a:solidFill>
                  <a:schemeClr val="bg1"/>
                </a:solidFill>
                <a:latin typeface="Arial" panose="020B0604020202020204" pitchFamily="34" charset="0"/>
                <a:cs typeface="Arial" panose="020B0604020202020204" pitchFamily="34" charset="0"/>
              </a:rPr>
              <a:t>comparação:</a:t>
            </a:r>
            <a:endParaRPr lang="pt-BR" altLang="pt-BR" sz="1600" b="1" dirty="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O nome das planilhas (aba) </a:t>
            </a:r>
            <a:r>
              <a:rPr lang="pt-BR" altLang="pt-BR" sz="1600" b="1" dirty="0" smtClean="0">
                <a:solidFill>
                  <a:schemeClr val="bg1"/>
                </a:solidFill>
                <a:latin typeface="Arial" panose="020B0604020202020204" pitchFamily="34" charset="0"/>
                <a:cs typeface="Arial" panose="020B0604020202020204" pitchFamily="34" charset="0"/>
              </a:rPr>
              <a:t>no </a:t>
            </a:r>
            <a:r>
              <a:rPr lang="pt-BR" altLang="pt-BR" sz="1600" b="1" dirty="0">
                <a:solidFill>
                  <a:schemeClr val="bg1"/>
                </a:solidFill>
                <a:latin typeface="Arial" panose="020B0604020202020204" pitchFamily="34" charset="0"/>
                <a:cs typeface="Arial" panose="020B0604020202020204" pitchFamily="34" charset="0"/>
              </a:rPr>
              <a:t>padrão definido para o tipo de dado que representam;</a:t>
            </a:r>
          </a:p>
          <a:p>
            <a:pPr marL="800100" lvl="1" indent="-342900" algn="just">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As planilhas </a:t>
            </a:r>
            <a:r>
              <a:rPr lang="pt-BR" altLang="pt-BR" sz="1600" b="1" dirty="0" smtClean="0">
                <a:solidFill>
                  <a:schemeClr val="bg1"/>
                </a:solidFill>
                <a:latin typeface="Arial" panose="020B0604020202020204" pitchFamily="34" charset="0"/>
                <a:cs typeface="Arial" panose="020B0604020202020204" pitchFamily="34" charset="0"/>
              </a:rPr>
              <a:t>deverão ter sido </a:t>
            </a:r>
            <a:r>
              <a:rPr lang="pt-BR" altLang="pt-BR" sz="1600" b="1" dirty="0" err="1" smtClean="0">
                <a:solidFill>
                  <a:schemeClr val="bg1"/>
                </a:solidFill>
                <a:latin typeface="Arial" panose="020B0604020202020204" pitchFamily="34" charset="0"/>
                <a:cs typeface="Arial" panose="020B0604020202020204" pitchFamily="34" charset="0"/>
              </a:rPr>
              <a:t>aquisitadas</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no </a:t>
            </a:r>
            <a:r>
              <a:rPr lang="pt-BR" altLang="pt-BR" sz="1600" b="1" dirty="0" smtClean="0">
                <a:solidFill>
                  <a:schemeClr val="bg1"/>
                </a:solidFill>
                <a:latin typeface="Arial" panose="020B0604020202020204" pitchFamily="34" charset="0"/>
                <a:cs typeface="Arial" panose="020B0604020202020204" pitchFamily="34" charset="0"/>
              </a:rPr>
              <a:t>SCPCB;</a:t>
            </a:r>
            <a:endParaRPr lang="pt-BR" altLang="pt-BR" sz="1600" b="1" dirty="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As planilhas a serem comparadas sejam referentes ao mesmo </a:t>
            </a:r>
            <a:r>
              <a:rPr lang="pt-BR" altLang="pt-BR" sz="1600" b="1" dirty="0" smtClean="0">
                <a:solidFill>
                  <a:schemeClr val="bg1"/>
                </a:solidFill>
                <a:latin typeface="Arial" panose="020B0604020202020204" pitchFamily="34" charset="0"/>
                <a:cs typeface="Arial" panose="020B0604020202020204" pitchFamily="34" charset="0"/>
              </a:rPr>
              <a:t>agente de distribuição, </a:t>
            </a:r>
            <a:r>
              <a:rPr lang="pt-BR" altLang="pt-BR" sz="1600" b="1" dirty="0">
                <a:solidFill>
                  <a:schemeClr val="bg1"/>
                </a:solidFill>
                <a:latin typeface="Arial" panose="020B0604020202020204" pitchFamily="34" charset="0"/>
                <a:cs typeface="Arial" panose="020B0604020202020204" pitchFamily="34" charset="0"/>
              </a:rPr>
              <a:t>identificado conforme a disposição do nome do agente;</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p:txBody>
      </p:sp>
      <p:pic>
        <p:nvPicPr>
          <p:cNvPr id="5" name="Imagem 4"/>
          <p:cNvPicPr/>
          <p:nvPr/>
        </p:nvPicPr>
        <p:blipFill>
          <a:blip r:embed="rId2"/>
          <a:stretch>
            <a:fillRect/>
          </a:stretch>
        </p:blipFill>
        <p:spPr>
          <a:xfrm>
            <a:off x="5292080" y="724163"/>
            <a:ext cx="3707884" cy="5657165"/>
          </a:xfrm>
          <a:prstGeom prst="rect">
            <a:avLst/>
          </a:prstGeom>
        </p:spPr>
      </p:pic>
    </p:spTree>
    <p:extLst>
      <p:ext uri="{BB962C8B-B14F-4D97-AF65-F5344CB8AC3E}">
        <p14:creationId xmlns:p14="http://schemas.microsoft.com/office/powerpoint/2010/main" val="3209203960"/>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31. Comparar Versões de Dados</a:t>
            </a:r>
            <a:endParaRPr lang="pt-BR" altLang="pt-BR" b="1" dirty="0"/>
          </a:p>
        </p:txBody>
      </p:sp>
      <p:sp>
        <p:nvSpPr>
          <p:cNvPr id="6" name="Retângulo 5"/>
          <p:cNvSpPr/>
          <p:nvPr/>
        </p:nvSpPr>
        <p:spPr>
          <a:xfrm>
            <a:off x="112357" y="724163"/>
            <a:ext cx="5035707" cy="297312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lvl="1" indent="-34290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Os tipos de dados das planilhas que não serão objeto de comparação são:</a:t>
            </a:r>
          </a:p>
          <a:p>
            <a:pPr marL="800100" lvl="1" indent="-342900" algn="just">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Sazonalidade; </a:t>
            </a:r>
          </a:p>
          <a:p>
            <a:pPr marL="800100" lvl="1" indent="-342900" algn="just">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Curvas PU e MW;</a:t>
            </a:r>
          </a:p>
          <a:p>
            <a:pPr marL="800100" lvl="1" indent="-342900" algn="just">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Sementes;</a:t>
            </a:r>
          </a:p>
          <a:p>
            <a:pPr marL="800100" lvl="1" indent="-342900" algn="just">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SE Distribuição;</a:t>
            </a:r>
          </a:p>
          <a:p>
            <a:pPr marL="800100" lvl="1" indent="-342900" algn="just">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Remanejamento;</a:t>
            </a:r>
          </a:p>
          <a:p>
            <a:pPr marL="800100" lvl="1" indent="-342900" algn="just">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Obras de Distribuição;</a:t>
            </a:r>
          </a:p>
          <a:p>
            <a:pPr marL="800100" lvl="1" indent="-342900" algn="just">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Demanda Máxima EPE;</a:t>
            </a:r>
          </a:p>
          <a:p>
            <a:pPr marL="800100" lvl="1" indent="-342900" algn="just">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Carga Horária.</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p:txBody>
      </p:sp>
      <p:pic>
        <p:nvPicPr>
          <p:cNvPr id="5" name="Imagem 4"/>
          <p:cNvPicPr/>
          <p:nvPr/>
        </p:nvPicPr>
        <p:blipFill>
          <a:blip r:embed="rId2"/>
          <a:stretch>
            <a:fillRect/>
          </a:stretch>
        </p:blipFill>
        <p:spPr>
          <a:xfrm>
            <a:off x="5292080" y="724163"/>
            <a:ext cx="3707884" cy="5657165"/>
          </a:xfrm>
          <a:prstGeom prst="rect">
            <a:avLst/>
          </a:prstGeom>
        </p:spPr>
      </p:pic>
    </p:spTree>
    <p:extLst>
      <p:ext uri="{BB962C8B-B14F-4D97-AF65-F5344CB8AC3E}">
        <p14:creationId xmlns:p14="http://schemas.microsoft.com/office/powerpoint/2010/main" val="3319496882"/>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32. Caracterização da Carga do Agente</a:t>
            </a:r>
            <a:endParaRPr lang="pt-BR" altLang="pt-BR" b="1" dirty="0"/>
          </a:p>
        </p:txBody>
      </p:sp>
      <p:sp>
        <p:nvSpPr>
          <p:cNvPr id="6" name="Retângulo 5"/>
          <p:cNvSpPr/>
          <p:nvPr/>
        </p:nvSpPr>
        <p:spPr>
          <a:xfrm>
            <a:off x="112357" y="724163"/>
            <a:ext cx="8895105" cy="5909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b="1" dirty="0">
                <a:solidFill>
                  <a:schemeClr val="bg1"/>
                </a:solidFill>
                <a:latin typeface="Arial" panose="020B0604020202020204" pitchFamily="34" charset="0"/>
                <a:cs typeface="Arial" panose="020B0604020202020204" pitchFamily="34" charset="0"/>
              </a:rPr>
              <a:t>A opção </a:t>
            </a:r>
            <a:r>
              <a:rPr lang="pt-BR" altLang="pt-BR" b="1" dirty="0" smtClean="0">
                <a:solidFill>
                  <a:schemeClr val="bg1"/>
                </a:solidFill>
                <a:latin typeface="Arial" panose="020B0604020202020204" pitchFamily="34" charset="0"/>
                <a:cs typeface="Arial" panose="020B0604020202020204" pitchFamily="34" charset="0"/>
              </a:rPr>
              <a:t>“</a:t>
            </a:r>
            <a:r>
              <a:rPr lang="pt-BR" altLang="pt-BR" b="1" dirty="0" smtClean="0">
                <a:solidFill>
                  <a:srgbClr val="FFFF66"/>
                </a:solidFill>
                <a:latin typeface="Arial" panose="020B0604020202020204" pitchFamily="34" charset="0"/>
                <a:cs typeface="Arial" panose="020B0604020202020204" pitchFamily="34" charset="0"/>
              </a:rPr>
              <a:t>Caracterização</a:t>
            </a:r>
            <a:r>
              <a:rPr lang="pt-BR" altLang="pt-BR" b="1" dirty="0" smtClean="0">
                <a:solidFill>
                  <a:schemeClr val="bg1"/>
                </a:solidFill>
                <a:latin typeface="Arial" panose="020B0604020202020204" pitchFamily="34" charset="0"/>
                <a:cs typeface="Arial" panose="020B0604020202020204" pitchFamily="34" charset="0"/>
              </a:rPr>
              <a:t>” </a:t>
            </a:r>
            <a:r>
              <a:rPr lang="pt-BR" altLang="pt-BR" b="1" dirty="0">
                <a:solidFill>
                  <a:schemeClr val="bg1"/>
                </a:solidFill>
                <a:latin typeface="Arial" panose="020B0604020202020204" pitchFamily="34" charset="0"/>
                <a:cs typeface="Arial" panose="020B0604020202020204" pitchFamily="34" charset="0"/>
              </a:rPr>
              <a:t>da funcionalidade </a:t>
            </a:r>
            <a:r>
              <a:rPr lang="pt-BR" altLang="pt-BR" b="1" dirty="0" smtClean="0">
                <a:solidFill>
                  <a:schemeClr val="bg1"/>
                </a:solidFill>
                <a:latin typeface="Arial" panose="020B0604020202020204" pitchFamily="34" charset="0"/>
                <a:cs typeface="Arial" panose="020B0604020202020204" pitchFamily="34" charset="0"/>
              </a:rPr>
              <a:t>“</a:t>
            </a:r>
            <a:r>
              <a:rPr lang="pt-BR" altLang="pt-BR" b="1" dirty="0" smtClean="0">
                <a:solidFill>
                  <a:srgbClr val="FFFF66"/>
                </a:solidFill>
                <a:latin typeface="Arial" panose="020B0604020202020204" pitchFamily="34" charset="0"/>
                <a:cs typeface="Arial" panose="020B0604020202020204" pitchFamily="34" charset="0"/>
              </a:rPr>
              <a:t>Análise das Previsões</a:t>
            </a:r>
            <a:r>
              <a:rPr lang="pt-BR" altLang="pt-BR" b="1" dirty="0" smtClean="0">
                <a:solidFill>
                  <a:schemeClr val="bg1"/>
                </a:solidFill>
                <a:latin typeface="Arial" panose="020B0604020202020204" pitchFamily="34" charset="0"/>
                <a:cs typeface="Arial" panose="020B0604020202020204" pitchFamily="34" charset="0"/>
              </a:rPr>
              <a:t>” </a:t>
            </a:r>
            <a:r>
              <a:rPr lang="pt-BR" altLang="pt-BR" b="1" dirty="0">
                <a:solidFill>
                  <a:schemeClr val="bg1"/>
                </a:solidFill>
                <a:latin typeface="Arial" panose="020B0604020202020204" pitchFamily="34" charset="0"/>
                <a:cs typeface="Arial" panose="020B0604020202020204" pitchFamily="34" charset="0"/>
              </a:rPr>
              <a:t>aciona a tela </a:t>
            </a:r>
            <a:r>
              <a:rPr lang="pt-BR" altLang="pt-BR" b="1" dirty="0" smtClean="0">
                <a:solidFill>
                  <a:schemeClr val="bg1"/>
                </a:solidFill>
                <a:latin typeface="Arial" panose="020B0604020202020204" pitchFamily="34" charset="0"/>
                <a:cs typeface="Arial" panose="020B0604020202020204" pitchFamily="34" charset="0"/>
              </a:rPr>
              <a:t>“</a:t>
            </a:r>
            <a:r>
              <a:rPr lang="pt-BR" altLang="pt-BR" b="1" dirty="0" smtClean="0">
                <a:solidFill>
                  <a:srgbClr val="FFFF66"/>
                </a:solidFill>
                <a:latin typeface="Arial" panose="020B0604020202020204" pitchFamily="34" charset="0"/>
                <a:cs typeface="Arial" panose="020B0604020202020204" pitchFamily="34" charset="0"/>
              </a:rPr>
              <a:t>Caracterização da Carga do Agente</a:t>
            </a:r>
            <a:r>
              <a:rPr lang="pt-BR" altLang="pt-BR" b="1" dirty="0" smtClean="0">
                <a:solidFill>
                  <a:schemeClr val="bg1"/>
                </a:solidFill>
                <a:latin typeface="Arial" panose="020B0604020202020204" pitchFamily="34" charset="0"/>
                <a:cs typeface="Arial" panose="020B0604020202020204" pitchFamily="34" charset="0"/>
              </a:rPr>
              <a:t>”</a:t>
            </a:r>
            <a:r>
              <a:rPr lang="pt-BR" altLang="pt-BR" b="1" dirty="0">
                <a:solidFill>
                  <a:schemeClr val="bg1"/>
                </a:solidFill>
                <a:latin typeface="Arial" panose="020B0604020202020204" pitchFamily="34" charset="0"/>
                <a:cs typeface="Arial" panose="020B0604020202020204" pitchFamily="34" charset="0"/>
              </a:rPr>
              <a:t> do </a:t>
            </a:r>
            <a:r>
              <a:rPr lang="pt-BR" altLang="pt-BR" b="1" i="1" dirty="0">
                <a:solidFill>
                  <a:schemeClr val="bg1"/>
                </a:solidFill>
                <a:latin typeface="Arial" panose="020B0604020202020204" pitchFamily="34" charset="0"/>
                <a:cs typeface="Arial" panose="020B0604020202020204" pitchFamily="34" charset="0"/>
              </a:rPr>
              <a:t>plug-in</a:t>
            </a:r>
            <a:r>
              <a:rPr lang="pt-BR" altLang="pt-BR" b="1" dirty="0">
                <a:solidFill>
                  <a:schemeClr val="bg1"/>
                </a:solidFill>
                <a:latin typeface="Arial" panose="020B0604020202020204" pitchFamily="34" charset="0"/>
                <a:cs typeface="Arial" panose="020B0604020202020204" pitchFamily="34" charset="0"/>
              </a:rPr>
              <a:t> do </a:t>
            </a:r>
            <a:r>
              <a:rPr lang="pt-BR" altLang="pt-BR" b="1" dirty="0" smtClean="0">
                <a:solidFill>
                  <a:schemeClr val="bg1"/>
                </a:solidFill>
                <a:latin typeface="Arial" panose="020B0604020202020204" pitchFamily="34" charset="0"/>
                <a:cs typeface="Arial" panose="020B0604020202020204" pitchFamily="34" charset="0"/>
              </a:rPr>
              <a:t>SCPCB: </a:t>
            </a:r>
            <a:endParaRPr lang="pt-BR" altLang="pt-BR" b="1" dirty="0">
              <a:solidFill>
                <a:schemeClr val="bg1"/>
              </a:solidFill>
              <a:latin typeface="Arial" panose="020B0604020202020204" pitchFamily="34" charset="0"/>
              <a:cs typeface="Arial" panose="020B0604020202020204" pitchFamily="34" charset="0"/>
            </a:endParaRPr>
          </a:p>
        </p:txBody>
      </p:sp>
      <p:pic>
        <p:nvPicPr>
          <p:cNvPr id="7" name="Imagem 6"/>
          <p:cNvPicPr>
            <a:picLocks noChangeAspect="1"/>
          </p:cNvPicPr>
          <p:nvPr/>
        </p:nvPicPr>
        <p:blipFill rotWithShape="1">
          <a:blip r:embed="rId2" cstate="print">
            <a:extLst>
              <a:ext uri="{28A0092B-C50C-407E-A947-70E740481C1C}">
                <a14:useLocalDpi xmlns:a14="http://schemas.microsoft.com/office/drawing/2010/main" val="0"/>
              </a:ext>
            </a:extLst>
          </a:blip>
          <a:srcRect r="50047"/>
          <a:stretch/>
        </p:blipFill>
        <p:spPr bwMode="auto">
          <a:xfrm>
            <a:off x="248893" y="1700808"/>
            <a:ext cx="8758569" cy="1407261"/>
          </a:xfrm>
          <a:prstGeom prst="rect">
            <a:avLst/>
          </a:prstGeom>
          <a:noFill/>
          <a:ln>
            <a:noFill/>
          </a:ln>
        </p:spPr>
      </p:pic>
      <p:sp>
        <p:nvSpPr>
          <p:cNvPr id="8" name="Seta para baixo 7"/>
          <p:cNvSpPr/>
          <p:nvPr/>
        </p:nvSpPr>
        <p:spPr>
          <a:xfrm rot="18901509">
            <a:off x="7590165" y="2144147"/>
            <a:ext cx="288032" cy="43204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p:cNvSpPr/>
          <p:nvPr/>
        </p:nvSpPr>
        <p:spPr>
          <a:xfrm>
            <a:off x="248893" y="3645024"/>
            <a:ext cx="8758569" cy="3416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b="1" dirty="0">
                <a:solidFill>
                  <a:schemeClr val="bg1"/>
                </a:solidFill>
                <a:latin typeface="Arial" panose="020B0604020202020204" pitchFamily="34" charset="0"/>
                <a:cs typeface="Arial" panose="020B0604020202020204" pitchFamily="34" charset="0"/>
              </a:rPr>
              <a:t>A </a:t>
            </a:r>
            <a:r>
              <a:rPr lang="pt-BR" altLang="pt-BR" b="1" dirty="0" smtClean="0">
                <a:solidFill>
                  <a:schemeClr val="bg1"/>
                </a:solidFill>
                <a:latin typeface="Arial" panose="020B0604020202020204" pitchFamily="34" charset="0"/>
                <a:cs typeface="Arial" panose="020B0604020202020204" pitchFamily="34" charset="0"/>
              </a:rPr>
              <a:t>opção </a:t>
            </a:r>
            <a:r>
              <a:rPr lang="pt-BR" altLang="pt-BR" b="1" dirty="0">
                <a:solidFill>
                  <a:schemeClr val="bg1"/>
                </a:solidFill>
                <a:latin typeface="Arial" panose="020B0604020202020204" pitchFamily="34" charset="0"/>
                <a:cs typeface="Arial" panose="020B0604020202020204" pitchFamily="34" charset="0"/>
              </a:rPr>
              <a:t>do </a:t>
            </a:r>
            <a:r>
              <a:rPr lang="pt-BR" altLang="pt-BR" b="1" i="1" dirty="0">
                <a:solidFill>
                  <a:schemeClr val="bg1"/>
                </a:solidFill>
                <a:latin typeface="Arial" panose="020B0604020202020204" pitchFamily="34" charset="0"/>
                <a:cs typeface="Arial" panose="020B0604020202020204" pitchFamily="34" charset="0"/>
              </a:rPr>
              <a:t>plug-in</a:t>
            </a:r>
            <a:r>
              <a:rPr lang="pt-BR" altLang="pt-BR" b="1" dirty="0">
                <a:solidFill>
                  <a:schemeClr val="bg1"/>
                </a:solidFill>
                <a:latin typeface="Arial" panose="020B0604020202020204" pitchFamily="34" charset="0"/>
                <a:cs typeface="Arial" panose="020B0604020202020204" pitchFamily="34" charset="0"/>
              </a:rPr>
              <a:t> do SCPCB </a:t>
            </a:r>
            <a:r>
              <a:rPr lang="pt-BR" altLang="pt-BR" b="1" dirty="0" smtClean="0">
                <a:solidFill>
                  <a:schemeClr val="bg1"/>
                </a:solidFill>
                <a:latin typeface="Arial" panose="020B0604020202020204" pitchFamily="34" charset="0"/>
                <a:cs typeface="Arial" panose="020B0604020202020204" pitchFamily="34" charset="0"/>
              </a:rPr>
              <a:t>aciona a tela a seguir: </a:t>
            </a:r>
            <a:endParaRPr lang="pt-BR" altLang="pt-BR"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0993027"/>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a:blip r:embed="rId2"/>
          <a:stretch>
            <a:fillRect/>
          </a:stretch>
        </p:blipFill>
        <p:spPr>
          <a:xfrm>
            <a:off x="2524318" y="694409"/>
            <a:ext cx="4464496" cy="5675967"/>
          </a:xfrm>
          <a:prstGeom prst="rect">
            <a:avLst/>
          </a:prstGeom>
        </p:spPr>
      </p:pic>
      <p:sp>
        <p:nvSpPr>
          <p:cNvPr id="7"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32. Caracterização da Carga do Agente</a:t>
            </a:r>
            <a:endParaRPr lang="pt-BR" altLang="pt-BR" b="1" dirty="0"/>
          </a:p>
        </p:txBody>
      </p:sp>
    </p:spTree>
    <p:extLst>
      <p:ext uri="{BB962C8B-B14F-4D97-AF65-F5344CB8AC3E}">
        <p14:creationId xmlns:p14="http://schemas.microsoft.com/office/powerpoint/2010/main" val="4176495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259632" y="27691"/>
            <a:ext cx="7884368" cy="561975"/>
          </a:xfrm>
        </p:spPr>
        <p:txBody>
          <a:bodyPr/>
          <a:lstStyle/>
          <a:p>
            <a:pPr>
              <a:lnSpc>
                <a:spcPct val="90000"/>
              </a:lnSpc>
              <a:spcBef>
                <a:spcPct val="20000"/>
              </a:spcBef>
            </a:pPr>
            <a:r>
              <a:rPr lang="pt-BR" altLang="pt-BR" b="1" dirty="0" smtClean="0"/>
              <a:t>4. Informações Gerais sobre o Sistema</a:t>
            </a:r>
            <a:endParaRPr lang="pt-BR" altLang="pt-BR" b="1" dirty="0"/>
          </a:p>
        </p:txBody>
      </p:sp>
      <p:sp>
        <p:nvSpPr>
          <p:cNvPr id="9" name="Retângulo 8"/>
          <p:cNvSpPr/>
          <p:nvPr/>
        </p:nvSpPr>
        <p:spPr>
          <a:xfrm>
            <a:off x="179512" y="692696"/>
            <a:ext cx="8784976" cy="2923877"/>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buFont typeface="Wingdings" panose="05000000000000000000" pitchFamily="2" charset="2"/>
              <a:buChar char="Ø"/>
            </a:pPr>
            <a:r>
              <a:rPr lang="pt-BR" sz="2000" b="1" i="1" dirty="0" smtClean="0">
                <a:solidFill>
                  <a:schemeClr val="bg1"/>
                </a:solidFill>
                <a:latin typeface="Arial" panose="020B0604020202020204" pitchFamily="34" charset="0"/>
                <a:ea typeface="Calibri" panose="020F0502020204030204" pitchFamily="34" charset="0"/>
                <a:cs typeface="Arial" panose="020B0604020202020204" pitchFamily="34" charset="0"/>
              </a:rPr>
              <a:t>Requisitos Computacionais</a:t>
            </a:r>
          </a:p>
          <a:p>
            <a:pPr marL="285750" indent="-285750">
              <a:buFontTx/>
              <a:buChar char="-"/>
            </a:pP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Acesso a Internet</a:t>
            </a:r>
          </a:p>
          <a:p>
            <a:pPr marL="285750" indent="-285750">
              <a:buFontTx/>
              <a:buChar char="-"/>
            </a:pPr>
            <a:r>
              <a:rPr lang="pt-BR" b="1" dirty="0" err="1" smtClean="0">
                <a:solidFill>
                  <a:schemeClr val="bg1"/>
                </a:solidFill>
                <a:latin typeface="Arial" panose="020B0604020202020204" pitchFamily="34" charset="0"/>
                <a:ea typeface="Calibri" panose="020F0502020204030204" pitchFamily="34" charset="0"/>
                <a:cs typeface="Arial" panose="020B0604020202020204" pitchFamily="34" charset="0"/>
              </a:rPr>
              <a:t>.</a:t>
            </a:r>
            <a:r>
              <a:rPr lang="pt-BR" b="1" dirty="0" err="1">
                <a:solidFill>
                  <a:schemeClr val="bg1"/>
                </a:solidFill>
                <a:latin typeface="Arial" panose="020B0604020202020204" pitchFamily="34" charset="0"/>
                <a:ea typeface="Calibri" panose="020F0502020204030204" pitchFamily="34" charset="0"/>
                <a:cs typeface="Arial" panose="020B0604020202020204" pitchFamily="34" charset="0"/>
              </a:rPr>
              <a:t>Net</a:t>
            </a: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 Framework 4.5.2 (será instalado automaticamente caso não exista)</a:t>
            </a:r>
          </a:p>
          <a:p>
            <a:pPr marL="285750" indent="-285750">
              <a:buFontTx/>
              <a:buChar char="-"/>
            </a:pP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VSTO 2010 (será instalado automaticamente caso não exista)</a:t>
            </a:r>
          </a:p>
          <a:p>
            <a:pPr marL="285750" indent="-285750">
              <a:buFontTx/>
              <a:buChar char="-"/>
            </a:pP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Excel 2010 ou superior</a:t>
            </a:r>
          </a:p>
          <a:p>
            <a:pPr marL="285750" indent="-285750">
              <a:buFontTx/>
              <a:buChar char="-"/>
            </a:pP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Windows 7 ou superior, para 64 </a:t>
            </a: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bits</a:t>
            </a:r>
            <a:endParaRPr lang="pt-BR"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marL="285750" indent="-285750">
              <a:buFontTx/>
              <a:buChar char="-"/>
            </a:pPr>
            <a:endParaRPr lang="pt-BR"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marL="285750" indent="-285750">
              <a:buFont typeface="Wingdings" panose="05000000000000000000" pitchFamily="2" charset="2"/>
              <a:buChar char="Ø"/>
            </a:pPr>
            <a:r>
              <a:rPr lang="pt-BR" b="1" i="1" dirty="0" smtClean="0">
                <a:solidFill>
                  <a:schemeClr val="bg1"/>
                </a:solidFill>
                <a:latin typeface="Arial" panose="020B0604020202020204" pitchFamily="34" charset="0"/>
                <a:ea typeface="Calibri" panose="020F0502020204030204" pitchFamily="34" charset="0"/>
                <a:cs typeface="Arial" panose="020B0604020202020204" pitchFamily="34" charset="0"/>
              </a:rPr>
              <a:t>Processo de Instalação</a:t>
            </a:r>
            <a:endParaRPr lang="pt-BR" b="1" i="1" dirty="0">
              <a:solidFill>
                <a:schemeClr val="bg1"/>
              </a:solidFill>
              <a:latin typeface="Arial" panose="020B0604020202020204" pitchFamily="34" charset="0"/>
              <a:ea typeface="Calibri" panose="020F0502020204030204" pitchFamily="34" charset="0"/>
              <a:cs typeface="Arial" panose="020B0604020202020204" pitchFamily="34" charset="0"/>
            </a:endParaRPr>
          </a:p>
          <a:p>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Acesse o site do SCPCB através do endereço </a:t>
            </a:r>
            <a:r>
              <a:rPr lang="pt-BR" sz="2000" b="1" dirty="0" smtClean="0">
                <a:hlinkClick r:id="rId2"/>
              </a:rPr>
              <a:t>http://scpcb.ons.org.br/</a:t>
            </a:r>
            <a:endParaRPr lang="pt-BR" sz="2000" b="1" dirty="0" smtClean="0"/>
          </a:p>
          <a:p>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Este endereço será enviado por e-mail posteriormente.</a:t>
            </a:r>
          </a:p>
        </p:txBody>
      </p:sp>
      <p:sp>
        <p:nvSpPr>
          <p:cNvPr id="4" name="Retângulo 3"/>
          <p:cNvSpPr/>
          <p:nvPr/>
        </p:nvSpPr>
        <p:spPr>
          <a:xfrm>
            <a:off x="323528" y="3645024"/>
            <a:ext cx="4572000" cy="2585323"/>
          </a:xfrm>
          <a:prstGeom prst="rect">
            <a:avLst/>
          </a:prstGeom>
        </p:spPr>
        <p:txBody>
          <a:bodyPr>
            <a:spAutoFit/>
          </a:bodyPr>
          <a:lstStyle/>
          <a:p>
            <a:pPr algn="just"/>
            <a:endParaRPr lang="pt-BR" sz="18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r>
              <a:rPr lang="pt-BR" sz="1800" b="1" dirty="0">
                <a:solidFill>
                  <a:schemeClr val="bg1"/>
                </a:solidFill>
                <a:latin typeface="Arial" panose="020B0604020202020204" pitchFamily="34" charset="0"/>
                <a:ea typeface="Calibri" panose="020F0502020204030204" pitchFamily="34" charset="0"/>
                <a:cs typeface="Arial" panose="020B0604020202020204" pitchFamily="34" charset="0"/>
              </a:rPr>
              <a:t>Lá você terá instruções para verificar os requisitos mínimos computacionais para uso do sistema e o como instalar o próprio sistema.</a:t>
            </a:r>
          </a:p>
          <a:p>
            <a:pPr algn="just"/>
            <a:endParaRPr lang="pt-BR" sz="1800" b="1" dirty="0">
              <a:solidFill>
                <a:schemeClr val="bg1"/>
              </a:solidFill>
              <a:latin typeface="Arial" panose="020B0604020202020204" pitchFamily="34" charset="0"/>
              <a:ea typeface="Calibri" panose="020F0502020204030204" pitchFamily="34" charset="0"/>
              <a:cs typeface="Arial" panose="020B0604020202020204" pitchFamily="34" charset="0"/>
            </a:endParaRPr>
          </a:p>
          <a:p>
            <a:pPr algn="just"/>
            <a:r>
              <a:rPr lang="pt-BR" sz="1800" b="1" dirty="0">
                <a:solidFill>
                  <a:schemeClr val="bg1"/>
                </a:solidFill>
                <a:latin typeface="Arial" panose="020B0604020202020204" pitchFamily="34" charset="0"/>
                <a:ea typeface="Calibri" panose="020F0502020204030204" pitchFamily="34" charset="0"/>
                <a:cs typeface="Arial" panose="020B0604020202020204" pitchFamily="34" charset="0"/>
              </a:rPr>
              <a:t>OBS: </a:t>
            </a:r>
            <a:r>
              <a:rPr lang="pt-BR" sz="1800" b="1" dirty="0" smtClean="0">
                <a:solidFill>
                  <a:schemeClr val="bg1"/>
                </a:solidFill>
                <a:latin typeface="Arial" panose="020B0604020202020204" pitchFamily="34" charset="0"/>
                <a:ea typeface="Calibri" panose="020F0502020204030204" pitchFamily="34" charset="0"/>
                <a:cs typeface="Arial" panose="020B0604020202020204" pitchFamily="34" charset="0"/>
              </a:rPr>
              <a:t>A instalação do sistema </a:t>
            </a:r>
            <a:r>
              <a:rPr lang="pt-BR" sz="1800" b="1" dirty="0">
                <a:solidFill>
                  <a:schemeClr val="bg1"/>
                </a:solidFill>
                <a:latin typeface="Arial" panose="020B0604020202020204" pitchFamily="34" charset="0"/>
                <a:ea typeface="Calibri" panose="020F0502020204030204" pitchFamily="34" charset="0"/>
                <a:cs typeface="Arial" panose="020B0604020202020204" pitchFamily="34" charset="0"/>
              </a:rPr>
              <a:t>deve ser </a:t>
            </a:r>
            <a:r>
              <a:rPr lang="pt-BR" sz="1800" b="1" dirty="0" smtClean="0">
                <a:solidFill>
                  <a:srgbClr val="FFFF66"/>
                </a:solidFill>
                <a:latin typeface="Arial" panose="020B0604020202020204" pitchFamily="34" charset="0"/>
                <a:ea typeface="Calibri" panose="020F0502020204030204" pitchFamily="34" charset="0"/>
                <a:cs typeface="Arial" panose="020B0604020202020204" pitchFamily="34" charset="0"/>
              </a:rPr>
              <a:t>feita com a conta de administrador</a:t>
            </a:r>
            <a:r>
              <a:rPr lang="pt-BR" sz="1800" b="1" dirty="0" smtClean="0">
                <a:solidFill>
                  <a:schemeClr val="bg1"/>
                </a:solidFill>
                <a:latin typeface="Arial" panose="020B0604020202020204" pitchFamily="34" charset="0"/>
                <a:ea typeface="Calibri" panose="020F0502020204030204" pitchFamily="34" charset="0"/>
                <a:cs typeface="Arial" panose="020B0604020202020204" pitchFamily="34" charset="0"/>
              </a:rPr>
              <a:t> do computador.</a:t>
            </a:r>
            <a:endParaRPr lang="pt-BR" sz="1800" b="1"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pic>
        <p:nvPicPr>
          <p:cNvPr id="5" name="Imagem 4"/>
          <p:cNvPicPr>
            <a:picLocks noChangeAspect="1"/>
          </p:cNvPicPr>
          <p:nvPr/>
        </p:nvPicPr>
        <p:blipFill>
          <a:blip r:embed="rId3"/>
          <a:stretch>
            <a:fillRect/>
          </a:stretch>
        </p:blipFill>
        <p:spPr>
          <a:xfrm>
            <a:off x="4923564" y="3616573"/>
            <a:ext cx="4040924" cy="2878828"/>
          </a:xfrm>
          <a:prstGeom prst="rect">
            <a:avLst/>
          </a:prstGeom>
        </p:spPr>
      </p:pic>
      <p:pic>
        <p:nvPicPr>
          <p:cNvPr id="3" name="Imagem 2"/>
          <p:cNvPicPr>
            <a:picLocks noChangeAspect="1"/>
          </p:cNvPicPr>
          <p:nvPr/>
        </p:nvPicPr>
        <p:blipFill>
          <a:blip r:embed="rId4"/>
          <a:stretch>
            <a:fillRect/>
          </a:stretch>
        </p:blipFill>
        <p:spPr>
          <a:xfrm>
            <a:off x="6588224" y="4581128"/>
            <a:ext cx="2235495" cy="1812799"/>
          </a:xfrm>
          <a:prstGeom prst="rect">
            <a:avLst/>
          </a:prstGeom>
        </p:spPr>
      </p:pic>
    </p:spTree>
    <p:extLst>
      <p:ext uri="{BB962C8B-B14F-4D97-AF65-F5344CB8AC3E}">
        <p14:creationId xmlns:p14="http://schemas.microsoft.com/office/powerpoint/2010/main" val="313706016"/>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9031643"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Essa funcionalidade possibilita </a:t>
            </a:r>
            <a:r>
              <a:rPr lang="pt-BR" altLang="pt-BR" sz="1600" b="1" dirty="0">
                <a:solidFill>
                  <a:schemeClr val="bg1"/>
                </a:solidFill>
                <a:latin typeface="Arial" panose="020B0604020202020204" pitchFamily="34" charset="0"/>
                <a:cs typeface="Arial" panose="020B0604020202020204" pitchFamily="34" charset="0"/>
              </a:rPr>
              <a:t>ao usuário realizar comparações entre os valores verificados e previstos globais do agente por condição de carga (carga ativa global e carga total dos barramentos). </a:t>
            </a:r>
            <a:endParaRPr lang="pt-BR" altLang="pt-BR" sz="1600" b="1" dirty="0" smtClean="0">
              <a:solidFill>
                <a:schemeClr val="bg1"/>
              </a:solidFill>
              <a:latin typeface="Arial" panose="020B0604020202020204" pitchFamily="34" charset="0"/>
              <a:cs typeface="Arial" panose="020B0604020202020204" pitchFamily="34" charset="0"/>
            </a:endParaRPr>
          </a:p>
        </p:txBody>
      </p:sp>
      <p:pic>
        <p:nvPicPr>
          <p:cNvPr id="2" name="Imagem 1"/>
          <p:cNvPicPr>
            <a:picLocks noChangeAspect="1"/>
          </p:cNvPicPr>
          <p:nvPr/>
        </p:nvPicPr>
        <p:blipFill>
          <a:blip r:embed="rId2"/>
          <a:stretch>
            <a:fillRect/>
          </a:stretch>
        </p:blipFill>
        <p:spPr>
          <a:xfrm>
            <a:off x="5148064" y="1565339"/>
            <a:ext cx="3751745" cy="4769807"/>
          </a:xfrm>
          <a:prstGeom prst="rect">
            <a:avLst/>
          </a:prstGeom>
        </p:spPr>
      </p:pic>
      <p:sp>
        <p:nvSpPr>
          <p:cNvPr id="7" name="Retângulo 6"/>
          <p:cNvSpPr/>
          <p:nvPr/>
        </p:nvSpPr>
        <p:spPr>
          <a:xfrm>
            <a:off x="136693" y="1565339"/>
            <a:ext cx="4867355" cy="250530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As fontes para as informações verificadas e previstas podem ser do arquivo ou do banco de dados, conforme seleção para os </a:t>
            </a:r>
            <a:r>
              <a:rPr lang="pt-BR" altLang="pt-BR" sz="1600" b="1" dirty="0" smtClean="0">
                <a:solidFill>
                  <a:srgbClr val="FFFF66"/>
                </a:solidFill>
                <a:latin typeface="Arial" panose="020B0604020202020204" pitchFamily="34" charset="0"/>
                <a:cs typeface="Arial" panose="020B0604020202020204" pitchFamily="34" charset="0"/>
              </a:rPr>
              <a:t>Tipos de Dados</a:t>
            </a:r>
            <a:r>
              <a:rPr lang="pt-BR" altLang="pt-BR" sz="1600" b="1" dirty="0" smtClean="0">
                <a:solidFill>
                  <a:schemeClr val="bg1"/>
                </a:solidFill>
                <a:latin typeface="Arial" panose="020B0604020202020204" pitchFamily="34" charset="0"/>
                <a:cs typeface="Arial" panose="020B0604020202020204" pitchFamily="34" charset="0"/>
              </a:rPr>
              <a:t>;</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Deverá ser indicado o </a:t>
            </a:r>
            <a:r>
              <a:rPr lang="pt-BR" altLang="pt-BR" sz="1600" b="1" dirty="0" smtClean="0">
                <a:solidFill>
                  <a:srgbClr val="FFFF66"/>
                </a:solidFill>
                <a:latin typeface="Arial" panose="020B0604020202020204" pitchFamily="34" charset="0"/>
                <a:cs typeface="Arial" panose="020B0604020202020204" pitchFamily="34" charset="0"/>
              </a:rPr>
              <a:t>Ano Inicial </a:t>
            </a:r>
            <a:r>
              <a:rPr lang="pt-BR" altLang="pt-BR" sz="1600" b="1" dirty="0" smtClean="0">
                <a:solidFill>
                  <a:schemeClr val="bg1"/>
                </a:solidFill>
                <a:latin typeface="Arial" panose="020B0604020202020204" pitchFamily="34" charset="0"/>
                <a:cs typeface="Arial" panose="020B0604020202020204" pitchFamily="34" charset="0"/>
              </a:rPr>
              <a:t>dos dados;</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Deverá ser indicada a </a:t>
            </a:r>
            <a:r>
              <a:rPr lang="pt-BR" altLang="pt-BR" sz="1600" b="1" dirty="0" smtClean="0">
                <a:solidFill>
                  <a:srgbClr val="FFFF66"/>
                </a:solidFill>
                <a:latin typeface="Arial" panose="020B0604020202020204" pitchFamily="34" charset="0"/>
                <a:cs typeface="Arial" panose="020B0604020202020204" pitchFamily="34" charset="0"/>
              </a:rPr>
              <a:t>Informação por Condição de Carga</a:t>
            </a:r>
            <a:r>
              <a:rPr lang="pt-BR" altLang="pt-BR" sz="1600" b="1" dirty="0" smtClean="0">
                <a:solidFill>
                  <a:schemeClr val="bg1"/>
                </a:solidFill>
                <a:latin typeface="Arial" panose="020B0604020202020204" pitchFamily="34" charset="0"/>
                <a:cs typeface="Arial" panose="020B0604020202020204" pitchFamily="34" charset="0"/>
              </a:rPr>
              <a:t> que se deseja exibir no relatório.</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8"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32. Caracterização da Carga do Agente</a:t>
            </a:r>
            <a:endParaRPr lang="pt-BR" altLang="pt-BR" b="1" dirty="0"/>
          </a:p>
        </p:txBody>
      </p:sp>
    </p:spTree>
    <p:extLst>
      <p:ext uri="{BB962C8B-B14F-4D97-AF65-F5344CB8AC3E}">
        <p14:creationId xmlns:p14="http://schemas.microsoft.com/office/powerpoint/2010/main" val="2911870347"/>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9031643" cy="511524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Ao acionar o botão “</a:t>
            </a:r>
            <a:r>
              <a:rPr lang="pt-BR" altLang="pt-BR" sz="1600" b="1" dirty="0" smtClean="0">
                <a:solidFill>
                  <a:srgbClr val="FFFF66"/>
                </a:solidFill>
                <a:latin typeface="Arial" panose="020B0604020202020204" pitchFamily="34" charset="0"/>
                <a:cs typeface="Arial" panose="020B0604020202020204" pitchFamily="34" charset="0"/>
              </a:rPr>
              <a:t>Confirmar</a:t>
            </a:r>
            <a:r>
              <a:rPr lang="pt-BR" altLang="pt-BR" sz="1600" b="1" dirty="0" smtClean="0">
                <a:solidFill>
                  <a:schemeClr val="bg1"/>
                </a:solidFill>
                <a:latin typeface="Arial" panose="020B0604020202020204" pitchFamily="34" charset="0"/>
                <a:cs typeface="Arial" panose="020B0604020202020204" pitchFamily="34" charset="0"/>
              </a:rPr>
              <a:t>” da tela de “</a:t>
            </a:r>
            <a:r>
              <a:rPr lang="pt-BR" altLang="pt-BR" sz="1600" b="1" dirty="0" smtClean="0">
                <a:solidFill>
                  <a:srgbClr val="FFFF66"/>
                </a:solidFill>
                <a:latin typeface="Arial" panose="020B0604020202020204" pitchFamily="34" charset="0"/>
                <a:cs typeface="Arial" panose="020B0604020202020204" pitchFamily="34" charset="0"/>
              </a:rPr>
              <a:t>Caracterização da Carga do Agente</a:t>
            </a:r>
            <a:r>
              <a:rPr lang="pt-BR" altLang="pt-BR" sz="1600" b="1" dirty="0" smtClean="0">
                <a:solidFill>
                  <a:schemeClr val="bg1"/>
                </a:solidFill>
                <a:latin typeface="Arial" panose="020B0604020202020204" pitchFamily="34" charset="0"/>
                <a:cs typeface="Arial" panose="020B0604020202020204" pitchFamily="34" charset="0"/>
              </a:rPr>
              <a:t>” o sistema exibirá um relatório com o resultado da comparação;</a:t>
            </a: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No relatório poderão constar conforme seleção do usuário as </a:t>
            </a:r>
            <a:r>
              <a:rPr lang="pt-BR" altLang="pt-BR" sz="1600" b="1" dirty="0">
                <a:solidFill>
                  <a:schemeClr val="bg1"/>
                </a:solidFill>
                <a:latin typeface="Arial" panose="020B0604020202020204" pitchFamily="34" charset="0"/>
                <a:cs typeface="Arial" panose="020B0604020202020204" pitchFamily="34" charset="0"/>
              </a:rPr>
              <a:t>seguintes informações</a:t>
            </a:r>
            <a:r>
              <a:rPr lang="pt-BR" altLang="pt-BR" sz="1600" b="1" dirty="0" smtClean="0">
                <a:solidFill>
                  <a:schemeClr val="bg1"/>
                </a:solidFill>
                <a:latin typeface="Arial" panose="020B0604020202020204" pitchFamily="34" charset="0"/>
                <a:cs typeface="Arial" panose="020B0604020202020204" pitchFamily="34" charset="0"/>
              </a:rPr>
              <a:t>:</a:t>
            </a: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Carga </a:t>
            </a:r>
            <a:r>
              <a:rPr lang="pt-BR" altLang="pt-BR" sz="1600" b="1" dirty="0">
                <a:solidFill>
                  <a:schemeClr val="bg1"/>
                </a:solidFill>
                <a:latin typeface="Arial" panose="020B0604020202020204" pitchFamily="34" charset="0"/>
                <a:cs typeface="Arial" panose="020B0604020202020204" pitchFamily="34" charset="0"/>
              </a:rPr>
              <a:t>global verificada por condição de carga, oriunda dos dados horários e da informação sobre os intervalos das condições de carga;</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Carga </a:t>
            </a:r>
            <a:r>
              <a:rPr lang="pt-BR" altLang="pt-BR" sz="1600" b="1" dirty="0">
                <a:solidFill>
                  <a:schemeClr val="bg1"/>
                </a:solidFill>
                <a:latin typeface="Arial" panose="020B0604020202020204" pitchFamily="34" charset="0"/>
                <a:cs typeface="Arial" panose="020B0604020202020204" pitchFamily="34" charset="0"/>
              </a:rPr>
              <a:t>total dos barramentos verificada por condição de carga, proveniente da totalização das informações verificadas do tipo de dado carga por barramento verificada;</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Carga </a:t>
            </a:r>
            <a:r>
              <a:rPr lang="pt-BR" altLang="pt-BR" sz="1600" b="1" dirty="0">
                <a:solidFill>
                  <a:schemeClr val="bg1"/>
                </a:solidFill>
                <a:latin typeface="Arial" panose="020B0604020202020204" pitchFamily="34" charset="0"/>
                <a:cs typeface="Arial" panose="020B0604020202020204" pitchFamily="34" charset="0"/>
              </a:rPr>
              <a:t>global prevista por condição de carga, proveniente das informações do tipo de dado de carga global;</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Taxa </a:t>
            </a:r>
            <a:r>
              <a:rPr lang="pt-BR" altLang="pt-BR" sz="1600" b="1" dirty="0">
                <a:solidFill>
                  <a:schemeClr val="bg1"/>
                </a:solidFill>
                <a:latin typeface="Arial" panose="020B0604020202020204" pitchFamily="34" charset="0"/>
                <a:cs typeface="Arial" panose="020B0604020202020204" pitchFamily="34" charset="0"/>
              </a:rPr>
              <a:t>de Crescimento da Carga Global Verificada, referente a carga global verificada por condição de carga;</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Taxa </a:t>
            </a:r>
            <a:r>
              <a:rPr lang="pt-BR" altLang="pt-BR" sz="1600" b="1" dirty="0">
                <a:solidFill>
                  <a:schemeClr val="bg1"/>
                </a:solidFill>
                <a:latin typeface="Arial" panose="020B0604020202020204" pitchFamily="34" charset="0"/>
                <a:cs typeface="Arial" panose="020B0604020202020204" pitchFamily="34" charset="0"/>
              </a:rPr>
              <a:t>de Crescimento da Carga Total dos Barramentos Verificada, referente a carga total dos barramentos verificada por condição de carga</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32. Caracterização da Carga do Agente</a:t>
            </a:r>
            <a:endParaRPr lang="pt-BR" altLang="pt-BR" b="1" dirty="0"/>
          </a:p>
        </p:txBody>
      </p:sp>
    </p:spTree>
    <p:extLst>
      <p:ext uri="{BB962C8B-B14F-4D97-AF65-F5344CB8AC3E}">
        <p14:creationId xmlns:p14="http://schemas.microsoft.com/office/powerpoint/2010/main" val="4108876745"/>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9031643" cy="499213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No relatório poderão constar conforme seleção do usuário as seguintes </a:t>
            </a:r>
            <a:r>
              <a:rPr lang="pt-BR" altLang="pt-BR" sz="1600" b="1" dirty="0" smtClean="0">
                <a:solidFill>
                  <a:schemeClr val="bg1"/>
                </a:solidFill>
                <a:latin typeface="Arial" panose="020B0604020202020204" pitchFamily="34" charset="0"/>
                <a:cs typeface="Arial" panose="020B0604020202020204" pitchFamily="34" charset="0"/>
              </a:rPr>
              <a:t>informações (continuação):</a:t>
            </a: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Taxa de Crescimento da Carga Global Prevista, referente ao crescimento da carga global prevista pela carga global verificada, por condição de carga;</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Taxa </a:t>
            </a:r>
            <a:r>
              <a:rPr lang="pt-BR" altLang="pt-BR" sz="1600" b="1" dirty="0">
                <a:solidFill>
                  <a:schemeClr val="bg1"/>
                </a:solidFill>
                <a:latin typeface="Arial" panose="020B0604020202020204" pitchFamily="34" charset="0"/>
                <a:cs typeface="Arial" panose="020B0604020202020204" pitchFamily="34" charset="0"/>
              </a:rPr>
              <a:t>de Crescimento da Carga Total dos Barramentos Prevista, referente ao crescimento da carga total dos barramentos previstas pelo total dos barramentos verificada, por condição de carga;</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Desvio </a:t>
            </a:r>
            <a:r>
              <a:rPr lang="pt-BR" altLang="pt-BR" sz="1600" b="1" dirty="0">
                <a:solidFill>
                  <a:schemeClr val="bg1"/>
                </a:solidFill>
                <a:latin typeface="Arial" panose="020B0604020202020204" pitchFamily="34" charset="0"/>
                <a:cs typeface="Arial" panose="020B0604020202020204" pitchFamily="34" charset="0"/>
              </a:rPr>
              <a:t>da carga global;</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Desvio </a:t>
            </a:r>
            <a:r>
              <a:rPr lang="pt-BR" altLang="pt-BR" sz="1600" b="1" dirty="0">
                <a:solidFill>
                  <a:schemeClr val="bg1"/>
                </a:solidFill>
                <a:latin typeface="Arial" panose="020B0604020202020204" pitchFamily="34" charset="0"/>
                <a:cs typeface="Arial" panose="020B0604020202020204" pitchFamily="34" charset="0"/>
              </a:rPr>
              <a:t>do total dos barramentos;</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Perdas </a:t>
            </a:r>
            <a:r>
              <a:rPr lang="pt-BR" altLang="pt-BR" sz="1600" b="1" dirty="0">
                <a:solidFill>
                  <a:schemeClr val="bg1"/>
                </a:solidFill>
                <a:latin typeface="Arial" panose="020B0604020202020204" pitchFamily="34" charset="0"/>
                <a:cs typeface="Arial" panose="020B0604020202020204" pitchFamily="34" charset="0"/>
              </a:rPr>
              <a:t>Verificadas;</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Perdas </a:t>
            </a:r>
            <a:r>
              <a:rPr lang="pt-BR" altLang="pt-BR" sz="1600" b="1" dirty="0">
                <a:solidFill>
                  <a:schemeClr val="bg1"/>
                </a:solidFill>
                <a:latin typeface="Arial" panose="020B0604020202020204" pitchFamily="34" charset="0"/>
                <a:cs typeface="Arial" panose="020B0604020202020204" pitchFamily="34" charset="0"/>
              </a:rPr>
              <a:t>Previstas;</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Relação </a:t>
            </a:r>
            <a:r>
              <a:rPr lang="pt-BR" altLang="pt-BR" sz="1600" b="1" dirty="0">
                <a:solidFill>
                  <a:schemeClr val="bg1"/>
                </a:solidFill>
                <a:latin typeface="Arial" panose="020B0604020202020204" pitchFamily="34" charset="0"/>
                <a:cs typeface="Arial" panose="020B0604020202020204" pitchFamily="34" charset="0"/>
              </a:rPr>
              <a:t>de Carga Global Verificada</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32. Caracterização da Carga do Agente</a:t>
            </a:r>
            <a:endParaRPr lang="pt-BR" altLang="pt-BR" b="1" dirty="0"/>
          </a:p>
        </p:txBody>
      </p:sp>
    </p:spTree>
    <p:extLst>
      <p:ext uri="{BB962C8B-B14F-4D97-AF65-F5344CB8AC3E}">
        <p14:creationId xmlns:p14="http://schemas.microsoft.com/office/powerpoint/2010/main" val="908345004"/>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9031643" cy="486902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No relatório poderão constar conforme seleção do usuário as seguintes informações (continuação</a:t>
            </a:r>
            <a:r>
              <a:rPr lang="pt-BR" altLang="pt-BR" sz="1600" b="1" dirty="0" smtClean="0">
                <a:solidFill>
                  <a:schemeClr val="bg1"/>
                </a:solidFill>
                <a:latin typeface="Arial" panose="020B0604020202020204" pitchFamily="34" charset="0"/>
                <a:cs typeface="Arial" panose="020B0604020202020204" pitchFamily="34" charset="0"/>
              </a:rPr>
              <a:t>):</a:t>
            </a: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Relação </a:t>
            </a:r>
            <a:r>
              <a:rPr lang="pt-BR" altLang="pt-BR" sz="1600" b="1" dirty="0">
                <a:solidFill>
                  <a:schemeClr val="bg1"/>
                </a:solidFill>
                <a:latin typeface="Arial" panose="020B0604020202020204" pitchFamily="34" charset="0"/>
                <a:cs typeface="Arial" panose="020B0604020202020204" pitchFamily="34" charset="0"/>
              </a:rPr>
              <a:t>de Carga da Carga Total dos Barramentos Verificada</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Relação </a:t>
            </a:r>
            <a:r>
              <a:rPr lang="pt-BR" altLang="pt-BR" sz="1600" b="1" dirty="0">
                <a:solidFill>
                  <a:schemeClr val="bg1"/>
                </a:solidFill>
                <a:latin typeface="Arial" panose="020B0604020202020204" pitchFamily="34" charset="0"/>
                <a:cs typeface="Arial" panose="020B0604020202020204" pitchFamily="34" charset="0"/>
              </a:rPr>
              <a:t>de Carga Global Prevista;</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Relação </a:t>
            </a:r>
            <a:r>
              <a:rPr lang="pt-BR" altLang="pt-BR" sz="1600" b="1" dirty="0">
                <a:solidFill>
                  <a:schemeClr val="bg1"/>
                </a:solidFill>
                <a:latin typeface="Arial" panose="020B0604020202020204" pitchFamily="34" charset="0"/>
                <a:cs typeface="Arial" panose="020B0604020202020204" pitchFamily="34" charset="0"/>
              </a:rPr>
              <a:t>de Carga da Carga Total dos Barramentos Prevista;</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Diferenças </a:t>
            </a:r>
            <a:r>
              <a:rPr lang="pt-BR" altLang="pt-BR" sz="1600" b="1" dirty="0">
                <a:solidFill>
                  <a:schemeClr val="bg1"/>
                </a:solidFill>
                <a:latin typeface="Arial" panose="020B0604020202020204" pitchFamily="34" charset="0"/>
                <a:cs typeface="Arial" panose="020B0604020202020204" pitchFamily="34" charset="0"/>
              </a:rPr>
              <a:t>de Relações de Carga Global (Prev. - </a:t>
            </a:r>
            <a:r>
              <a:rPr lang="pt-BR" altLang="pt-BR" sz="1600" b="1" dirty="0" err="1">
                <a:solidFill>
                  <a:schemeClr val="bg1"/>
                </a:solidFill>
                <a:latin typeface="Arial" panose="020B0604020202020204" pitchFamily="34" charset="0"/>
                <a:cs typeface="Arial" panose="020B0604020202020204" pitchFamily="34" charset="0"/>
              </a:rPr>
              <a:t>Verif</a:t>
            </a:r>
            <a:r>
              <a:rPr lang="pt-BR" altLang="pt-BR" sz="1600" b="1" dirty="0">
                <a:solidFill>
                  <a:schemeClr val="bg1"/>
                </a:solidFill>
                <a:latin typeface="Arial" panose="020B0604020202020204" pitchFamily="34" charset="0"/>
                <a:cs typeface="Arial" panose="020B0604020202020204" pitchFamily="34" charset="0"/>
              </a:rPr>
              <a:t>);</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Diferenças </a:t>
            </a:r>
            <a:r>
              <a:rPr lang="pt-BR" altLang="pt-BR" sz="1600" b="1" dirty="0">
                <a:solidFill>
                  <a:schemeClr val="bg1"/>
                </a:solidFill>
                <a:latin typeface="Arial" panose="020B0604020202020204" pitchFamily="34" charset="0"/>
                <a:cs typeface="Arial" panose="020B0604020202020204" pitchFamily="34" charset="0"/>
              </a:rPr>
              <a:t>de Relações de Carga Total dos Barramentos (Prev. - </a:t>
            </a:r>
            <a:r>
              <a:rPr lang="pt-BR" altLang="pt-BR" sz="1600" b="1" dirty="0" err="1">
                <a:solidFill>
                  <a:schemeClr val="bg1"/>
                </a:solidFill>
                <a:latin typeface="Arial" panose="020B0604020202020204" pitchFamily="34" charset="0"/>
                <a:cs typeface="Arial" panose="020B0604020202020204" pitchFamily="34" charset="0"/>
              </a:rPr>
              <a:t>Verif</a:t>
            </a:r>
            <a:r>
              <a:rPr lang="pt-BR" altLang="pt-BR" sz="1600" b="1" dirty="0">
                <a:solidFill>
                  <a:schemeClr val="bg1"/>
                </a:solidFill>
                <a:latin typeface="Arial" panose="020B0604020202020204" pitchFamily="34" charset="0"/>
                <a:cs typeface="Arial" panose="020B0604020202020204" pitchFamily="34" charset="0"/>
              </a:rPr>
              <a:t>);</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Hora </a:t>
            </a:r>
            <a:r>
              <a:rPr lang="pt-BR" altLang="pt-BR" sz="1600" b="1" dirty="0">
                <a:solidFill>
                  <a:schemeClr val="bg1"/>
                </a:solidFill>
                <a:latin typeface="Arial" panose="020B0604020202020204" pitchFamily="34" charset="0"/>
                <a:cs typeface="Arial" panose="020B0604020202020204" pitchFamily="34" charset="0"/>
              </a:rPr>
              <a:t>de Ocorrência do Dado Verificado Global;</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Dia </a:t>
            </a:r>
            <a:r>
              <a:rPr lang="pt-BR" altLang="pt-BR" sz="1600" b="1" dirty="0">
                <a:solidFill>
                  <a:schemeClr val="bg1"/>
                </a:solidFill>
                <a:latin typeface="Arial" panose="020B0604020202020204" pitchFamily="34" charset="0"/>
                <a:cs typeface="Arial" panose="020B0604020202020204" pitchFamily="34" charset="0"/>
              </a:rPr>
              <a:t>de Ocorrência do Dado Verificado Global;</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Hora </a:t>
            </a:r>
            <a:r>
              <a:rPr lang="pt-BR" altLang="pt-BR" sz="1600" b="1" dirty="0">
                <a:solidFill>
                  <a:schemeClr val="bg1"/>
                </a:solidFill>
                <a:latin typeface="Arial" panose="020B0604020202020204" pitchFamily="34" charset="0"/>
                <a:cs typeface="Arial" panose="020B0604020202020204" pitchFamily="34" charset="0"/>
              </a:rPr>
              <a:t>de Ocorrência do Dado Previsto Global.</a:t>
            </a:r>
          </a:p>
        </p:txBody>
      </p:sp>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32. Caracterização da Carga do Agente</a:t>
            </a:r>
            <a:endParaRPr lang="pt-BR" altLang="pt-BR" b="1" dirty="0"/>
          </a:p>
        </p:txBody>
      </p:sp>
    </p:spTree>
    <p:extLst>
      <p:ext uri="{BB962C8B-B14F-4D97-AF65-F5344CB8AC3E}">
        <p14:creationId xmlns:p14="http://schemas.microsoft.com/office/powerpoint/2010/main" val="2556121216"/>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9031643"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Formato do relatório:</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2" name="Imagem 1"/>
          <p:cNvPicPr>
            <a:picLocks noChangeAspect="1"/>
          </p:cNvPicPr>
          <p:nvPr/>
        </p:nvPicPr>
        <p:blipFill rotWithShape="1">
          <a:blip r:embed="rId2"/>
          <a:srcRect t="34612" r="10922" b="3221"/>
          <a:stretch/>
        </p:blipFill>
        <p:spPr>
          <a:xfrm>
            <a:off x="195783" y="1318794"/>
            <a:ext cx="8754764" cy="2542254"/>
          </a:xfrm>
          <a:prstGeom prst="rect">
            <a:avLst/>
          </a:prstGeom>
        </p:spPr>
      </p:pic>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32. Caracterização da Carga do Agente</a:t>
            </a:r>
            <a:endParaRPr lang="pt-BR" altLang="pt-BR" b="1" dirty="0"/>
          </a:p>
        </p:txBody>
      </p:sp>
    </p:spTree>
    <p:extLst>
      <p:ext uri="{BB962C8B-B14F-4D97-AF65-F5344CB8AC3E}">
        <p14:creationId xmlns:p14="http://schemas.microsoft.com/office/powerpoint/2010/main" val="1121017552"/>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33. Consultar Estudos</a:t>
            </a:r>
            <a:endParaRPr lang="pt-BR" altLang="pt-BR" b="1" dirty="0"/>
          </a:p>
        </p:txBody>
      </p:sp>
      <p:sp>
        <p:nvSpPr>
          <p:cNvPr id="6" name="Retângulo 5"/>
          <p:cNvSpPr/>
          <p:nvPr/>
        </p:nvSpPr>
        <p:spPr>
          <a:xfrm>
            <a:off x="112357" y="724163"/>
            <a:ext cx="8924139"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opção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Consultar Estudos</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da funcionalidade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Geral</a:t>
            </a:r>
            <a:r>
              <a:rPr lang="pt-BR" altLang="pt-BR" sz="1600" b="1" dirty="0" smtClean="0">
                <a:solidFill>
                  <a:schemeClr val="bg1"/>
                </a:solidFill>
                <a:latin typeface="Arial" panose="020B0604020202020204" pitchFamily="34" charset="0"/>
                <a:cs typeface="Arial" panose="020B0604020202020204" pitchFamily="34" charset="0"/>
              </a:rPr>
              <a:t>” do </a:t>
            </a:r>
            <a:r>
              <a:rPr lang="pt-BR" altLang="pt-BR" sz="1600" b="1" i="1" dirty="0">
                <a:solidFill>
                  <a:schemeClr val="bg1"/>
                </a:solidFill>
                <a:latin typeface="Arial" panose="020B0604020202020204" pitchFamily="34" charset="0"/>
                <a:cs typeface="Arial" panose="020B0604020202020204" pitchFamily="34" charset="0"/>
              </a:rPr>
              <a:t>plug-in</a:t>
            </a:r>
            <a:r>
              <a:rPr lang="pt-BR" altLang="pt-BR" sz="1600" b="1" dirty="0">
                <a:solidFill>
                  <a:schemeClr val="bg1"/>
                </a:solidFill>
                <a:latin typeface="Arial" panose="020B0604020202020204" pitchFamily="34" charset="0"/>
                <a:cs typeface="Arial" panose="020B0604020202020204" pitchFamily="34" charset="0"/>
              </a:rPr>
              <a:t> do </a:t>
            </a:r>
            <a:r>
              <a:rPr lang="pt-BR" altLang="pt-BR" sz="1600" b="1" dirty="0" smtClean="0">
                <a:solidFill>
                  <a:schemeClr val="bg1"/>
                </a:solidFill>
                <a:latin typeface="Arial" panose="020B0604020202020204" pitchFamily="34" charset="0"/>
                <a:cs typeface="Arial" panose="020B0604020202020204" pitchFamily="34" charset="0"/>
              </a:rPr>
              <a:t>SCPCB possibilita ao usuário consultar as informações dos estudos ou do verificado a partir das seguintes telas:</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7" name="Imagem 6"/>
          <p:cNvPicPr>
            <a:picLocks noChangeAspect="1"/>
          </p:cNvPicPr>
          <p:nvPr/>
        </p:nvPicPr>
        <p:blipFill>
          <a:blip r:embed="rId2"/>
          <a:stretch>
            <a:fillRect/>
          </a:stretch>
        </p:blipFill>
        <p:spPr>
          <a:xfrm>
            <a:off x="1619672" y="2620173"/>
            <a:ext cx="6122266" cy="3672408"/>
          </a:xfrm>
          <a:prstGeom prst="rect">
            <a:avLst/>
          </a:prstGeom>
        </p:spPr>
      </p:pic>
      <p:sp>
        <p:nvSpPr>
          <p:cNvPr id="8" name="Retângulo 7"/>
          <p:cNvSpPr/>
          <p:nvPr/>
        </p:nvSpPr>
        <p:spPr>
          <a:xfrm>
            <a:off x="119378" y="1732107"/>
            <a:ext cx="8917118"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Para realizar a consulta o usuário seleciona o (s) tipo (s) de estudo (s), ou o tipo de verificado (original e/ou tratado), e o período que deseja consultar, e clica no botão “Confirmar”. </a:t>
            </a:r>
          </a:p>
        </p:txBody>
      </p:sp>
    </p:spTree>
    <p:extLst>
      <p:ext uri="{BB962C8B-B14F-4D97-AF65-F5344CB8AC3E}">
        <p14:creationId xmlns:p14="http://schemas.microsoft.com/office/powerpoint/2010/main" val="3267739431"/>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8924139"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sz="1600" b="1" dirty="0">
                <a:solidFill>
                  <a:schemeClr val="bg1"/>
                </a:solidFill>
                <a:latin typeface="Arial" panose="020B0604020202020204" pitchFamily="34" charset="0"/>
                <a:cs typeface="Arial" panose="020B0604020202020204" pitchFamily="34" charset="0"/>
              </a:rPr>
              <a:t>O sistema apresenta uma tela com os estudos encontrados dentro do período selecionado, para que o usuário selecione os estudos e o tipo de dados que deseja </a:t>
            </a:r>
            <a:r>
              <a:rPr lang="pt-BR" sz="1600" b="1" dirty="0" smtClean="0">
                <a:solidFill>
                  <a:schemeClr val="bg1"/>
                </a:solidFill>
                <a:latin typeface="Arial" panose="020B0604020202020204" pitchFamily="34" charset="0"/>
                <a:cs typeface="Arial" panose="020B0604020202020204" pitchFamily="34" charset="0"/>
              </a:rPr>
              <a:t>consultar</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9" name="Imagem 8"/>
          <p:cNvPicPr>
            <a:picLocks noChangeAspect="1"/>
          </p:cNvPicPr>
          <p:nvPr/>
        </p:nvPicPr>
        <p:blipFill>
          <a:blip r:embed="rId2"/>
          <a:stretch>
            <a:fillRect/>
          </a:stretch>
        </p:blipFill>
        <p:spPr>
          <a:xfrm>
            <a:off x="674309" y="1543823"/>
            <a:ext cx="7800233" cy="4824536"/>
          </a:xfrm>
          <a:prstGeom prst="rect">
            <a:avLst/>
          </a:prstGeom>
        </p:spPr>
      </p:pic>
      <p:sp>
        <p:nvSpPr>
          <p:cNvPr id="10"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33. Consultar Estudos</a:t>
            </a:r>
            <a:endParaRPr lang="pt-BR" altLang="pt-BR" b="1" dirty="0"/>
          </a:p>
        </p:txBody>
      </p:sp>
    </p:spTree>
    <p:extLst>
      <p:ext uri="{BB962C8B-B14F-4D97-AF65-F5344CB8AC3E}">
        <p14:creationId xmlns:p14="http://schemas.microsoft.com/office/powerpoint/2010/main" val="1895377546"/>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8924139"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Acionando o botão “Confirmar” na tela anterior, o sistema gera o arquivo com os dados do estudo e o tipo de dado selecionado conforme abaixo:</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10" name="Imagem 9"/>
          <p:cNvPicPr>
            <a:picLocks noChangeAspect="1"/>
          </p:cNvPicPr>
          <p:nvPr/>
        </p:nvPicPr>
        <p:blipFill rotWithShape="1">
          <a:blip r:embed="rId2"/>
          <a:srcRect t="34082" r="26282" b="3114"/>
          <a:stretch/>
        </p:blipFill>
        <p:spPr>
          <a:xfrm>
            <a:off x="339451" y="1398894"/>
            <a:ext cx="8469949" cy="4982434"/>
          </a:xfrm>
          <a:prstGeom prst="rect">
            <a:avLst/>
          </a:prstGeom>
        </p:spPr>
      </p:pic>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33. Consultar Estudos</a:t>
            </a:r>
            <a:endParaRPr lang="pt-BR" altLang="pt-BR" b="1" dirty="0"/>
          </a:p>
        </p:txBody>
      </p:sp>
    </p:spTree>
    <p:extLst>
      <p:ext uri="{BB962C8B-B14F-4D97-AF65-F5344CB8AC3E}">
        <p14:creationId xmlns:p14="http://schemas.microsoft.com/office/powerpoint/2010/main" val="509395250"/>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p:cNvPicPr>
            <a:picLocks noChangeAspect="1"/>
          </p:cNvPicPr>
          <p:nvPr/>
        </p:nvPicPr>
        <p:blipFill rotWithShape="1">
          <a:blip r:embed="rId2"/>
          <a:srcRect r="52019" b="86962"/>
          <a:stretch/>
        </p:blipFill>
        <p:spPr bwMode="auto">
          <a:xfrm>
            <a:off x="229037" y="1658257"/>
            <a:ext cx="8680382" cy="1326110"/>
          </a:xfrm>
          <a:prstGeom prst="rect">
            <a:avLst/>
          </a:prstGeom>
          <a:ln>
            <a:noFill/>
          </a:ln>
          <a:extLst>
            <a:ext uri="{53640926-AAD7-44D8-BBD7-CCE9431645EC}">
              <a14:shadowObscured xmlns:a14="http://schemas.microsoft.com/office/drawing/2010/main"/>
            </a:ext>
          </a:extLst>
        </p:spPr>
      </p:pic>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34. Análise de Carga – Tabela Resumo</a:t>
            </a:r>
            <a:endParaRPr lang="pt-BR" altLang="pt-BR" b="1" dirty="0"/>
          </a:p>
        </p:txBody>
      </p:sp>
      <p:sp>
        <p:nvSpPr>
          <p:cNvPr id="6" name="Retângulo 5"/>
          <p:cNvSpPr/>
          <p:nvPr/>
        </p:nvSpPr>
        <p:spPr>
          <a:xfrm>
            <a:off x="112357" y="724163"/>
            <a:ext cx="8924139"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a:t>
            </a:r>
            <a:r>
              <a:rPr lang="pt-BR" altLang="pt-BR" sz="1600" b="1" dirty="0" err="1" smtClean="0">
                <a:solidFill>
                  <a:schemeClr val="bg1"/>
                </a:solidFill>
                <a:latin typeface="Arial" panose="020B0604020202020204" pitchFamily="34" charset="0"/>
                <a:cs typeface="Arial" panose="020B0604020202020204" pitchFamily="34" charset="0"/>
              </a:rPr>
              <a:t>subopção</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smtClean="0">
                <a:solidFill>
                  <a:srgbClr val="FFFF66"/>
                </a:solidFill>
                <a:latin typeface="Arial" panose="020B0604020202020204" pitchFamily="34" charset="0"/>
                <a:cs typeface="Arial" panose="020B0604020202020204" pitchFamily="34" charset="0"/>
              </a:rPr>
              <a:t>Tabela Resumo</a:t>
            </a:r>
            <a:r>
              <a:rPr lang="pt-BR" altLang="pt-BR" sz="1600" b="1" dirty="0" smtClean="0">
                <a:solidFill>
                  <a:schemeClr val="bg1"/>
                </a:solidFill>
                <a:latin typeface="Arial" panose="020B0604020202020204" pitchFamily="34" charset="0"/>
                <a:cs typeface="Arial" panose="020B0604020202020204" pitchFamily="34" charset="0"/>
              </a:rPr>
              <a:t>” da opção “</a:t>
            </a:r>
            <a:r>
              <a:rPr lang="pt-BR" altLang="pt-BR" sz="1600" b="1" dirty="0" smtClean="0">
                <a:solidFill>
                  <a:srgbClr val="FFFF66"/>
                </a:solidFill>
                <a:latin typeface="Arial" panose="020B0604020202020204" pitchFamily="34" charset="0"/>
                <a:cs typeface="Arial" panose="020B0604020202020204" pitchFamily="34" charset="0"/>
              </a:rPr>
              <a:t>Comparativa</a:t>
            </a:r>
            <a:r>
              <a:rPr lang="pt-BR" altLang="pt-BR" sz="1600" b="1" dirty="0" smtClean="0">
                <a:solidFill>
                  <a:schemeClr val="bg1"/>
                </a:solidFill>
                <a:latin typeface="Arial" panose="020B0604020202020204" pitchFamily="34" charset="0"/>
                <a:cs typeface="Arial" panose="020B0604020202020204" pitchFamily="34" charset="0"/>
              </a:rPr>
              <a:t>” da </a:t>
            </a:r>
            <a:r>
              <a:rPr lang="pt-BR" altLang="pt-BR" sz="1600" b="1" dirty="0">
                <a:solidFill>
                  <a:schemeClr val="bg1"/>
                </a:solidFill>
                <a:latin typeface="Arial" panose="020B0604020202020204" pitchFamily="34" charset="0"/>
                <a:cs typeface="Arial" panose="020B0604020202020204" pitchFamily="34" charset="0"/>
              </a:rPr>
              <a:t>funcionalidade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Análise das Previsões</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do </a:t>
            </a:r>
            <a:r>
              <a:rPr lang="pt-BR" altLang="pt-BR" sz="1600" b="1" i="1" dirty="0">
                <a:solidFill>
                  <a:schemeClr val="bg1"/>
                </a:solidFill>
                <a:latin typeface="Arial" panose="020B0604020202020204" pitchFamily="34" charset="0"/>
                <a:cs typeface="Arial" panose="020B0604020202020204" pitchFamily="34" charset="0"/>
              </a:rPr>
              <a:t>plug-in</a:t>
            </a:r>
            <a:r>
              <a:rPr lang="pt-BR" altLang="pt-BR" sz="1600" b="1" dirty="0">
                <a:solidFill>
                  <a:schemeClr val="bg1"/>
                </a:solidFill>
                <a:latin typeface="Arial" panose="020B0604020202020204" pitchFamily="34" charset="0"/>
                <a:cs typeface="Arial" panose="020B0604020202020204" pitchFamily="34" charset="0"/>
              </a:rPr>
              <a:t> do SCPCB possibilita ao usuário gerar comparações dos dados, entre os estudos ou dos estudos com o verificado</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3" name="Seta para baixo 2"/>
          <p:cNvSpPr/>
          <p:nvPr/>
        </p:nvSpPr>
        <p:spPr>
          <a:xfrm rot="13281492">
            <a:off x="7496686" y="2472949"/>
            <a:ext cx="277656" cy="39611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Retângulo 9"/>
          <p:cNvSpPr/>
          <p:nvPr/>
        </p:nvSpPr>
        <p:spPr>
          <a:xfrm>
            <a:off x="112357" y="3284984"/>
            <a:ext cx="8924139"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Acionando essa </a:t>
            </a:r>
            <a:r>
              <a:rPr lang="pt-BR" altLang="pt-BR" sz="1600" b="1" dirty="0" err="1" smtClean="0">
                <a:solidFill>
                  <a:schemeClr val="bg1"/>
                </a:solidFill>
                <a:latin typeface="Arial" panose="020B0604020202020204" pitchFamily="34" charset="0"/>
                <a:cs typeface="Arial" panose="020B0604020202020204" pitchFamily="34" charset="0"/>
              </a:rPr>
              <a:t>subopção</a:t>
            </a:r>
            <a:r>
              <a:rPr lang="pt-BR" altLang="pt-BR" sz="1600" b="1" dirty="0" smtClean="0">
                <a:solidFill>
                  <a:schemeClr val="bg1"/>
                </a:solidFill>
                <a:latin typeface="Arial" panose="020B0604020202020204" pitchFamily="34" charset="0"/>
                <a:cs typeface="Arial" panose="020B0604020202020204" pitchFamily="34" charset="0"/>
              </a:rPr>
              <a:t> o sistema exibe a tela “</a:t>
            </a:r>
            <a:r>
              <a:rPr lang="pt-BR" altLang="pt-BR" sz="1600" b="1" dirty="0" smtClean="0">
                <a:solidFill>
                  <a:srgbClr val="FFFF66"/>
                </a:solidFill>
                <a:latin typeface="Arial" panose="020B0604020202020204" pitchFamily="34" charset="0"/>
                <a:cs typeface="Arial" panose="020B0604020202020204" pitchFamily="34" charset="0"/>
              </a:rPr>
              <a:t>Análise de Carga – Tabela Resumo</a:t>
            </a:r>
            <a:r>
              <a:rPr lang="pt-BR" altLang="pt-BR" sz="1600" b="1" dirty="0" smtClean="0">
                <a:solidFill>
                  <a:schemeClr val="bg1"/>
                </a:solidFill>
                <a:latin typeface="Arial" panose="020B0604020202020204" pitchFamily="34" charset="0"/>
                <a:cs typeface="Arial" panose="020B0604020202020204" pitchFamily="34" charset="0"/>
              </a:rPr>
              <a:t>” a seguir: </a:t>
            </a:r>
            <a:endParaRPr lang="pt-BR" alt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7723913"/>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7"/>
          <p:cNvPicPr>
            <a:picLocks noChangeAspect="1"/>
          </p:cNvPicPr>
          <p:nvPr/>
        </p:nvPicPr>
        <p:blipFill>
          <a:blip r:embed="rId2"/>
          <a:stretch>
            <a:fillRect/>
          </a:stretch>
        </p:blipFill>
        <p:spPr>
          <a:xfrm>
            <a:off x="1935000" y="638104"/>
            <a:ext cx="5705897" cy="5791662"/>
          </a:xfrm>
          <a:prstGeom prst="rect">
            <a:avLst/>
          </a:prstGeom>
        </p:spPr>
      </p:pic>
      <p:sp>
        <p:nvSpPr>
          <p:cNvPr id="7"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34. Análise de Carga – Tabela Resumo</a:t>
            </a:r>
            <a:endParaRPr lang="pt-BR" altLang="pt-BR" b="1" dirty="0"/>
          </a:p>
        </p:txBody>
      </p:sp>
    </p:spTree>
    <p:extLst>
      <p:ext uri="{BB962C8B-B14F-4D97-AF65-F5344CB8AC3E}">
        <p14:creationId xmlns:p14="http://schemas.microsoft.com/office/powerpoint/2010/main" val="34284626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79512" y="627430"/>
            <a:ext cx="8712968" cy="131471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pt-BR" sz="1700"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rPr>
              <a:t>Caso ocorra algum erro no uso do sistema (incidente), o usuário deverá encaminhar um e-mail para o ONS (contatos ao lado) para a caixa de correios do sistema:</a:t>
            </a:r>
          </a:p>
          <a:p>
            <a:pPr algn="just">
              <a:lnSpc>
                <a:spcPct val="107000"/>
              </a:lnSpc>
              <a:spcAft>
                <a:spcPts val="800"/>
              </a:spcAft>
            </a:pPr>
            <a:r>
              <a:rPr lang="pt-BR" sz="1700" b="1" dirty="0" smtClean="0">
                <a:solidFill>
                  <a:srgbClr val="FFFF66"/>
                </a:solidFill>
                <a:latin typeface="Arial" panose="020B0604020202020204" pitchFamily="34" charset="0"/>
                <a:ea typeface="Calibri" panose="020F0502020204030204" pitchFamily="34" charset="0"/>
                <a:cs typeface="Arial" panose="020B0604020202020204" pitchFamily="34" charset="0"/>
              </a:rPr>
              <a:t>scpcb@ons.org.br</a:t>
            </a:r>
            <a:r>
              <a:rPr lang="pt-BR" sz="1700" b="1" dirty="0" smtClean="0">
                <a:solidFill>
                  <a:schemeClr val="bg1"/>
                </a:solidFill>
                <a:latin typeface="Arial" panose="020B0604020202020204" pitchFamily="34" charset="0"/>
                <a:ea typeface="Calibri" panose="020F0502020204030204" pitchFamily="34" charset="0"/>
                <a:cs typeface="Arial" panose="020B0604020202020204" pitchFamily="34" charset="0"/>
              </a:rPr>
              <a:t> </a:t>
            </a:r>
            <a:endParaRPr lang="pt-BR" sz="1700"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20" name="Retângulo 19"/>
          <p:cNvSpPr/>
          <p:nvPr/>
        </p:nvSpPr>
        <p:spPr>
          <a:xfrm>
            <a:off x="171045" y="2184780"/>
            <a:ext cx="5904656" cy="113736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pt-BR" sz="1700"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rPr>
              <a:t>Este e-mail deverá conter:</a:t>
            </a:r>
          </a:p>
          <a:p>
            <a:pPr marL="342900" indent="-342900" algn="just">
              <a:lnSpc>
                <a:spcPct val="107000"/>
              </a:lnSpc>
              <a:spcAft>
                <a:spcPts val="800"/>
              </a:spcAft>
              <a:buAutoNum type="alphaLcPeriod"/>
            </a:pPr>
            <a:r>
              <a:rPr lang="pt-BR" sz="1700" b="1" dirty="0" smtClean="0">
                <a:solidFill>
                  <a:schemeClr val="bg1"/>
                </a:solidFill>
                <a:latin typeface="Arial" panose="020B0604020202020204" pitchFamily="34" charset="0"/>
                <a:ea typeface="Calibri" panose="020F0502020204030204" pitchFamily="34" charset="0"/>
                <a:cs typeface="Arial" panose="020B0604020202020204" pitchFamily="34" charset="0"/>
              </a:rPr>
              <a:t>Descrição dos passos realizados que gerou o erro;</a:t>
            </a:r>
          </a:p>
          <a:p>
            <a:pPr marL="342900" indent="-342900" algn="just">
              <a:lnSpc>
                <a:spcPct val="107000"/>
              </a:lnSpc>
              <a:spcAft>
                <a:spcPts val="800"/>
              </a:spcAft>
              <a:buFontTx/>
              <a:buAutoNum type="alphaLcPeriod"/>
            </a:pPr>
            <a:r>
              <a:rPr lang="pt-BR" sz="1700" b="1" dirty="0" smtClean="0">
                <a:solidFill>
                  <a:schemeClr val="bg1"/>
                </a:solidFill>
                <a:latin typeface="Arial" panose="020B0604020202020204" pitchFamily="34" charset="0"/>
                <a:ea typeface="Calibri" panose="020F0502020204030204" pitchFamily="34" charset="0"/>
                <a:cs typeface="Arial" panose="020B0604020202020204" pitchFamily="34" charset="0"/>
              </a:rPr>
              <a:t>A </a:t>
            </a:r>
            <a:r>
              <a:rPr lang="pt-BR" sz="1700" b="1" dirty="0">
                <a:solidFill>
                  <a:schemeClr val="bg1"/>
                </a:solidFill>
                <a:latin typeface="Arial" panose="020B0604020202020204" pitchFamily="34" charset="0"/>
                <a:ea typeface="Calibri" panose="020F0502020204030204" pitchFamily="34" charset="0"/>
                <a:cs typeface="Arial" panose="020B0604020202020204" pitchFamily="34" charset="0"/>
              </a:rPr>
              <a:t>planilha de dados utilizada no momento do erro</a:t>
            </a:r>
            <a:r>
              <a:rPr lang="pt-BR" sz="1700" b="1" dirty="0" smtClean="0">
                <a:solidFill>
                  <a:schemeClr val="bg1"/>
                </a:solidFill>
                <a:latin typeface="Arial" panose="020B0604020202020204" pitchFamily="34" charset="0"/>
                <a:ea typeface="Calibri" panose="020F0502020204030204" pitchFamily="34" charset="0"/>
                <a:cs typeface="Arial" panose="020B0604020202020204" pitchFamily="34" charset="0"/>
              </a:rPr>
              <a:t>;</a:t>
            </a:r>
          </a:p>
        </p:txBody>
      </p:sp>
      <p:sp>
        <p:nvSpPr>
          <p:cNvPr id="21" name="Retângulo 20"/>
          <p:cNvSpPr/>
          <p:nvPr/>
        </p:nvSpPr>
        <p:spPr>
          <a:xfrm>
            <a:off x="5004048" y="3384259"/>
            <a:ext cx="3888432" cy="299440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pt-BR" sz="1700" b="1" dirty="0" smtClean="0">
                <a:solidFill>
                  <a:schemeClr val="bg1"/>
                </a:solidFill>
                <a:latin typeface="Arial" panose="020B0604020202020204" pitchFamily="34" charset="0"/>
                <a:ea typeface="Calibri" panose="020F0502020204030204" pitchFamily="34" charset="0"/>
                <a:cs typeface="Arial" panose="020B0604020202020204" pitchFamily="34" charset="0"/>
              </a:rPr>
              <a:t>c. Descrição do Agente e Estudo que se encontrava no momento do erro;</a:t>
            </a:r>
          </a:p>
          <a:p>
            <a:pPr algn="just">
              <a:lnSpc>
                <a:spcPct val="107000"/>
              </a:lnSpc>
              <a:spcAft>
                <a:spcPts val="800"/>
              </a:spcAft>
            </a:pPr>
            <a:r>
              <a:rPr lang="pt-BR" sz="1700"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rPr>
              <a:t>d. Log do </a:t>
            </a:r>
            <a:r>
              <a:rPr lang="pt-BR" sz="1700" b="1" i="1" dirty="0" err="1" smtClean="0">
                <a:solidFill>
                  <a:schemeClr val="bg1"/>
                </a:solidFill>
                <a:effectLst/>
                <a:latin typeface="Arial" panose="020B0604020202020204" pitchFamily="34" charset="0"/>
                <a:ea typeface="Calibri" panose="020F0502020204030204" pitchFamily="34" charset="0"/>
                <a:cs typeface="Arial" panose="020B0604020202020204" pitchFamily="34" charset="0"/>
              </a:rPr>
              <a:t>client</a:t>
            </a:r>
            <a:r>
              <a:rPr lang="pt-BR" sz="1700"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rPr>
              <a:t> em anexo</a:t>
            </a:r>
            <a:r>
              <a:rPr lang="pt-BR" sz="1700" b="1" dirty="0">
                <a:solidFill>
                  <a:schemeClr val="bg1"/>
                </a:solidFill>
                <a:latin typeface="Arial" panose="020B0604020202020204" pitchFamily="34" charset="0"/>
                <a:ea typeface="Calibri" panose="020F0502020204030204" pitchFamily="34" charset="0"/>
                <a:cs typeface="Arial" panose="020B0604020202020204" pitchFamily="34" charset="0"/>
              </a:rPr>
              <a:t>. Este log, denominado AddIn_Logs.log, se encontra na pasta $\ONS\SCPCB\Logs. O local onde se encontra este log é configurado no momento da instalação da aplicação. </a:t>
            </a:r>
            <a:endParaRPr lang="pt-BR" sz="1700"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23" name="Imagem 22"/>
          <p:cNvPicPr/>
          <p:nvPr/>
        </p:nvPicPr>
        <p:blipFill>
          <a:blip r:embed="rId2"/>
          <a:stretch>
            <a:fillRect/>
          </a:stretch>
        </p:blipFill>
        <p:spPr>
          <a:xfrm>
            <a:off x="179512" y="3573016"/>
            <a:ext cx="4601210" cy="2894965"/>
          </a:xfrm>
          <a:prstGeom prst="rect">
            <a:avLst/>
          </a:prstGeom>
        </p:spPr>
      </p:pic>
      <p:sp>
        <p:nvSpPr>
          <p:cNvPr id="8" name="Título 1"/>
          <p:cNvSpPr>
            <a:spLocks noGrp="1"/>
          </p:cNvSpPr>
          <p:nvPr>
            <p:ph type="title"/>
          </p:nvPr>
        </p:nvSpPr>
        <p:spPr>
          <a:xfrm>
            <a:off x="1259632" y="27691"/>
            <a:ext cx="7884368" cy="561975"/>
          </a:xfrm>
        </p:spPr>
        <p:txBody>
          <a:bodyPr/>
          <a:lstStyle/>
          <a:p>
            <a:pPr>
              <a:lnSpc>
                <a:spcPct val="90000"/>
              </a:lnSpc>
              <a:spcBef>
                <a:spcPct val="20000"/>
              </a:spcBef>
            </a:pPr>
            <a:r>
              <a:rPr lang="pt-BR" altLang="pt-BR" b="1" dirty="0" smtClean="0"/>
              <a:t>4. Informações Gerais sobre o Sistema</a:t>
            </a:r>
            <a:endParaRPr lang="pt-BR" altLang="pt-BR" b="1" dirty="0"/>
          </a:p>
        </p:txBody>
      </p:sp>
    </p:spTree>
    <p:extLst>
      <p:ext uri="{BB962C8B-B14F-4D97-AF65-F5344CB8AC3E}">
        <p14:creationId xmlns:p14="http://schemas.microsoft.com/office/powerpoint/2010/main" val="186995457"/>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Os seguintes campos deverão ser informados pelo usuário:</a:t>
            </a:r>
            <a:endParaRPr lang="pt-BR" altLang="pt-BR" sz="1600" dirty="0">
              <a:solidFill>
                <a:schemeClr val="bg1"/>
              </a:solidFill>
              <a:latin typeface="Arial" panose="020B0604020202020204" pitchFamily="34" charset="0"/>
              <a:cs typeface="Arial" panose="020B0604020202020204" pitchFamily="34" charset="0"/>
            </a:endParaRPr>
          </a:p>
        </p:txBody>
      </p:sp>
      <p:pic>
        <p:nvPicPr>
          <p:cNvPr id="8" name="Imagem 7"/>
          <p:cNvPicPr>
            <a:picLocks noChangeAspect="1"/>
          </p:cNvPicPr>
          <p:nvPr/>
        </p:nvPicPr>
        <p:blipFill>
          <a:blip r:embed="rId2"/>
          <a:stretch>
            <a:fillRect/>
          </a:stretch>
        </p:blipFill>
        <p:spPr>
          <a:xfrm>
            <a:off x="3923928" y="1157363"/>
            <a:ext cx="5112568" cy="5189414"/>
          </a:xfrm>
          <a:prstGeom prst="rect">
            <a:avLst/>
          </a:prstGeom>
        </p:spPr>
      </p:pic>
      <p:sp>
        <p:nvSpPr>
          <p:cNvPr id="9" name="Retângulo 8"/>
          <p:cNvSpPr/>
          <p:nvPr/>
        </p:nvSpPr>
        <p:spPr>
          <a:xfrm>
            <a:off x="112357" y="1268760"/>
            <a:ext cx="3667555" cy="499213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A Fonte dos Dados;</a:t>
            </a:r>
          </a:p>
          <a:p>
            <a:pPr marL="342900" indent="-342900" algn="just">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Compara (A): se determinado tipo de estudo ou o verificado;</a:t>
            </a:r>
          </a:p>
          <a:p>
            <a:pPr marL="342900" indent="-342900" algn="just">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Compara (B): se outro determinado tipo de estudo ou o verificado;</a:t>
            </a:r>
          </a:p>
          <a:p>
            <a:pPr marL="342900" indent="-342900" algn="just">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Ano inicial;</a:t>
            </a:r>
          </a:p>
          <a:p>
            <a:pPr marL="342900" indent="-342900" algn="just">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Ano Final;</a:t>
            </a:r>
          </a:p>
          <a:p>
            <a:pPr marL="342900" indent="-342900" algn="just">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Define os níveis de agregação desejada, onde temos:</a:t>
            </a:r>
          </a:p>
          <a:p>
            <a:pPr marL="342900" indent="-342900" algn="just">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Wingdings" panose="05000000000000000000" pitchFamily="2" charset="2"/>
              <a:buChar char="v"/>
            </a:pPr>
            <a:r>
              <a:rPr lang="pt-BR" altLang="pt-BR" sz="1600" b="1" dirty="0" smtClean="0">
                <a:solidFill>
                  <a:schemeClr val="bg1"/>
                </a:solidFill>
                <a:latin typeface="Arial" panose="020B0604020202020204" pitchFamily="34" charset="0"/>
                <a:cs typeface="Arial" panose="020B0604020202020204" pitchFamily="34" charset="0"/>
              </a:rPr>
              <a:t>Totais;</a:t>
            </a:r>
          </a:p>
          <a:p>
            <a:pPr marL="800100" lvl="1" indent="-342900" algn="just">
              <a:lnSpc>
                <a:spcPct val="90000"/>
              </a:lnSpc>
              <a:spcBef>
                <a:spcPct val="20000"/>
              </a:spcBef>
              <a:buFont typeface="Wingdings" panose="05000000000000000000" pitchFamily="2" charset="2"/>
              <a:buChar char="v"/>
            </a:pPr>
            <a:r>
              <a:rPr lang="pt-BR" altLang="pt-BR" sz="1600" b="1" dirty="0" smtClean="0">
                <a:solidFill>
                  <a:schemeClr val="bg1"/>
                </a:solidFill>
                <a:latin typeface="Arial" panose="020B0604020202020204" pitchFamily="34" charset="0"/>
                <a:cs typeface="Arial" panose="020B0604020202020204" pitchFamily="34" charset="0"/>
              </a:rPr>
              <a:t>Agrupamentos;</a:t>
            </a:r>
          </a:p>
          <a:p>
            <a:pPr marL="800100" lvl="1" indent="-342900" algn="just">
              <a:lnSpc>
                <a:spcPct val="90000"/>
              </a:lnSpc>
              <a:spcBef>
                <a:spcPct val="20000"/>
              </a:spcBef>
              <a:buFont typeface="Wingdings" panose="05000000000000000000" pitchFamily="2" charset="2"/>
              <a:buChar char="v"/>
            </a:pPr>
            <a:r>
              <a:rPr lang="pt-BR" altLang="pt-BR" sz="1600" b="1" dirty="0" smtClean="0">
                <a:solidFill>
                  <a:schemeClr val="bg1"/>
                </a:solidFill>
                <a:latin typeface="Arial" panose="020B0604020202020204" pitchFamily="34" charset="0"/>
                <a:cs typeface="Arial" panose="020B0604020202020204" pitchFamily="34" charset="0"/>
              </a:rPr>
              <a:t>Barramentos.</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7"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34. Análise de Carga – Tabela Resumo</a:t>
            </a:r>
            <a:endParaRPr lang="pt-BR" altLang="pt-BR" b="1" dirty="0"/>
          </a:p>
        </p:txBody>
      </p:sp>
    </p:spTree>
    <p:extLst>
      <p:ext uri="{BB962C8B-B14F-4D97-AF65-F5344CB8AC3E}">
        <p14:creationId xmlns:p14="http://schemas.microsoft.com/office/powerpoint/2010/main" val="852962042"/>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Acionando o botão confirmar na tela anterior o sistema exibe a </a:t>
            </a:r>
            <a:r>
              <a:rPr lang="pt-BR" altLang="pt-BR" sz="1600" b="1" dirty="0">
                <a:solidFill>
                  <a:schemeClr val="bg1"/>
                </a:solidFill>
                <a:latin typeface="Arial" panose="020B0604020202020204" pitchFamily="34" charset="0"/>
                <a:cs typeface="Arial" panose="020B0604020202020204" pitchFamily="34" charset="0"/>
              </a:rPr>
              <a:t>seguinte </a:t>
            </a:r>
            <a:r>
              <a:rPr lang="pt-BR" altLang="pt-BR" sz="1600" b="1" dirty="0" smtClean="0">
                <a:solidFill>
                  <a:schemeClr val="bg1"/>
                </a:solidFill>
                <a:latin typeface="Arial" panose="020B0604020202020204" pitchFamily="34" charset="0"/>
                <a:cs typeface="Arial" panose="020B0604020202020204" pitchFamily="34" charset="0"/>
              </a:rPr>
              <a:t>planilha:</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2" name="Imagem 1"/>
          <p:cNvPicPr>
            <a:picLocks noChangeAspect="1"/>
          </p:cNvPicPr>
          <p:nvPr/>
        </p:nvPicPr>
        <p:blipFill rotWithShape="1">
          <a:blip r:embed="rId2"/>
          <a:srcRect t="21626" b="5589"/>
          <a:stretch/>
        </p:blipFill>
        <p:spPr>
          <a:xfrm>
            <a:off x="112357" y="1261862"/>
            <a:ext cx="8810941" cy="3607298"/>
          </a:xfrm>
          <a:prstGeom prst="rect">
            <a:avLst/>
          </a:prstGeom>
        </p:spPr>
      </p:pic>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34. Análise de Carga – Tabela Resumo</a:t>
            </a:r>
            <a:endParaRPr lang="pt-BR" altLang="pt-BR" b="1" dirty="0"/>
          </a:p>
        </p:txBody>
      </p:sp>
    </p:spTree>
    <p:extLst>
      <p:ext uri="{BB962C8B-B14F-4D97-AF65-F5344CB8AC3E}">
        <p14:creationId xmlns:p14="http://schemas.microsoft.com/office/powerpoint/2010/main" val="1686830988"/>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8924139" cy="405649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Além dos dados a serem comparados, a planilha com os resultados contempla as seguintes análises:</a:t>
            </a:r>
          </a:p>
          <a:p>
            <a:pPr marL="342900" indent="-34290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742950" lvl="1" indent="-285750">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Diferença </a:t>
            </a:r>
            <a:r>
              <a:rPr lang="pt-BR" altLang="pt-BR" sz="1600" b="1" dirty="0" smtClean="0">
                <a:solidFill>
                  <a:schemeClr val="bg1"/>
                </a:solidFill>
                <a:latin typeface="Arial" panose="020B0604020202020204" pitchFamily="34" charset="0"/>
                <a:cs typeface="Arial" panose="020B0604020202020204" pitchFamily="34" charset="0"/>
              </a:rPr>
              <a:t>%</a:t>
            </a:r>
          </a:p>
          <a:p>
            <a:pPr marL="742950" lvl="1" indent="-285750">
              <a:lnSpc>
                <a:spcPct val="90000"/>
              </a:lnSpc>
              <a:spcBef>
                <a:spcPct val="20000"/>
              </a:spcBef>
              <a:buFont typeface="Courier New" panose="02070309020205020404" pitchFamily="49" charset="0"/>
              <a:buChar char="o"/>
            </a:pPr>
            <a:endParaRPr lang="pt-BR" altLang="pt-BR" sz="1600" b="1" dirty="0">
              <a:solidFill>
                <a:schemeClr val="bg1"/>
              </a:solidFill>
              <a:latin typeface="Arial" panose="020B0604020202020204" pitchFamily="34" charset="0"/>
              <a:cs typeface="Arial" panose="020B0604020202020204" pitchFamily="34" charset="0"/>
            </a:endParaRPr>
          </a:p>
          <a:p>
            <a:pPr marL="742950" lvl="1" indent="-285750">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Diferença Absoluta</a:t>
            </a:r>
          </a:p>
          <a:p>
            <a:pPr marL="742950" lvl="1" indent="-28575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742950" lvl="1" indent="-28575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Participação </a:t>
            </a:r>
            <a:r>
              <a:rPr lang="pt-BR" altLang="pt-BR" sz="1600" b="1" dirty="0">
                <a:solidFill>
                  <a:schemeClr val="bg1"/>
                </a:solidFill>
                <a:latin typeface="Arial" panose="020B0604020202020204" pitchFamily="34" charset="0"/>
                <a:cs typeface="Arial" panose="020B0604020202020204" pitchFamily="34" charset="0"/>
              </a:rPr>
              <a:t>% (MW)</a:t>
            </a:r>
          </a:p>
          <a:p>
            <a:pPr marL="742950" lvl="1" indent="-28575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742950" lvl="1" indent="-28575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Fator </a:t>
            </a:r>
            <a:r>
              <a:rPr lang="pt-BR" altLang="pt-BR" sz="1600" b="1" dirty="0">
                <a:solidFill>
                  <a:schemeClr val="bg1"/>
                </a:solidFill>
                <a:latin typeface="Arial" panose="020B0604020202020204" pitchFamily="34" charset="0"/>
                <a:cs typeface="Arial" panose="020B0604020202020204" pitchFamily="34" charset="0"/>
              </a:rPr>
              <a:t>de Potência</a:t>
            </a:r>
          </a:p>
          <a:p>
            <a:pPr marL="742950" lvl="1" indent="-28575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742950" lvl="1" indent="-28575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Relações </a:t>
            </a:r>
            <a:r>
              <a:rPr lang="pt-BR" altLang="pt-BR" sz="1600" b="1" dirty="0">
                <a:solidFill>
                  <a:schemeClr val="bg1"/>
                </a:solidFill>
                <a:latin typeface="Arial" panose="020B0604020202020204" pitchFamily="34" charset="0"/>
                <a:cs typeface="Arial" panose="020B0604020202020204" pitchFamily="34" charset="0"/>
              </a:rPr>
              <a:t>de Carga %</a:t>
            </a:r>
          </a:p>
          <a:p>
            <a:pPr marL="742950" lvl="1" indent="-28575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742950" lvl="1" indent="-28575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Crescimento </a:t>
            </a:r>
            <a:r>
              <a:rPr lang="pt-BR" altLang="pt-BR" sz="1600" b="1" dirty="0">
                <a:solidFill>
                  <a:schemeClr val="bg1"/>
                </a:solidFill>
                <a:latin typeface="Arial" panose="020B0604020202020204" pitchFamily="34" charset="0"/>
                <a:cs typeface="Arial" panose="020B0604020202020204" pitchFamily="34" charset="0"/>
              </a:rPr>
              <a:t>%</a:t>
            </a:r>
          </a:p>
          <a:p>
            <a:pPr marL="342900" indent="-34290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p:txBody>
      </p:sp>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34. Análise de Carga – Tabela Resumo</a:t>
            </a:r>
            <a:endParaRPr lang="pt-BR" altLang="pt-BR" b="1" dirty="0"/>
          </a:p>
        </p:txBody>
      </p:sp>
    </p:spTree>
    <p:extLst>
      <p:ext uri="{BB962C8B-B14F-4D97-AF65-F5344CB8AC3E}">
        <p14:creationId xmlns:p14="http://schemas.microsoft.com/office/powerpoint/2010/main" val="777640756"/>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m 8"/>
          <p:cNvPicPr>
            <a:picLocks noChangeAspect="1"/>
          </p:cNvPicPr>
          <p:nvPr/>
        </p:nvPicPr>
        <p:blipFill rotWithShape="1">
          <a:blip r:embed="rId2"/>
          <a:srcRect r="52019" b="86962"/>
          <a:stretch/>
        </p:blipFill>
        <p:spPr bwMode="auto">
          <a:xfrm>
            <a:off x="229037" y="1658257"/>
            <a:ext cx="8680382" cy="1326110"/>
          </a:xfrm>
          <a:prstGeom prst="rect">
            <a:avLst/>
          </a:prstGeom>
          <a:ln>
            <a:noFill/>
          </a:ln>
          <a:extLst>
            <a:ext uri="{53640926-AAD7-44D8-BBD7-CCE9431645EC}">
              <a14:shadowObscured xmlns:a14="http://schemas.microsoft.com/office/drawing/2010/main"/>
            </a:ext>
          </a:extLst>
        </p:spPr>
      </p:pic>
      <p:sp>
        <p:nvSpPr>
          <p:cNvPr id="4"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35. Análise de Carga – Tabela Completa</a:t>
            </a:r>
            <a:endParaRPr lang="pt-BR" altLang="pt-BR" b="1" dirty="0"/>
          </a:p>
        </p:txBody>
      </p:sp>
      <p:sp>
        <p:nvSpPr>
          <p:cNvPr id="6" name="Retângulo 5"/>
          <p:cNvSpPr/>
          <p:nvPr/>
        </p:nvSpPr>
        <p:spPr>
          <a:xfrm>
            <a:off x="112357" y="724163"/>
            <a:ext cx="8924139"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a:t>
            </a:r>
            <a:r>
              <a:rPr lang="pt-BR" altLang="pt-BR" sz="1600" b="1" dirty="0" err="1" smtClean="0">
                <a:solidFill>
                  <a:schemeClr val="bg1"/>
                </a:solidFill>
                <a:latin typeface="Arial" panose="020B0604020202020204" pitchFamily="34" charset="0"/>
                <a:cs typeface="Arial" panose="020B0604020202020204" pitchFamily="34" charset="0"/>
              </a:rPr>
              <a:t>subopção</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smtClean="0">
                <a:solidFill>
                  <a:srgbClr val="FFFF66"/>
                </a:solidFill>
                <a:latin typeface="Arial" panose="020B0604020202020204" pitchFamily="34" charset="0"/>
                <a:cs typeface="Arial" panose="020B0604020202020204" pitchFamily="34" charset="0"/>
              </a:rPr>
              <a:t>Tabela Completa</a:t>
            </a:r>
            <a:r>
              <a:rPr lang="pt-BR" altLang="pt-BR" sz="1600" b="1" dirty="0" smtClean="0">
                <a:solidFill>
                  <a:schemeClr val="bg1"/>
                </a:solidFill>
                <a:latin typeface="Arial" panose="020B0604020202020204" pitchFamily="34" charset="0"/>
                <a:cs typeface="Arial" panose="020B0604020202020204" pitchFamily="34" charset="0"/>
              </a:rPr>
              <a:t>” da opção “</a:t>
            </a:r>
            <a:r>
              <a:rPr lang="pt-BR" altLang="pt-BR" sz="1600" b="1" dirty="0" smtClean="0">
                <a:solidFill>
                  <a:srgbClr val="FFFF66"/>
                </a:solidFill>
                <a:latin typeface="Arial" panose="020B0604020202020204" pitchFamily="34" charset="0"/>
                <a:cs typeface="Arial" panose="020B0604020202020204" pitchFamily="34" charset="0"/>
              </a:rPr>
              <a:t>Comparativa</a:t>
            </a:r>
            <a:r>
              <a:rPr lang="pt-BR" altLang="pt-BR" sz="1600" b="1" dirty="0" smtClean="0">
                <a:solidFill>
                  <a:schemeClr val="bg1"/>
                </a:solidFill>
                <a:latin typeface="Arial" panose="020B0604020202020204" pitchFamily="34" charset="0"/>
                <a:cs typeface="Arial" panose="020B0604020202020204" pitchFamily="34" charset="0"/>
              </a:rPr>
              <a:t>” da </a:t>
            </a:r>
            <a:r>
              <a:rPr lang="pt-BR" altLang="pt-BR" sz="1600" b="1" dirty="0">
                <a:solidFill>
                  <a:schemeClr val="bg1"/>
                </a:solidFill>
                <a:latin typeface="Arial" panose="020B0604020202020204" pitchFamily="34" charset="0"/>
                <a:cs typeface="Arial" panose="020B0604020202020204" pitchFamily="34" charset="0"/>
              </a:rPr>
              <a:t>funcionalidade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Análise das Previsões</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do </a:t>
            </a:r>
            <a:r>
              <a:rPr lang="pt-BR" altLang="pt-BR" sz="1600" b="1" i="1" dirty="0">
                <a:solidFill>
                  <a:schemeClr val="bg1"/>
                </a:solidFill>
                <a:latin typeface="Arial" panose="020B0604020202020204" pitchFamily="34" charset="0"/>
                <a:cs typeface="Arial" panose="020B0604020202020204" pitchFamily="34" charset="0"/>
              </a:rPr>
              <a:t>plug-in</a:t>
            </a:r>
            <a:r>
              <a:rPr lang="pt-BR" altLang="pt-BR" sz="1600" b="1" dirty="0">
                <a:solidFill>
                  <a:schemeClr val="bg1"/>
                </a:solidFill>
                <a:latin typeface="Arial" panose="020B0604020202020204" pitchFamily="34" charset="0"/>
                <a:cs typeface="Arial" panose="020B0604020202020204" pitchFamily="34" charset="0"/>
              </a:rPr>
              <a:t> do SCPCB possibilita ao usuário gerar comparações dos dados, entre os estudos ou dos estudos com o verificado</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3" name="Seta para baixo 2"/>
          <p:cNvSpPr/>
          <p:nvPr/>
        </p:nvSpPr>
        <p:spPr>
          <a:xfrm rot="13281492">
            <a:off x="7496687" y="2786310"/>
            <a:ext cx="277656" cy="39611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Retângulo 9"/>
          <p:cNvSpPr/>
          <p:nvPr/>
        </p:nvSpPr>
        <p:spPr>
          <a:xfrm>
            <a:off x="112357" y="3284984"/>
            <a:ext cx="8924139"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Acionando essa </a:t>
            </a:r>
            <a:r>
              <a:rPr lang="pt-BR" altLang="pt-BR" sz="1600" b="1" dirty="0" err="1" smtClean="0">
                <a:solidFill>
                  <a:schemeClr val="bg1"/>
                </a:solidFill>
                <a:latin typeface="Arial" panose="020B0604020202020204" pitchFamily="34" charset="0"/>
                <a:cs typeface="Arial" panose="020B0604020202020204" pitchFamily="34" charset="0"/>
              </a:rPr>
              <a:t>subopção</a:t>
            </a:r>
            <a:r>
              <a:rPr lang="pt-BR" altLang="pt-BR" sz="1600" b="1" dirty="0" smtClean="0">
                <a:solidFill>
                  <a:schemeClr val="bg1"/>
                </a:solidFill>
                <a:latin typeface="Arial" panose="020B0604020202020204" pitchFamily="34" charset="0"/>
                <a:cs typeface="Arial" panose="020B0604020202020204" pitchFamily="34" charset="0"/>
              </a:rPr>
              <a:t> o sistema exibe a tela “</a:t>
            </a:r>
            <a:r>
              <a:rPr lang="pt-BR" altLang="pt-BR" sz="1600" b="1" dirty="0" smtClean="0">
                <a:solidFill>
                  <a:srgbClr val="FFFF66"/>
                </a:solidFill>
                <a:latin typeface="Arial" panose="020B0604020202020204" pitchFamily="34" charset="0"/>
                <a:cs typeface="Arial" panose="020B0604020202020204" pitchFamily="34" charset="0"/>
              </a:rPr>
              <a:t>Análise de Carga – Tabela Completa</a:t>
            </a:r>
            <a:r>
              <a:rPr lang="pt-BR" altLang="pt-BR" sz="1600" b="1" dirty="0" smtClean="0">
                <a:solidFill>
                  <a:schemeClr val="bg1"/>
                </a:solidFill>
                <a:latin typeface="Arial" panose="020B0604020202020204" pitchFamily="34" charset="0"/>
                <a:cs typeface="Arial" panose="020B0604020202020204" pitchFamily="34" charset="0"/>
              </a:rPr>
              <a:t>” a seguir: </a:t>
            </a:r>
            <a:endParaRPr lang="pt-BR" alt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6787444"/>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a:blip r:embed="rId2"/>
          <a:stretch>
            <a:fillRect/>
          </a:stretch>
        </p:blipFill>
        <p:spPr>
          <a:xfrm>
            <a:off x="2123728" y="697907"/>
            <a:ext cx="5400600" cy="5715111"/>
          </a:xfrm>
          <a:prstGeom prst="rect">
            <a:avLst/>
          </a:prstGeom>
        </p:spPr>
      </p:pic>
      <p:sp>
        <p:nvSpPr>
          <p:cNvPr id="7"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35. Análise de Carga – Tabela Completa</a:t>
            </a:r>
            <a:endParaRPr lang="pt-BR" altLang="pt-BR" b="1" dirty="0"/>
          </a:p>
        </p:txBody>
      </p:sp>
    </p:spTree>
    <p:extLst>
      <p:ext uri="{BB962C8B-B14F-4D97-AF65-F5344CB8AC3E}">
        <p14:creationId xmlns:p14="http://schemas.microsoft.com/office/powerpoint/2010/main" val="3451746228"/>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Acionando a opção do menu o sistema exibe uma tela para que o usuário informe:</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9" name="Retângulo 8"/>
          <p:cNvSpPr/>
          <p:nvPr/>
        </p:nvSpPr>
        <p:spPr>
          <a:xfrm>
            <a:off x="219861" y="1130526"/>
            <a:ext cx="3920091" cy="4893647"/>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A Fonte dos Dados;</a:t>
            </a:r>
          </a:p>
          <a:p>
            <a:pPr marL="342900"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Compara (A): Estudo ou verificado;</a:t>
            </a:r>
          </a:p>
          <a:p>
            <a:pPr marL="342900"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Compara (B): Estudo ou o verificado;</a:t>
            </a:r>
          </a:p>
          <a:p>
            <a:pPr marL="342900"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Tipo de Análise;</a:t>
            </a:r>
          </a:p>
          <a:p>
            <a:pPr marL="342900"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Adicionar à Lista: Botão para adicionar as análises selecionadas a lista;</a:t>
            </a:r>
          </a:p>
          <a:p>
            <a:pPr marL="342900"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Limpar: Botão para limpar a lista, se existir;</a:t>
            </a:r>
          </a:p>
          <a:p>
            <a:pPr marL="342900"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Executar: Botão para gerar o relatório de Análise.</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2" name="Imagem 1"/>
          <p:cNvPicPr>
            <a:picLocks noChangeAspect="1"/>
          </p:cNvPicPr>
          <p:nvPr/>
        </p:nvPicPr>
        <p:blipFill>
          <a:blip r:embed="rId2"/>
          <a:stretch>
            <a:fillRect/>
          </a:stretch>
        </p:blipFill>
        <p:spPr>
          <a:xfrm>
            <a:off x="4414794" y="1124744"/>
            <a:ext cx="4592723" cy="4860185"/>
          </a:xfrm>
          <a:prstGeom prst="rect">
            <a:avLst/>
          </a:prstGeom>
        </p:spPr>
      </p:pic>
      <p:sp>
        <p:nvSpPr>
          <p:cNvPr id="7"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35. Análise de Carga – Tabela Completa</a:t>
            </a:r>
            <a:endParaRPr lang="pt-BR" altLang="pt-BR" b="1" dirty="0"/>
          </a:p>
        </p:txBody>
      </p:sp>
    </p:spTree>
    <p:extLst>
      <p:ext uri="{BB962C8B-B14F-4D97-AF65-F5344CB8AC3E}">
        <p14:creationId xmlns:p14="http://schemas.microsoft.com/office/powerpoint/2010/main" val="3509265083"/>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24163"/>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As análises contempladas nessa funcionalidade são:</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9" name="Retângulo 8"/>
          <p:cNvSpPr/>
          <p:nvPr/>
        </p:nvSpPr>
        <p:spPr>
          <a:xfrm>
            <a:off x="467544" y="1124744"/>
            <a:ext cx="8424936" cy="243143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Diferença %;</a:t>
            </a: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Diferença Absoluta, com a indicação do nível, para que o sistema utilize uma formatação de cores para identificar os casos com nível superior ao indicado; </a:t>
            </a: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Fator </a:t>
            </a:r>
            <a:r>
              <a:rPr lang="pt-BR" altLang="pt-BR" sz="1600" b="1" dirty="0">
                <a:solidFill>
                  <a:schemeClr val="bg1"/>
                </a:solidFill>
                <a:latin typeface="Arial" panose="020B0604020202020204" pitchFamily="34" charset="0"/>
                <a:cs typeface="Arial" panose="020B0604020202020204" pitchFamily="34" charset="0"/>
              </a:rPr>
              <a:t>de </a:t>
            </a:r>
            <a:r>
              <a:rPr lang="pt-BR" altLang="pt-BR" sz="1600" b="1" dirty="0" smtClean="0">
                <a:solidFill>
                  <a:schemeClr val="bg1"/>
                </a:solidFill>
                <a:latin typeface="Arial" panose="020B0604020202020204" pitchFamily="34" charset="0"/>
                <a:cs typeface="Arial" panose="020B0604020202020204" pitchFamily="34" charset="0"/>
              </a:rPr>
              <a:t>Potência;</a:t>
            </a:r>
          </a:p>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Dif. Fator de Potência;</a:t>
            </a: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Courier New" panose="02070309020205020404" pitchFamily="49" charset="0"/>
              <a:buChar char="o"/>
            </a:pPr>
            <a:r>
              <a:rPr lang="pt-BR" altLang="pt-BR" sz="1600" b="1" dirty="0">
                <a:solidFill>
                  <a:schemeClr val="bg1"/>
                </a:solidFill>
                <a:latin typeface="Arial" panose="020B0604020202020204" pitchFamily="34" charset="0"/>
                <a:cs typeface="Arial" panose="020B0604020202020204" pitchFamily="34" charset="0"/>
              </a:rPr>
              <a:t>Participação % (MW</a:t>
            </a:r>
            <a:r>
              <a:rPr lang="pt-BR" altLang="pt-BR" sz="1600" b="1" dirty="0" smtClean="0">
                <a:solidFill>
                  <a:schemeClr val="bg1"/>
                </a:solidFill>
                <a:latin typeface="Arial" panose="020B0604020202020204" pitchFamily="34" charset="0"/>
                <a:cs typeface="Arial" panose="020B0604020202020204" pitchFamily="34" charset="0"/>
              </a:rPr>
              <a:t>);</a:t>
            </a:r>
          </a:p>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Dif. </a:t>
            </a:r>
            <a:r>
              <a:rPr lang="pt-BR" altLang="pt-BR" sz="1600" b="1" dirty="0">
                <a:solidFill>
                  <a:schemeClr val="bg1"/>
                </a:solidFill>
                <a:latin typeface="Arial" panose="020B0604020202020204" pitchFamily="34" charset="0"/>
                <a:cs typeface="Arial" panose="020B0604020202020204" pitchFamily="34" charset="0"/>
              </a:rPr>
              <a:t>Participação % (MW</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Relações </a:t>
            </a:r>
            <a:r>
              <a:rPr lang="pt-BR" altLang="pt-BR" sz="1600" b="1" dirty="0">
                <a:solidFill>
                  <a:schemeClr val="bg1"/>
                </a:solidFill>
                <a:latin typeface="Arial" panose="020B0604020202020204" pitchFamily="34" charset="0"/>
                <a:cs typeface="Arial" panose="020B0604020202020204" pitchFamily="34" charset="0"/>
              </a:rPr>
              <a:t>de Carga %</a:t>
            </a:r>
          </a:p>
          <a:p>
            <a:pPr marL="342900"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Dif. Relações </a:t>
            </a:r>
            <a:r>
              <a:rPr lang="pt-BR" altLang="pt-BR" sz="1600" b="1" dirty="0">
                <a:solidFill>
                  <a:schemeClr val="bg1"/>
                </a:solidFill>
                <a:latin typeface="Arial" panose="020B0604020202020204" pitchFamily="34" charset="0"/>
                <a:cs typeface="Arial" panose="020B0604020202020204" pitchFamily="34" charset="0"/>
              </a:rPr>
              <a:t>de Carga </a:t>
            </a:r>
            <a:r>
              <a:rPr lang="pt-BR" altLang="pt-BR" sz="1600" b="1" dirty="0" smtClean="0">
                <a:solidFill>
                  <a:schemeClr val="bg1"/>
                </a:solidFill>
                <a:latin typeface="Arial" panose="020B0604020202020204" pitchFamily="34" charset="0"/>
                <a:cs typeface="Arial" panose="020B0604020202020204" pitchFamily="34" charset="0"/>
              </a:rPr>
              <a:t>%</a:t>
            </a:r>
          </a:p>
        </p:txBody>
      </p:sp>
      <p:sp>
        <p:nvSpPr>
          <p:cNvPr id="5" name="Retângulo 4"/>
          <p:cNvSpPr/>
          <p:nvPr/>
        </p:nvSpPr>
        <p:spPr>
          <a:xfrm>
            <a:off x="84026" y="3789040"/>
            <a:ext cx="8924139" cy="260379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As análises serão apresentadas em planilhas no formato do tipo de dado Carga por </a:t>
            </a:r>
            <a:r>
              <a:rPr lang="pt-BR" altLang="pt-BR" sz="1600" b="1" dirty="0" smtClean="0">
                <a:solidFill>
                  <a:schemeClr val="bg1"/>
                </a:solidFill>
                <a:latin typeface="Arial" panose="020B0604020202020204" pitchFamily="34" charset="0"/>
                <a:cs typeface="Arial" panose="020B0604020202020204" pitchFamily="34" charset="0"/>
              </a:rPr>
              <a:t>Barramento;</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Quando a fonte for banco de dados o resultado será apresentado em arquivo separado;</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As opções da opção “</a:t>
            </a:r>
            <a:r>
              <a:rPr lang="pt-BR" altLang="pt-BR" sz="1600" b="1" dirty="0" smtClean="0">
                <a:solidFill>
                  <a:srgbClr val="FFFF66"/>
                </a:solidFill>
                <a:latin typeface="Arial" panose="020B0604020202020204" pitchFamily="34" charset="0"/>
                <a:cs typeface="Arial" panose="020B0604020202020204" pitchFamily="34" charset="0"/>
              </a:rPr>
              <a:t>Utilitário</a:t>
            </a:r>
            <a:r>
              <a:rPr lang="pt-BR" altLang="pt-BR" sz="1600" b="1" dirty="0" smtClean="0">
                <a:solidFill>
                  <a:schemeClr val="bg1"/>
                </a:solidFill>
                <a:latin typeface="Arial" panose="020B0604020202020204" pitchFamily="34" charset="0"/>
                <a:cs typeface="Arial" panose="020B0604020202020204" pitchFamily="34" charset="0"/>
              </a:rPr>
              <a:t>” poderão ser utilizadas nessas planilhas. Nela será exibida uma referência de cores com legenda que foi utilizada nas análises;</a:t>
            </a:r>
          </a:p>
          <a:p>
            <a:pPr marL="342900" indent="-34290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seguir as planilhas com as análises citadas:</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7"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35. Análise de Carga – Tabela Completa</a:t>
            </a:r>
            <a:endParaRPr lang="pt-BR" altLang="pt-BR" b="1" dirty="0"/>
          </a:p>
        </p:txBody>
      </p:sp>
    </p:spTree>
    <p:extLst>
      <p:ext uri="{BB962C8B-B14F-4D97-AF65-F5344CB8AC3E}">
        <p14:creationId xmlns:p14="http://schemas.microsoft.com/office/powerpoint/2010/main" val="4137017815"/>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rotWithShape="1">
          <a:blip r:embed="rId2"/>
          <a:srcRect t="21005" b="3226"/>
          <a:stretch/>
        </p:blipFill>
        <p:spPr>
          <a:xfrm>
            <a:off x="185103" y="1268760"/>
            <a:ext cx="8785535" cy="3744416"/>
          </a:xfrm>
          <a:prstGeom prst="rect">
            <a:avLst/>
          </a:prstGeom>
        </p:spPr>
      </p:pic>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35. Análise de Carga – Tabela Completa</a:t>
            </a:r>
            <a:endParaRPr lang="pt-BR" altLang="pt-BR" b="1" dirty="0"/>
          </a:p>
        </p:txBody>
      </p:sp>
      <p:sp>
        <p:nvSpPr>
          <p:cNvPr id="8" name="Retângulo 7"/>
          <p:cNvSpPr/>
          <p:nvPr/>
        </p:nvSpPr>
        <p:spPr>
          <a:xfrm>
            <a:off x="112357" y="724163"/>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Diferença Absoluta</a:t>
            </a:r>
            <a:endParaRPr lang="pt-BR" alt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6681447"/>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rotWithShape="1">
          <a:blip r:embed="rId2"/>
          <a:srcRect t="20059" b="3288"/>
          <a:stretch/>
        </p:blipFill>
        <p:spPr>
          <a:xfrm>
            <a:off x="112357" y="1268760"/>
            <a:ext cx="8851170" cy="3816424"/>
          </a:xfrm>
          <a:prstGeom prst="rect">
            <a:avLst/>
          </a:prstGeom>
        </p:spPr>
      </p:pic>
      <p:sp>
        <p:nvSpPr>
          <p:cNvPr id="7"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35. Análise de Carga – Tabela Completa</a:t>
            </a:r>
            <a:endParaRPr lang="pt-BR" altLang="pt-BR" b="1" dirty="0"/>
          </a:p>
        </p:txBody>
      </p:sp>
      <p:sp>
        <p:nvSpPr>
          <p:cNvPr id="9" name="Retângulo 8"/>
          <p:cNvSpPr/>
          <p:nvPr/>
        </p:nvSpPr>
        <p:spPr>
          <a:xfrm>
            <a:off x="112357" y="724163"/>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Fator de Potência</a:t>
            </a:r>
            <a:endParaRPr lang="pt-BR" alt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7096684"/>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rotWithShape="1">
          <a:blip r:embed="rId2"/>
          <a:srcRect t="20722" b="3711"/>
          <a:stretch/>
        </p:blipFill>
        <p:spPr>
          <a:xfrm>
            <a:off x="49316" y="1196752"/>
            <a:ext cx="8978453" cy="3816424"/>
          </a:xfrm>
          <a:prstGeom prst="rect">
            <a:avLst/>
          </a:prstGeom>
        </p:spPr>
      </p:pic>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35. Análise de Carga – Tabela Completa</a:t>
            </a:r>
            <a:endParaRPr lang="pt-BR" altLang="pt-BR" b="1" dirty="0"/>
          </a:p>
        </p:txBody>
      </p:sp>
      <p:sp>
        <p:nvSpPr>
          <p:cNvPr id="7" name="Retângulo 6"/>
          <p:cNvSpPr/>
          <p:nvPr/>
        </p:nvSpPr>
        <p:spPr>
          <a:xfrm>
            <a:off x="112357" y="724163"/>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Participação % (MW)</a:t>
            </a:r>
            <a:endParaRPr lang="pt-BR" alt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477317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6372200" y="1268759"/>
            <a:ext cx="2569216" cy="236169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pt-BR" sz="1700" b="1" dirty="0">
                <a:solidFill>
                  <a:schemeClr val="bg1"/>
                </a:solidFill>
                <a:latin typeface="Arial" panose="020B0604020202020204" pitchFamily="34" charset="0"/>
                <a:ea typeface="Calibri" panose="020F0502020204030204" pitchFamily="34" charset="0"/>
                <a:cs typeface="Arial" panose="020B0604020202020204" pitchFamily="34" charset="0"/>
              </a:rPr>
              <a:t>A atualização do SCPCB ocorre de forma automática ao abrir o aplicativo Excel, e deve ser feita sempre que o sistema informar que existe uma nova versão.</a:t>
            </a:r>
            <a:endParaRPr lang="pt-BR" sz="1700"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3" name="Image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8799" y="848365"/>
            <a:ext cx="6025600" cy="3202479"/>
          </a:xfrm>
          <a:prstGeom prst="rect">
            <a:avLst/>
          </a:prstGeom>
        </p:spPr>
      </p:pic>
      <p:sp>
        <p:nvSpPr>
          <p:cNvPr id="9" name="Retângulo 8"/>
          <p:cNvSpPr/>
          <p:nvPr/>
        </p:nvSpPr>
        <p:spPr>
          <a:xfrm>
            <a:off x="407816" y="4309543"/>
            <a:ext cx="4464496" cy="1977208"/>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07000"/>
              </a:lnSpc>
              <a:spcAft>
                <a:spcPts val="800"/>
              </a:spcAft>
            </a:pPr>
            <a:r>
              <a:rPr lang="pt-BR" sz="1700" b="1" dirty="0" smtClean="0">
                <a:solidFill>
                  <a:schemeClr val="bg1"/>
                </a:solidFill>
                <a:latin typeface="Arial" panose="020B0604020202020204" pitchFamily="34" charset="0"/>
                <a:ea typeface="Calibri" panose="020F0502020204030204" pitchFamily="34" charset="0"/>
                <a:cs typeface="Arial" panose="020B0604020202020204" pitchFamily="34" charset="0"/>
              </a:rPr>
              <a:t>Para atualizar basta seguir as instruções até o instalador indicar o término da operação.</a:t>
            </a:r>
          </a:p>
          <a:p>
            <a:pPr algn="just">
              <a:lnSpc>
                <a:spcPct val="107000"/>
              </a:lnSpc>
              <a:spcAft>
                <a:spcPts val="800"/>
              </a:spcAft>
            </a:pPr>
            <a:endParaRPr lang="pt-BR" sz="1700" b="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algn="just">
              <a:lnSpc>
                <a:spcPct val="107000"/>
              </a:lnSpc>
              <a:spcAft>
                <a:spcPts val="800"/>
              </a:spcAft>
            </a:pPr>
            <a:r>
              <a:rPr lang="pt-BR" sz="1700" b="1" dirty="0" smtClean="0">
                <a:solidFill>
                  <a:schemeClr val="bg1"/>
                </a:solidFill>
                <a:latin typeface="Arial" panose="020B0604020202020204" pitchFamily="34" charset="0"/>
                <a:ea typeface="Calibri" panose="020F0502020204030204" pitchFamily="34" charset="0"/>
                <a:cs typeface="Arial" panose="020B0604020202020204" pitchFamily="34" charset="0"/>
              </a:rPr>
              <a:t>Durante a atualização será solicitada a conta de </a:t>
            </a:r>
            <a:r>
              <a:rPr lang="pt-BR" sz="1700" b="1" dirty="0" smtClean="0">
                <a:solidFill>
                  <a:srgbClr val="FFFF66"/>
                </a:solidFill>
                <a:latin typeface="Arial" panose="020B0604020202020204" pitchFamily="34" charset="0"/>
                <a:ea typeface="Calibri" panose="020F0502020204030204" pitchFamily="34" charset="0"/>
                <a:cs typeface="Arial" panose="020B0604020202020204" pitchFamily="34" charset="0"/>
              </a:rPr>
              <a:t>administrador</a:t>
            </a:r>
            <a:r>
              <a:rPr lang="pt-BR" sz="1700" b="1" dirty="0" smtClean="0">
                <a:solidFill>
                  <a:schemeClr val="bg1"/>
                </a:solidFill>
                <a:latin typeface="Arial" panose="020B0604020202020204" pitchFamily="34" charset="0"/>
                <a:ea typeface="Calibri" panose="020F0502020204030204" pitchFamily="34" charset="0"/>
                <a:cs typeface="Arial" panose="020B0604020202020204" pitchFamily="34" charset="0"/>
              </a:rPr>
              <a:t> do computador.</a:t>
            </a:r>
            <a:endParaRPr lang="pt-BR" sz="1700"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pic>
        <p:nvPicPr>
          <p:cNvPr id="5" name="Image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1328" y="3789040"/>
            <a:ext cx="3671603" cy="2410103"/>
          </a:xfrm>
          <a:prstGeom prst="rect">
            <a:avLst/>
          </a:prstGeom>
        </p:spPr>
      </p:pic>
      <p:sp>
        <p:nvSpPr>
          <p:cNvPr id="8" name="Título 1"/>
          <p:cNvSpPr>
            <a:spLocks noGrp="1"/>
          </p:cNvSpPr>
          <p:nvPr>
            <p:ph type="title"/>
          </p:nvPr>
        </p:nvSpPr>
        <p:spPr>
          <a:xfrm>
            <a:off x="1259632" y="27691"/>
            <a:ext cx="7884368" cy="561975"/>
          </a:xfrm>
        </p:spPr>
        <p:txBody>
          <a:bodyPr/>
          <a:lstStyle/>
          <a:p>
            <a:pPr>
              <a:lnSpc>
                <a:spcPct val="90000"/>
              </a:lnSpc>
              <a:spcBef>
                <a:spcPct val="20000"/>
              </a:spcBef>
            </a:pPr>
            <a:r>
              <a:rPr lang="pt-BR" altLang="pt-BR" b="1" dirty="0" smtClean="0"/>
              <a:t>4. Informações Gerais sobre o Sistema</a:t>
            </a:r>
            <a:endParaRPr lang="pt-BR" altLang="pt-BR" b="1" dirty="0"/>
          </a:p>
        </p:txBody>
      </p:sp>
    </p:spTree>
    <p:extLst>
      <p:ext uri="{BB962C8B-B14F-4D97-AF65-F5344CB8AC3E}">
        <p14:creationId xmlns:p14="http://schemas.microsoft.com/office/powerpoint/2010/main" val="3914473138"/>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m 1"/>
          <p:cNvPicPr>
            <a:picLocks noChangeAspect="1"/>
          </p:cNvPicPr>
          <p:nvPr/>
        </p:nvPicPr>
        <p:blipFill rotWithShape="1">
          <a:blip r:embed="rId2"/>
          <a:srcRect t="21055" b="4142"/>
          <a:stretch/>
        </p:blipFill>
        <p:spPr>
          <a:xfrm>
            <a:off x="107504" y="1268760"/>
            <a:ext cx="8899066" cy="3744416"/>
          </a:xfrm>
          <a:prstGeom prst="rect">
            <a:avLst/>
          </a:prstGeom>
        </p:spPr>
      </p:pic>
      <p:sp>
        <p:nvSpPr>
          <p:cNvPr id="5"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dirty="0" smtClean="0"/>
              <a:t>35. Análise de Carga – Tabela Completa</a:t>
            </a:r>
            <a:endParaRPr lang="pt-BR" altLang="pt-BR" b="1" dirty="0"/>
          </a:p>
        </p:txBody>
      </p:sp>
      <p:sp>
        <p:nvSpPr>
          <p:cNvPr id="7" name="Retângulo 6"/>
          <p:cNvSpPr/>
          <p:nvPr/>
        </p:nvSpPr>
        <p:spPr>
          <a:xfrm>
            <a:off x="112357" y="724163"/>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Relação de Carga</a:t>
            </a:r>
            <a:endParaRPr lang="pt-BR" alt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1182015"/>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36. Cenários por Agrupamento</a:t>
            </a:r>
            <a:endParaRPr lang="pt-BR" altLang="pt-BR" b="1" dirty="0"/>
          </a:p>
        </p:txBody>
      </p:sp>
      <p:sp>
        <p:nvSpPr>
          <p:cNvPr id="9" name="Retângulo 8"/>
          <p:cNvSpPr/>
          <p:nvPr/>
        </p:nvSpPr>
        <p:spPr>
          <a:xfrm>
            <a:off x="112357" y="724163"/>
            <a:ext cx="9031643"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a:t>
            </a:r>
            <a:r>
              <a:rPr lang="pt-BR" altLang="pt-BR" sz="1600" b="1" dirty="0" smtClean="0">
                <a:solidFill>
                  <a:schemeClr val="bg1"/>
                </a:solidFill>
                <a:latin typeface="Arial" panose="020B0604020202020204" pitchFamily="34" charset="0"/>
                <a:cs typeface="Arial" panose="020B0604020202020204" pitchFamily="34" charset="0"/>
              </a:rPr>
              <a:t>opção “</a:t>
            </a:r>
            <a:r>
              <a:rPr lang="pt-BR" altLang="pt-BR" sz="1600" b="1" dirty="0" smtClean="0">
                <a:solidFill>
                  <a:srgbClr val="FFFF66"/>
                </a:solidFill>
                <a:latin typeface="Arial" panose="020B0604020202020204" pitchFamily="34" charset="0"/>
                <a:cs typeface="Arial" panose="020B0604020202020204" pitchFamily="34" charset="0"/>
              </a:rPr>
              <a:t>Cenários</a:t>
            </a:r>
            <a:r>
              <a:rPr lang="pt-BR" altLang="pt-BR" sz="1600" b="1" dirty="0" smtClean="0">
                <a:solidFill>
                  <a:schemeClr val="bg1"/>
                </a:solidFill>
                <a:latin typeface="Arial" panose="020B0604020202020204" pitchFamily="34" charset="0"/>
                <a:cs typeface="Arial" panose="020B0604020202020204" pitchFamily="34" charset="0"/>
              </a:rPr>
              <a:t>” da </a:t>
            </a:r>
            <a:r>
              <a:rPr lang="pt-BR" altLang="pt-BR" sz="1600" b="1" dirty="0">
                <a:solidFill>
                  <a:schemeClr val="bg1"/>
                </a:solidFill>
                <a:latin typeface="Arial" panose="020B0604020202020204" pitchFamily="34" charset="0"/>
                <a:cs typeface="Arial" panose="020B0604020202020204" pitchFamily="34" charset="0"/>
              </a:rPr>
              <a:t>funcionalidade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Elaboração de Previsões</a:t>
            </a:r>
            <a:r>
              <a:rPr lang="pt-BR" altLang="pt-BR" sz="1600" b="1" dirty="0">
                <a:solidFill>
                  <a:schemeClr val="bg1"/>
                </a:solidFill>
                <a:latin typeface="Arial" panose="020B0604020202020204" pitchFamily="34" charset="0"/>
                <a:cs typeface="Arial" panose="020B0604020202020204" pitchFamily="34" charset="0"/>
              </a:rPr>
              <a:t>” do </a:t>
            </a:r>
            <a:r>
              <a:rPr lang="pt-BR" altLang="pt-BR" sz="1600" b="1" i="1" dirty="0">
                <a:solidFill>
                  <a:schemeClr val="bg1"/>
                </a:solidFill>
                <a:latin typeface="Arial" panose="020B0604020202020204" pitchFamily="34" charset="0"/>
                <a:cs typeface="Arial" panose="020B0604020202020204" pitchFamily="34" charset="0"/>
              </a:rPr>
              <a:t>plug-in</a:t>
            </a:r>
            <a:r>
              <a:rPr lang="pt-BR" altLang="pt-BR" sz="1600" b="1" dirty="0">
                <a:solidFill>
                  <a:schemeClr val="bg1"/>
                </a:solidFill>
                <a:latin typeface="Arial" panose="020B0604020202020204" pitchFamily="34" charset="0"/>
                <a:cs typeface="Arial" panose="020B0604020202020204" pitchFamily="34" charset="0"/>
              </a:rPr>
              <a:t> do SCPCB </a:t>
            </a:r>
            <a:r>
              <a:rPr lang="pt-BR" altLang="pt-BR" sz="1600" b="1" dirty="0" smtClean="0">
                <a:solidFill>
                  <a:schemeClr val="bg1"/>
                </a:solidFill>
                <a:latin typeface="Arial" panose="020B0604020202020204" pitchFamily="34" charset="0"/>
                <a:cs typeface="Arial" panose="020B0604020202020204" pitchFamily="34" charset="0"/>
              </a:rPr>
              <a:t>permite </a:t>
            </a:r>
            <a:r>
              <a:rPr lang="pt-BR" altLang="pt-BR" sz="1600" b="1" dirty="0">
                <a:solidFill>
                  <a:schemeClr val="bg1"/>
                </a:solidFill>
                <a:latin typeface="Arial" panose="020B0604020202020204" pitchFamily="34" charset="0"/>
                <a:cs typeface="Arial" panose="020B0604020202020204" pitchFamily="34" charset="0"/>
              </a:rPr>
              <a:t>ao usuário criar alguns cenários de crescimentos diferenciados por agrupamentos ao longo do horizonte do </a:t>
            </a:r>
            <a:r>
              <a:rPr lang="pt-BR" altLang="pt-BR" sz="1600" b="1" dirty="0" smtClean="0">
                <a:solidFill>
                  <a:schemeClr val="bg1"/>
                </a:solidFill>
                <a:latin typeface="Arial" panose="020B0604020202020204" pitchFamily="34" charset="0"/>
                <a:cs typeface="Arial" panose="020B0604020202020204" pitchFamily="34" charset="0"/>
              </a:rPr>
              <a:t>estudo.</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7" name="Imagem 6"/>
          <p:cNvPicPr>
            <a:picLocks noChangeAspect="1"/>
          </p:cNvPicPr>
          <p:nvPr/>
        </p:nvPicPr>
        <p:blipFill rotWithShape="1">
          <a:blip r:embed="rId2" cstate="print">
            <a:extLst>
              <a:ext uri="{28A0092B-C50C-407E-A947-70E740481C1C}">
                <a14:useLocalDpi xmlns:a14="http://schemas.microsoft.com/office/drawing/2010/main" val="0"/>
              </a:ext>
            </a:extLst>
          </a:blip>
          <a:srcRect l="49139"/>
          <a:stretch/>
        </p:blipFill>
        <p:spPr bwMode="auto">
          <a:xfrm>
            <a:off x="147113" y="1772816"/>
            <a:ext cx="8670152" cy="1368152"/>
          </a:xfrm>
          <a:prstGeom prst="rect">
            <a:avLst/>
          </a:prstGeom>
          <a:noFill/>
          <a:ln>
            <a:noFill/>
          </a:ln>
        </p:spPr>
      </p:pic>
      <p:sp>
        <p:nvSpPr>
          <p:cNvPr id="8" name="Seta para baixo 7"/>
          <p:cNvSpPr/>
          <p:nvPr/>
        </p:nvSpPr>
        <p:spPr>
          <a:xfrm rot="13281492">
            <a:off x="1571900" y="2786309"/>
            <a:ext cx="277656" cy="39611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Retângulo 9"/>
          <p:cNvSpPr/>
          <p:nvPr/>
        </p:nvSpPr>
        <p:spPr>
          <a:xfrm>
            <a:off x="104295" y="3501008"/>
            <a:ext cx="9031643"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Essa opção aciona a tela “</a:t>
            </a:r>
            <a:r>
              <a:rPr lang="pt-BR" altLang="pt-BR" sz="1600" b="1" dirty="0" smtClean="0">
                <a:solidFill>
                  <a:srgbClr val="FFFF66"/>
                </a:solidFill>
                <a:latin typeface="Arial" panose="020B0604020202020204" pitchFamily="34" charset="0"/>
                <a:cs typeface="Arial" panose="020B0604020202020204" pitchFamily="34" charset="0"/>
              </a:rPr>
              <a:t>Cenários por Agrupamentos</a:t>
            </a:r>
            <a:r>
              <a:rPr lang="pt-BR" altLang="pt-BR" sz="1600" b="1" dirty="0" smtClean="0">
                <a:solidFill>
                  <a:schemeClr val="bg1"/>
                </a:solidFill>
                <a:latin typeface="Arial" panose="020B0604020202020204" pitchFamily="34" charset="0"/>
                <a:cs typeface="Arial" panose="020B0604020202020204" pitchFamily="34" charset="0"/>
              </a:rPr>
              <a:t>” conforme a seguir: </a:t>
            </a:r>
            <a:endParaRPr lang="pt-BR" alt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6737031"/>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a:blip r:embed="rId2"/>
          <a:stretch>
            <a:fillRect/>
          </a:stretch>
        </p:blipFill>
        <p:spPr>
          <a:xfrm>
            <a:off x="4788024" y="778352"/>
            <a:ext cx="4239014" cy="3672554"/>
          </a:xfrm>
          <a:prstGeom prst="rect">
            <a:avLst/>
          </a:prstGeom>
        </p:spPr>
      </p:pic>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36. Cenários por Agrupamento</a:t>
            </a:r>
            <a:endParaRPr lang="pt-BR" altLang="pt-BR" b="1" dirty="0"/>
          </a:p>
        </p:txBody>
      </p:sp>
      <p:sp>
        <p:nvSpPr>
          <p:cNvPr id="10" name="Retângulo 9"/>
          <p:cNvSpPr/>
          <p:nvPr/>
        </p:nvSpPr>
        <p:spPr>
          <a:xfrm>
            <a:off x="108857" y="903682"/>
            <a:ext cx="4535151" cy="575542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Fonte </a:t>
            </a:r>
            <a:r>
              <a:rPr lang="pt-BR" altLang="pt-BR" sz="1600" b="1" dirty="0">
                <a:solidFill>
                  <a:srgbClr val="FFFF66"/>
                </a:solidFill>
                <a:latin typeface="Arial" panose="020B0604020202020204" pitchFamily="34" charset="0"/>
                <a:cs typeface="Arial" panose="020B0604020202020204" pitchFamily="34" charset="0"/>
              </a:rPr>
              <a:t>de Dados: </a:t>
            </a:r>
            <a:r>
              <a:rPr lang="pt-BR" altLang="pt-BR" sz="1600" b="1" dirty="0">
                <a:solidFill>
                  <a:schemeClr val="bg1"/>
                </a:solidFill>
                <a:latin typeface="Arial" panose="020B0604020202020204" pitchFamily="34" charset="0"/>
                <a:cs typeface="Arial" panose="020B0604020202020204" pitchFamily="34" charset="0"/>
              </a:rPr>
              <a:t>com as opções “Banco de Dados” e “Arquivo”. O sistema verifica antes de exibir a tela, se nas possíveis fontes existem os tipos de dados necessários a funcionalidade, que são: Curva de Carga e Semente, com as previsões de carga para o horizonte de previsão e com os agrupamentos definidos, respectivamente;</a:t>
            </a:r>
          </a:p>
          <a:p>
            <a:pPr marL="342900" indent="-342900">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Semente</a:t>
            </a:r>
            <a:r>
              <a:rPr lang="pt-BR" altLang="pt-BR" sz="1600" b="1" dirty="0">
                <a:solidFill>
                  <a:srgbClr val="FFFF66"/>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o usuário poderá optar por utilizar a semente do agente ou do ONS;</a:t>
            </a:r>
          </a:p>
          <a:p>
            <a:pPr marL="342900" indent="-342900">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Ano </a:t>
            </a:r>
            <a:r>
              <a:rPr lang="pt-BR" altLang="pt-BR" sz="1600" b="1" dirty="0">
                <a:solidFill>
                  <a:srgbClr val="FFFF66"/>
                </a:solidFill>
                <a:latin typeface="Arial" panose="020B0604020202020204" pitchFamily="34" charset="0"/>
                <a:cs typeface="Arial" panose="020B0604020202020204" pitchFamily="34" charset="0"/>
              </a:rPr>
              <a:t>Inicial: </a:t>
            </a:r>
            <a:r>
              <a:rPr lang="pt-BR" altLang="pt-BR" sz="1600" b="1" dirty="0">
                <a:solidFill>
                  <a:schemeClr val="bg1"/>
                </a:solidFill>
                <a:latin typeface="Arial" panose="020B0604020202020204" pitchFamily="34" charset="0"/>
                <a:cs typeface="Arial" panose="020B0604020202020204" pitchFamily="34" charset="0"/>
              </a:rPr>
              <a:t>selecionados por padrão com o ano inicial do horizonte de previsão;</a:t>
            </a:r>
          </a:p>
          <a:p>
            <a:pPr marL="342900" indent="-342900">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Ano </a:t>
            </a:r>
            <a:r>
              <a:rPr lang="pt-BR" altLang="pt-BR" sz="1600" b="1" dirty="0">
                <a:solidFill>
                  <a:srgbClr val="FFFF66"/>
                </a:solidFill>
                <a:latin typeface="Arial" panose="020B0604020202020204" pitchFamily="34" charset="0"/>
                <a:cs typeface="Arial" panose="020B0604020202020204" pitchFamily="34" charset="0"/>
              </a:rPr>
              <a:t>Final: </a:t>
            </a:r>
            <a:r>
              <a:rPr lang="pt-BR" altLang="pt-BR" sz="1600" b="1" dirty="0">
                <a:solidFill>
                  <a:schemeClr val="bg1"/>
                </a:solidFill>
                <a:latin typeface="Arial" panose="020B0604020202020204" pitchFamily="34" charset="0"/>
                <a:cs typeface="Arial" panose="020B0604020202020204" pitchFamily="34" charset="0"/>
              </a:rPr>
              <a:t>selecionados por padrão com o ano final do horizonte de previsão;</a:t>
            </a:r>
          </a:p>
          <a:p>
            <a:pPr marL="342900" indent="-342900">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Opções </a:t>
            </a:r>
            <a:r>
              <a:rPr lang="pt-BR" altLang="pt-BR" sz="1600" b="1" dirty="0">
                <a:solidFill>
                  <a:srgbClr val="FFFF66"/>
                </a:solidFill>
                <a:latin typeface="Arial" panose="020B0604020202020204" pitchFamily="34" charset="0"/>
                <a:cs typeface="Arial" panose="020B0604020202020204" pitchFamily="34" charset="0"/>
              </a:rPr>
              <a:t>de Agrupamento: </a:t>
            </a:r>
            <a:r>
              <a:rPr lang="pt-BR" altLang="pt-BR" sz="1600" b="1" dirty="0">
                <a:solidFill>
                  <a:schemeClr val="bg1"/>
                </a:solidFill>
                <a:latin typeface="Arial" panose="020B0604020202020204" pitchFamily="34" charset="0"/>
                <a:cs typeface="Arial" panose="020B0604020202020204" pitchFamily="34" charset="0"/>
              </a:rPr>
              <a:t>o usuário deverá selecionar entre as 4 opções de agrupamento que poderão existir configuradas para o agente;</a:t>
            </a:r>
          </a:p>
          <a:p>
            <a:pPr marL="342900" indent="-342900">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Gerar </a:t>
            </a:r>
            <a:r>
              <a:rPr lang="pt-BR" altLang="pt-BR" sz="1600" b="1" dirty="0">
                <a:solidFill>
                  <a:srgbClr val="FFFF66"/>
                </a:solidFill>
                <a:latin typeface="Arial" panose="020B0604020202020204" pitchFamily="34" charset="0"/>
                <a:cs typeface="Arial" panose="020B0604020202020204" pitchFamily="34" charset="0"/>
              </a:rPr>
              <a:t>Cenários: </a:t>
            </a:r>
            <a:r>
              <a:rPr lang="pt-BR" altLang="pt-BR" sz="1600" b="1" dirty="0">
                <a:solidFill>
                  <a:schemeClr val="bg1"/>
                </a:solidFill>
                <a:latin typeface="Arial" panose="020B0604020202020204" pitchFamily="34" charset="0"/>
                <a:cs typeface="Arial" panose="020B0604020202020204" pitchFamily="34" charset="0"/>
              </a:rPr>
              <a:t>botão para criar a planilha onde será elaborado o cenário;</a:t>
            </a:r>
          </a:p>
          <a:p>
            <a:pPr marL="342900" indent="-342900">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Cancelar</a:t>
            </a:r>
            <a:r>
              <a:rPr lang="pt-BR" altLang="pt-BR" sz="1600" b="1" dirty="0">
                <a:solidFill>
                  <a:srgbClr val="FFFF66"/>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para fechar a tela.</a:t>
            </a: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0973996"/>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12357" y="692696"/>
            <a:ext cx="8924139" cy="80637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Executando o botão “</a:t>
            </a:r>
            <a:r>
              <a:rPr lang="pt-BR" altLang="pt-BR" sz="1600" b="1" dirty="0">
                <a:solidFill>
                  <a:srgbClr val="FFFF66"/>
                </a:solidFill>
                <a:latin typeface="Arial" panose="020B0604020202020204" pitchFamily="34" charset="0"/>
                <a:cs typeface="Arial" panose="020B0604020202020204" pitchFamily="34" charset="0"/>
              </a:rPr>
              <a:t>Gerar Cenários</a:t>
            </a:r>
            <a:r>
              <a:rPr lang="pt-BR" altLang="pt-BR" sz="1600" b="1" dirty="0">
                <a:solidFill>
                  <a:schemeClr val="bg1"/>
                </a:solidFill>
                <a:latin typeface="Arial" panose="020B0604020202020204" pitchFamily="34" charset="0"/>
                <a:cs typeface="Arial" panose="020B0604020202020204" pitchFamily="34" charset="0"/>
              </a:rPr>
              <a:t>” o sistema monta a planilha para que o usuário defina o cenário desejado, conforme figura a </a:t>
            </a:r>
            <a:r>
              <a:rPr lang="pt-BR" altLang="pt-BR" sz="1600" b="1" dirty="0" smtClean="0">
                <a:solidFill>
                  <a:schemeClr val="bg1"/>
                </a:solidFill>
                <a:latin typeface="Arial" panose="020B0604020202020204" pitchFamily="34" charset="0"/>
                <a:cs typeface="Arial" panose="020B0604020202020204" pitchFamily="34" charset="0"/>
              </a:rPr>
              <a:t>seguir:</a:t>
            </a: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6" name="Imagem 5"/>
          <p:cNvPicPr/>
          <p:nvPr/>
        </p:nvPicPr>
        <p:blipFill>
          <a:blip r:embed="rId2"/>
          <a:stretch>
            <a:fillRect/>
          </a:stretch>
        </p:blipFill>
        <p:spPr>
          <a:xfrm>
            <a:off x="1259632" y="1324423"/>
            <a:ext cx="6336704" cy="4047434"/>
          </a:xfrm>
          <a:prstGeom prst="rect">
            <a:avLst/>
          </a:prstGeom>
        </p:spPr>
      </p:pic>
      <p:sp>
        <p:nvSpPr>
          <p:cNvPr id="7" name="Retângulo 6"/>
          <p:cNvSpPr/>
          <p:nvPr/>
        </p:nvSpPr>
        <p:spPr>
          <a:xfrm>
            <a:off x="142260" y="5517232"/>
            <a:ext cx="8924139" cy="80637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Observe na lateral direita da figura que o utilitário exibe dois </a:t>
            </a:r>
            <a:r>
              <a:rPr lang="pt-BR" altLang="pt-BR" sz="1600" b="1" dirty="0" smtClean="0">
                <a:solidFill>
                  <a:schemeClr val="bg1"/>
                </a:solidFill>
                <a:latin typeface="Arial" panose="020B0604020202020204" pitchFamily="34" charset="0"/>
                <a:cs typeface="Arial" panose="020B0604020202020204" pitchFamily="34" charset="0"/>
              </a:rPr>
              <a:t>botões: Importar Máxima e Calcular Taxas; </a:t>
            </a: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p:txBody>
      </p:sp>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36. Cenários por Agrupamento</a:t>
            </a:r>
            <a:endParaRPr lang="pt-BR" altLang="pt-BR" b="1" dirty="0"/>
          </a:p>
        </p:txBody>
      </p:sp>
    </p:spTree>
    <p:extLst>
      <p:ext uri="{BB962C8B-B14F-4D97-AF65-F5344CB8AC3E}">
        <p14:creationId xmlns:p14="http://schemas.microsoft.com/office/powerpoint/2010/main" val="3561521105"/>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2"/>
          <a:srcRect t="26703" r="29886" b="2518"/>
          <a:stretch/>
        </p:blipFill>
        <p:spPr>
          <a:xfrm>
            <a:off x="179512" y="764704"/>
            <a:ext cx="8821735" cy="5472608"/>
          </a:xfrm>
          <a:prstGeom prst="rect">
            <a:avLst/>
          </a:prstGeom>
        </p:spPr>
      </p:pic>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36. Cenários por Agrupamento</a:t>
            </a:r>
            <a:endParaRPr lang="pt-BR" altLang="pt-BR" b="1" dirty="0"/>
          </a:p>
        </p:txBody>
      </p:sp>
    </p:spTree>
    <p:extLst>
      <p:ext uri="{BB962C8B-B14F-4D97-AF65-F5344CB8AC3E}">
        <p14:creationId xmlns:p14="http://schemas.microsoft.com/office/powerpoint/2010/main" val="1179302070"/>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12357" y="764704"/>
            <a:ext cx="8924139" cy="147117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Importar Máxima: </a:t>
            </a:r>
            <a:r>
              <a:rPr lang="pt-BR" altLang="pt-BR" sz="1600" b="1" dirty="0" smtClean="0">
                <a:solidFill>
                  <a:schemeClr val="bg1"/>
                </a:solidFill>
                <a:latin typeface="Arial" panose="020B0604020202020204" pitchFamily="34" charset="0"/>
                <a:cs typeface="Arial" panose="020B0604020202020204" pitchFamily="34" charset="0"/>
              </a:rPr>
              <a:t>o sistema identifica a condição de carga/mês máxima e </a:t>
            </a:r>
            <a:r>
              <a:rPr lang="pt-BR" altLang="pt-BR" sz="1600" b="1" dirty="0">
                <a:solidFill>
                  <a:schemeClr val="bg1"/>
                </a:solidFill>
                <a:latin typeface="Arial" panose="020B0604020202020204" pitchFamily="34" charset="0"/>
                <a:cs typeface="Arial" panose="020B0604020202020204" pitchFamily="34" charset="0"/>
              </a:rPr>
              <a:t>importar </a:t>
            </a:r>
            <a:r>
              <a:rPr lang="pt-BR" altLang="pt-BR" sz="1600" b="1" dirty="0" smtClean="0">
                <a:solidFill>
                  <a:schemeClr val="bg1"/>
                </a:solidFill>
                <a:latin typeface="Arial" panose="020B0604020202020204" pitchFamily="34" charset="0"/>
                <a:cs typeface="Arial" panose="020B0604020202020204" pitchFamily="34" charset="0"/>
              </a:rPr>
              <a:t>os valores dos agrupamentos, </a:t>
            </a:r>
            <a:r>
              <a:rPr lang="pt-BR" altLang="pt-BR" sz="1600" b="1" dirty="0">
                <a:solidFill>
                  <a:schemeClr val="bg1"/>
                </a:solidFill>
                <a:latin typeface="Arial" panose="020B0604020202020204" pitchFamily="34" charset="0"/>
                <a:cs typeface="Arial" panose="020B0604020202020204" pitchFamily="34" charset="0"/>
              </a:rPr>
              <a:t>indicado na tela de parâmetros, caso </a:t>
            </a:r>
            <a:r>
              <a:rPr lang="pt-BR" altLang="pt-BR" sz="1600" b="1" dirty="0" smtClean="0">
                <a:solidFill>
                  <a:schemeClr val="bg1"/>
                </a:solidFill>
                <a:latin typeface="Arial" panose="020B0604020202020204" pitchFamily="34" charset="0"/>
                <a:cs typeface="Arial" panose="020B0604020202020204" pitchFamily="34" charset="0"/>
              </a:rPr>
              <a:t>essas tenham </a:t>
            </a:r>
            <a:r>
              <a:rPr lang="pt-BR" altLang="pt-BR" sz="1600" b="1" dirty="0">
                <a:solidFill>
                  <a:schemeClr val="bg1"/>
                </a:solidFill>
                <a:latin typeface="Arial" panose="020B0604020202020204" pitchFamily="34" charset="0"/>
                <a:cs typeface="Arial" panose="020B0604020202020204" pitchFamily="34" charset="0"/>
              </a:rPr>
              <a:t>sido </a:t>
            </a:r>
            <a:r>
              <a:rPr lang="pt-BR" altLang="pt-BR" sz="1600" b="1" dirty="0" smtClean="0">
                <a:solidFill>
                  <a:schemeClr val="bg1"/>
                </a:solidFill>
                <a:latin typeface="Arial" panose="020B0604020202020204" pitchFamily="34" charset="0"/>
                <a:cs typeface="Arial" panose="020B0604020202020204" pitchFamily="34" charset="0"/>
              </a:rPr>
              <a:t>alteradas </a:t>
            </a:r>
            <a:r>
              <a:rPr lang="pt-BR" altLang="pt-BR" sz="1600" b="1" dirty="0">
                <a:solidFill>
                  <a:schemeClr val="bg1"/>
                </a:solidFill>
                <a:latin typeface="Arial" panose="020B0604020202020204" pitchFamily="34" charset="0"/>
                <a:cs typeface="Arial" panose="020B0604020202020204" pitchFamily="34" charset="0"/>
              </a:rPr>
              <a:t>em função de mudança dos dados da </a:t>
            </a:r>
            <a:r>
              <a:rPr lang="pt-BR" altLang="pt-BR" sz="1600" b="1" dirty="0" smtClean="0">
                <a:solidFill>
                  <a:schemeClr val="bg1"/>
                </a:solidFill>
                <a:latin typeface="Arial" panose="020B0604020202020204" pitchFamily="34" charset="0"/>
                <a:cs typeface="Arial" panose="020B0604020202020204" pitchFamily="34" charset="0"/>
              </a:rPr>
              <a:t>semente;</a:t>
            </a: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Calcular Taxas: </a:t>
            </a:r>
            <a:r>
              <a:rPr lang="pt-BR" altLang="pt-BR" sz="1600" b="1" dirty="0" smtClean="0">
                <a:solidFill>
                  <a:schemeClr val="bg1"/>
                </a:solidFill>
                <a:latin typeface="Arial" panose="020B0604020202020204" pitchFamily="34" charset="0"/>
                <a:cs typeface="Arial" panose="020B0604020202020204" pitchFamily="34" charset="0"/>
              </a:rPr>
              <a:t>utilizado </a:t>
            </a:r>
            <a:r>
              <a:rPr lang="pt-BR" altLang="pt-BR" sz="1600" b="1" dirty="0">
                <a:solidFill>
                  <a:schemeClr val="bg1"/>
                </a:solidFill>
                <a:latin typeface="Arial" panose="020B0604020202020204" pitchFamily="34" charset="0"/>
                <a:cs typeface="Arial" panose="020B0604020202020204" pitchFamily="34" charset="0"/>
              </a:rPr>
              <a:t>caso o usuário resolva definir taxas de crescimentos diferenciadas para </a:t>
            </a:r>
            <a:r>
              <a:rPr lang="pt-BR" altLang="pt-BR" sz="1600" b="1" dirty="0" smtClean="0">
                <a:solidFill>
                  <a:schemeClr val="bg1"/>
                </a:solidFill>
                <a:latin typeface="Arial" panose="020B0604020202020204" pitchFamily="34" charset="0"/>
                <a:cs typeface="Arial" panose="020B0604020202020204" pitchFamily="34" charset="0"/>
              </a:rPr>
              <a:t>alguns agrupamentos</a:t>
            </a:r>
            <a:r>
              <a:rPr lang="pt-BR" altLang="pt-BR" sz="1600" b="1" dirty="0">
                <a:solidFill>
                  <a:schemeClr val="bg1"/>
                </a:solidFill>
                <a:latin typeface="Arial" panose="020B0604020202020204" pitchFamily="34" charset="0"/>
                <a:cs typeface="Arial" panose="020B0604020202020204" pitchFamily="34" charset="0"/>
              </a:rPr>
              <a:t>, e queira que o sistema descubra as taxas totais, ou de algum agrupamento, nesse último caso deixando o valor em </a:t>
            </a:r>
            <a:r>
              <a:rPr lang="pt-BR" altLang="pt-BR" sz="1600" b="1" dirty="0" smtClean="0">
                <a:solidFill>
                  <a:schemeClr val="bg1"/>
                </a:solidFill>
                <a:latin typeface="Arial" panose="020B0604020202020204" pitchFamily="34" charset="0"/>
                <a:cs typeface="Arial" panose="020B0604020202020204" pitchFamily="34" charset="0"/>
              </a:rPr>
              <a:t>branco;</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6" name="Imagem 5"/>
          <p:cNvPicPr/>
          <p:nvPr/>
        </p:nvPicPr>
        <p:blipFill>
          <a:blip r:embed="rId2"/>
          <a:stretch>
            <a:fillRect/>
          </a:stretch>
        </p:blipFill>
        <p:spPr>
          <a:xfrm>
            <a:off x="1331640" y="2375426"/>
            <a:ext cx="6048672" cy="4005902"/>
          </a:xfrm>
          <a:prstGeom prst="rect">
            <a:avLst/>
          </a:prstGeom>
        </p:spPr>
      </p:pic>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36. Cenários por Agrupamento</a:t>
            </a:r>
            <a:endParaRPr lang="pt-BR" altLang="pt-BR" b="1" dirty="0"/>
          </a:p>
        </p:txBody>
      </p:sp>
    </p:spTree>
    <p:extLst>
      <p:ext uri="{BB962C8B-B14F-4D97-AF65-F5344CB8AC3E}">
        <p14:creationId xmlns:p14="http://schemas.microsoft.com/office/powerpoint/2010/main" val="3379013855"/>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Carga</a:t>
            </a:r>
          </a:p>
        </p:txBody>
      </p:sp>
      <p:sp>
        <p:nvSpPr>
          <p:cNvPr id="6" name="Retângulo 5"/>
          <p:cNvSpPr/>
          <p:nvPr/>
        </p:nvSpPr>
        <p:spPr>
          <a:xfrm>
            <a:off x="112355" y="778781"/>
            <a:ext cx="8924139"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opção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Desagregação</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da funcionalidade “</a:t>
            </a:r>
            <a:r>
              <a:rPr lang="pt-BR" altLang="pt-BR" sz="1600" b="1" dirty="0">
                <a:solidFill>
                  <a:srgbClr val="FFFF66"/>
                </a:solidFill>
                <a:latin typeface="Arial" panose="020B0604020202020204" pitchFamily="34" charset="0"/>
                <a:cs typeface="Arial" panose="020B0604020202020204" pitchFamily="34" charset="0"/>
              </a:rPr>
              <a:t>Elaboração de Previsões</a:t>
            </a:r>
            <a:r>
              <a:rPr lang="pt-BR" altLang="pt-BR" sz="1600" b="1" dirty="0">
                <a:solidFill>
                  <a:schemeClr val="bg1"/>
                </a:solidFill>
                <a:latin typeface="Arial" panose="020B0604020202020204" pitchFamily="34" charset="0"/>
                <a:cs typeface="Arial" panose="020B0604020202020204" pitchFamily="34" charset="0"/>
              </a:rPr>
              <a:t>” do </a:t>
            </a:r>
            <a:r>
              <a:rPr lang="pt-BR" altLang="pt-BR" sz="1600" b="1" i="1" dirty="0">
                <a:solidFill>
                  <a:schemeClr val="bg1"/>
                </a:solidFill>
                <a:latin typeface="Arial" panose="020B0604020202020204" pitchFamily="34" charset="0"/>
                <a:cs typeface="Arial" panose="020B0604020202020204" pitchFamily="34" charset="0"/>
              </a:rPr>
              <a:t>plug-in</a:t>
            </a:r>
            <a:r>
              <a:rPr lang="pt-BR" altLang="pt-BR" sz="1600" b="1" dirty="0">
                <a:solidFill>
                  <a:schemeClr val="bg1"/>
                </a:solidFill>
                <a:latin typeface="Arial" panose="020B0604020202020204" pitchFamily="34" charset="0"/>
                <a:cs typeface="Arial" panose="020B0604020202020204" pitchFamily="34" charset="0"/>
              </a:rPr>
              <a:t> do SCPCB </a:t>
            </a:r>
            <a:r>
              <a:rPr lang="pt-BR" altLang="pt-BR" sz="1600" b="1" dirty="0" smtClean="0">
                <a:solidFill>
                  <a:schemeClr val="bg1"/>
                </a:solidFill>
                <a:latin typeface="Arial" panose="020B0604020202020204" pitchFamily="34" charset="0"/>
                <a:cs typeface="Arial" panose="020B0604020202020204" pitchFamily="34" charset="0"/>
              </a:rPr>
              <a:t>permite ao usuário desagregar uma previsão de carga global em carga por barramento;</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5" name="Imagem 4"/>
          <p:cNvPicPr>
            <a:picLocks noChangeAspect="1"/>
          </p:cNvPicPr>
          <p:nvPr/>
        </p:nvPicPr>
        <p:blipFill rotWithShape="1">
          <a:blip r:embed="rId2" cstate="print">
            <a:extLst>
              <a:ext uri="{28A0092B-C50C-407E-A947-70E740481C1C}">
                <a14:useLocalDpi xmlns:a14="http://schemas.microsoft.com/office/drawing/2010/main" val="0"/>
              </a:ext>
            </a:extLst>
          </a:blip>
          <a:srcRect l="43295" r="15538"/>
          <a:stretch/>
        </p:blipFill>
        <p:spPr bwMode="auto">
          <a:xfrm>
            <a:off x="251520" y="1680754"/>
            <a:ext cx="8640960" cy="1684664"/>
          </a:xfrm>
          <a:prstGeom prst="rect">
            <a:avLst/>
          </a:prstGeom>
          <a:noFill/>
          <a:ln>
            <a:noFill/>
          </a:ln>
        </p:spPr>
      </p:pic>
      <p:sp>
        <p:nvSpPr>
          <p:cNvPr id="7" name="Retângulo 6"/>
          <p:cNvSpPr/>
          <p:nvPr/>
        </p:nvSpPr>
        <p:spPr>
          <a:xfrm>
            <a:off x="112355" y="3573016"/>
            <a:ext cx="8924139"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funcionalidade de desagregação de carga do SCPCB é similar a funcionalidade que existe no CPNE? </a:t>
            </a:r>
            <a:r>
              <a:rPr lang="pt-BR" altLang="pt-BR" sz="1600" b="1" dirty="0" err="1" smtClean="0">
                <a:solidFill>
                  <a:schemeClr val="bg1"/>
                </a:solidFill>
                <a:latin typeface="Arial" panose="020B0604020202020204" pitchFamily="34" charset="0"/>
                <a:cs typeface="Arial" panose="020B0604020202020204" pitchFamily="34" charset="0"/>
              </a:rPr>
              <a:t>Utilities</a:t>
            </a:r>
            <a:r>
              <a:rPr lang="pt-BR" altLang="pt-BR" sz="1600" b="1" dirty="0" smtClean="0">
                <a:solidFill>
                  <a:schemeClr val="bg1"/>
                </a:solidFill>
                <a:latin typeface="Arial" panose="020B0604020202020204" pitchFamily="34" charset="0"/>
                <a:cs typeface="Arial" panose="020B0604020202020204" pitchFamily="34" charset="0"/>
              </a:rPr>
              <a:t>;</a:t>
            </a:r>
          </a:p>
        </p:txBody>
      </p:sp>
      <p:sp>
        <p:nvSpPr>
          <p:cNvPr id="8" name="Seta para baixo 7"/>
          <p:cNvSpPr/>
          <p:nvPr/>
        </p:nvSpPr>
        <p:spPr>
          <a:xfrm rot="16200000">
            <a:off x="3239741" y="2234291"/>
            <a:ext cx="293846" cy="36563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2856716545"/>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
        <p:nvSpPr>
          <p:cNvPr id="6" name="Retângulo 5"/>
          <p:cNvSpPr/>
          <p:nvPr/>
        </p:nvSpPr>
        <p:spPr>
          <a:xfrm>
            <a:off x="112355" y="778781"/>
            <a:ext cx="8924139" cy="445044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 SCPCB possui algumas características diferentes do CPNE? </a:t>
            </a:r>
            <a:r>
              <a:rPr lang="pt-BR" altLang="pt-BR" sz="1600" b="1" dirty="0" err="1" smtClean="0">
                <a:solidFill>
                  <a:schemeClr val="bg1"/>
                </a:solidFill>
                <a:latin typeface="Arial" panose="020B0604020202020204" pitchFamily="34" charset="0"/>
                <a:cs typeface="Arial" panose="020B0604020202020204" pitchFamily="34" charset="0"/>
              </a:rPr>
              <a:t>Utilities</a:t>
            </a:r>
            <a:r>
              <a:rPr lang="pt-BR" altLang="pt-BR" sz="1600" b="1" dirty="0" smtClean="0">
                <a:solidFill>
                  <a:schemeClr val="bg1"/>
                </a:solidFill>
                <a:latin typeface="Arial" panose="020B0604020202020204" pitchFamily="34" charset="0"/>
                <a:cs typeface="Arial" panose="020B0604020202020204" pitchFamily="34" charset="0"/>
              </a:rPr>
              <a:t>, que são:</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Consideração da semente como informação por barramento (carga por barramento, carga horo-sazonal e compensação reativa);</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Discriminação de barramentos como 100% horo-sazonal, misto ou 0% horo-sazonal;</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Possibilidade de gerar as previsões ajustadas para todo o horizonte numa única rodada, mas é possível rodar 1 ano de cada vez;</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Possibilidade de modificar o fator de ajuste que é aplicado a parte variável da carga;</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Consideração de </a:t>
            </a:r>
            <a:r>
              <a:rPr lang="pt-BR" altLang="pt-BR" sz="1600" b="1" dirty="0" err="1" smtClean="0">
                <a:solidFill>
                  <a:schemeClr val="bg1"/>
                </a:solidFill>
                <a:latin typeface="Arial" panose="020B0604020202020204" pitchFamily="34" charset="0"/>
                <a:cs typeface="Arial" panose="020B0604020202020204" pitchFamily="34" charset="0"/>
              </a:rPr>
              <a:t>particionamento</a:t>
            </a:r>
            <a:r>
              <a:rPr lang="pt-BR" altLang="pt-BR" sz="1600" b="1" dirty="0" smtClean="0">
                <a:solidFill>
                  <a:schemeClr val="bg1"/>
                </a:solidFill>
                <a:latin typeface="Arial" panose="020B0604020202020204" pitchFamily="34" charset="0"/>
                <a:cs typeface="Arial" panose="020B0604020202020204" pitchFamily="34" charset="0"/>
              </a:rPr>
              <a:t> do barramento;</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0188563"/>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764704"/>
            <a:ext cx="8924139" cy="550920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Da mesma forma como ocorria com o CPNE? </a:t>
            </a:r>
            <a:r>
              <a:rPr lang="pt-BR" altLang="pt-BR" sz="1600" b="1" dirty="0" err="1" smtClean="0">
                <a:solidFill>
                  <a:schemeClr val="bg1"/>
                </a:solidFill>
                <a:latin typeface="Arial" panose="020B0604020202020204" pitchFamily="34" charset="0"/>
                <a:cs typeface="Arial" panose="020B0604020202020204" pitchFamily="34" charset="0"/>
              </a:rPr>
              <a:t>Utilities</a:t>
            </a:r>
            <a:r>
              <a:rPr lang="pt-BR" altLang="pt-BR" sz="1600" b="1" dirty="0" smtClean="0">
                <a:solidFill>
                  <a:schemeClr val="bg1"/>
                </a:solidFill>
                <a:latin typeface="Arial" panose="020B0604020202020204" pitchFamily="34" charset="0"/>
                <a:cs typeface="Arial" panose="020B0604020202020204" pitchFamily="34" charset="0"/>
              </a:rPr>
              <a:t>, para executar o processo de desagregação no SCPCB algumas informações precisam ser preparadas: </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Courier New" panose="02070309020205020404" pitchFamily="49" charset="0"/>
              <a:buChar char="o"/>
            </a:pPr>
            <a:r>
              <a:rPr lang="pt-BR" altLang="pt-BR" sz="1600" b="1" dirty="0" smtClean="0">
                <a:solidFill>
                  <a:srgbClr val="FFFF66"/>
                </a:solidFill>
                <a:latin typeface="Arial" panose="020B0604020202020204" pitchFamily="34" charset="0"/>
                <a:cs typeface="Arial" panose="020B0604020202020204" pitchFamily="34" charset="0"/>
              </a:rPr>
              <a:t>Previsão </a:t>
            </a:r>
            <a:r>
              <a:rPr lang="pt-BR" altLang="pt-BR" sz="1600" b="1" dirty="0">
                <a:solidFill>
                  <a:srgbClr val="FFFF66"/>
                </a:solidFill>
                <a:latin typeface="Arial" panose="020B0604020202020204" pitchFamily="34" charset="0"/>
                <a:cs typeface="Arial" panose="020B0604020202020204" pitchFamily="34" charset="0"/>
              </a:rPr>
              <a:t>das “Curvas de Carga” para o horizonte de </a:t>
            </a:r>
            <a:r>
              <a:rPr lang="pt-BR" altLang="pt-BR" sz="1600" b="1" dirty="0" smtClean="0">
                <a:solidFill>
                  <a:srgbClr val="FFFF66"/>
                </a:solidFill>
                <a:latin typeface="Arial" panose="020B0604020202020204" pitchFamily="34" charset="0"/>
                <a:cs typeface="Arial" panose="020B0604020202020204" pitchFamily="34" charset="0"/>
              </a:rPr>
              <a:t>previsão </a:t>
            </a:r>
            <a:r>
              <a:rPr lang="pt-BR" altLang="pt-BR" sz="1600" b="1" dirty="0">
                <a:solidFill>
                  <a:schemeClr val="bg1"/>
                </a:solidFill>
                <a:latin typeface="Arial" panose="020B0604020202020204" pitchFamily="34" charset="0"/>
                <a:cs typeface="Arial" panose="020B0604020202020204" pitchFamily="34" charset="0"/>
              </a:rPr>
              <a:t>=&gt; Estabelece a carga global a ser desagregada em carga por barramento (planilha: Curva de Carga</a:t>
            </a:r>
            <a:r>
              <a:rPr lang="pt-BR" altLang="pt-BR" sz="1600" b="1" dirty="0" smtClean="0">
                <a:solidFill>
                  <a:schemeClr val="bg1"/>
                </a:solidFill>
                <a:latin typeface="Arial" panose="020B0604020202020204" pitchFamily="34" charset="0"/>
                <a:cs typeface="Arial" panose="020B0604020202020204" pitchFamily="34" charset="0"/>
              </a:rPr>
              <a:t>);</a:t>
            </a:r>
          </a:p>
          <a:p>
            <a:pPr marL="800100" lvl="1" indent="-342900" algn="just">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Courier New" panose="02070309020205020404" pitchFamily="49" charset="0"/>
              <a:buChar char="o"/>
            </a:pPr>
            <a:r>
              <a:rPr lang="pt-BR" altLang="pt-BR" sz="1600" b="1" dirty="0" smtClean="0">
                <a:solidFill>
                  <a:srgbClr val="FFFF66"/>
                </a:solidFill>
                <a:latin typeface="Arial" panose="020B0604020202020204" pitchFamily="34" charset="0"/>
                <a:cs typeface="Arial" panose="020B0604020202020204" pitchFamily="34" charset="0"/>
              </a:rPr>
              <a:t>Preenchimento </a:t>
            </a:r>
            <a:r>
              <a:rPr lang="pt-BR" altLang="pt-BR" sz="1600" b="1" dirty="0">
                <a:solidFill>
                  <a:srgbClr val="FFFF66"/>
                </a:solidFill>
                <a:latin typeface="Arial" panose="020B0604020202020204" pitchFamily="34" charset="0"/>
                <a:cs typeface="Arial" panose="020B0604020202020204" pitchFamily="34" charset="0"/>
              </a:rPr>
              <a:t>dos dados de “Semente” </a:t>
            </a:r>
            <a:r>
              <a:rPr lang="pt-BR" altLang="pt-BR" sz="1600" b="1" dirty="0">
                <a:solidFill>
                  <a:schemeClr val="bg1"/>
                </a:solidFill>
                <a:latin typeface="Arial" panose="020B0604020202020204" pitchFamily="34" charset="0"/>
                <a:cs typeface="Arial" panose="020B0604020202020204" pitchFamily="34" charset="0"/>
              </a:rPr>
              <a:t>=&gt; Considera 3 tipos de </a:t>
            </a:r>
            <a:r>
              <a:rPr lang="pt-BR" altLang="pt-BR" sz="1600" b="1" dirty="0" smtClean="0">
                <a:solidFill>
                  <a:schemeClr val="bg1"/>
                </a:solidFill>
                <a:latin typeface="Arial" panose="020B0604020202020204" pitchFamily="34" charset="0"/>
                <a:cs typeface="Arial" panose="020B0604020202020204" pitchFamily="34" charset="0"/>
              </a:rPr>
              <a:t>informação:</a:t>
            </a:r>
          </a:p>
          <a:p>
            <a:pPr marL="800100" lvl="1" indent="-342900" algn="just">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1257300" lvl="2" indent="-342900" algn="just">
              <a:lnSpc>
                <a:spcPct val="90000"/>
              </a:lnSpc>
              <a:spcBef>
                <a:spcPct val="20000"/>
              </a:spcBef>
              <a:buFont typeface="Arial" panose="020B0604020202020204" pitchFamily="34" charset="0"/>
              <a:buChar char="•"/>
            </a:pPr>
            <a:r>
              <a:rPr lang="pt-BR" altLang="pt-BR" sz="1600" b="1" dirty="0" smtClean="0">
                <a:solidFill>
                  <a:srgbClr val="FFFF66"/>
                </a:solidFill>
                <a:latin typeface="Arial" panose="020B0604020202020204" pitchFamily="34" charset="0"/>
                <a:cs typeface="Arial" panose="020B0604020202020204" pitchFamily="34" charset="0"/>
              </a:rPr>
              <a:t>Carga </a:t>
            </a:r>
            <a:r>
              <a:rPr lang="pt-BR" altLang="pt-BR" sz="1600" b="1" dirty="0">
                <a:solidFill>
                  <a:srgbClr val="FFFF66"/>
                </a:solidFill>
                <a:latin typeface="Arial" panose="020B0604020202020204" pitchFamily="34" charset="0"/>
                <a:cs typeface="Arial" panose="020B0604020202020204" pitchFamily="34" charset="0"/>
              </a:rPr>
              <a:t>por Barramento: </a:t>
            </a:r>
            <a:r>
              <a:rPr lang="pt-BR" altLang="pt-BR" sz="1600" b="1" dirty="0">
                <a:solidFill>
                  <a:schemeClr val="bg1"/>
                </a:solidFill>
                <a:latin typeface="Arial" panose="020B0604020202020204" pitchFamily="34" charset="0"/>
                <a:cs typeface="Arial" panose="020B0604020202020204" pitchFamily="34" charset="0"/>
              </a:rPr>
              <a:t>Estabelece um cenário de carga ativa e reativa por barramento para cada condição de carga/mês a ser considerado no processo de desagregação (planilha: </a:t>
            </a:r>
            <a:r>
              <a:rPr lang="pt-BR" altLang="pt-BR" sz="1600" b="1" dirty="0" err="1">
                <a:solidFill>
                  <a:schemeClr val="bg1"/>
                </a:solidFill>
                <a:latin typeface="Arial" panose="020B0604020202020204" pitchFamily="34" charset="0"/>
                <a:cs typeface="Arial" panose="020B0604020202020204" pitchFamily="34" charset="0"/>
              </a:rPr>
              <a:t>NomeEstudo</a:t>
            </a:r>
            <a:r>
              <a:rPr lang="pt-BR" altLang="pt-BR" sz="1600" b="1" dirty="0">
                <a:solidFill>
                  <a:schemeClr val="bg1"/>
                </a:solidFill>
                <a:latin typeface="Arial" panose="020B0604020202020204" pitchFamily="34" charset="0"/>
                <a:cs typeface="Arial" panose="020B0604020202020204" pitchFamily="34" charset="0"/>
              </a:rPr>
              <a:t>-s</a:t>
            </a:r>
            <a:r>
              <a:rPr lang="pt-BR" altLang="pt-BR" sz="1600" b="1" dirty="0" smtClean="0">
                <a:solidFill>
                  <a:schemeClr val="bg1"/>
                </a:solidFill>
                <a:latin typeface="Arial" panose="020B0604020202020204" pitchFamily="34" charset="0"/>
                <a:cs typeface="Arial" panose="020B0604020202020204" pitchFamily="34" charset="0"/>
              </a:rPr>
              <a:t>);</a:t>
            </a:r>
          </a:p>
          <a:p>
            <a:pPr marL="1257300" lvl="2" indent="-342900" algn="just">
              <a:lnSpc>
                <a:spcPct val="90000"/>
              </a:lnSpc>
              <a:spcBef>
                <a:spcPct val="20000"/>
              </a:spcBef>
              <a:buFont typeface="Arial" panose="020B0604020202020204" pitchFamily="34" charset="0"/>
              <a:buChar char="•"/>
            </a:pPr>
            <a:endParaRPr lang="pt-BR" altLang="pt-BR" sz="1600" b="1" dirty="0" smtClean="0">
              <a:solidFill>
                <a:schemeClr val="bg1"/>
              </a:solidFill>
              <a:latin typeface="Arial" panose="020B0604020202020204" pitchFamily="34" charset="0"/>
              <a:cs typeface="Arial" panose="020B0604020202020204" pitchFamily="34" charset="0"/>
            </a:endParaRPr>
          </a:p>
          <a:p>
            <a:pPr marL="1257300" lvl="2" indent="-342900" algn="just">
              <a:lnSpc>
                <a:spcPct val="90000"/>
              </a:lnSpc>
              <a:spcBef>
                <a:spcPct val="20000"/>
              </a:spcBef>
              <a:buFont typeface="Arial" panose="020B0604020202020204" pitchFamily="34" charset="0"/>
              <a:buChar char="•"/>
            </a:pPr>
            <a:r>
              <a:rPr lang="pt-BR" altLang="pt-BR" sz="1600" b="1" dirty="0" smtClean="0">
                <a:solidFill>
                  <a:srgbClr val="FFFF66"/>
                </a:solidFill>
                <a:latin typeface="Arial" panose="020B0604020202020204" pitchFamily="34" charset="0"/>
                <a:cs typeface="Arial" panose="020B0604020202020204" pitchFamily="34" charset="0"/>
              </a:rPr>
              <a:t>Carga </a:t>
            </a:r>
            <a:r>
              <a:rPr lang="pt-BR" altLang="pt-BR" sz="1600" b="1" dirty="0">
                <a:solidFill>
                  <a:srgbClr val="FFFF66"/>
                </a:solidFill>
                <a:latin typeface="Arial" panose="020B0604020202020204" pitchFamily="34" charset="0"/>
                <a:cs typeface="Arial" panose="020B0604020202020204" pitchFamily="34" charset="0"/>
              </a:rPr>
              <a:t>Horo-sazonal: </a:t>
            </a:r>
            <a:r>
              <a:rPr lang="pt-BR" altLang="pt-BR" sz="1600" b="1" dirty="0">
                <a:solidFill>
                  <a:schemeClr val="bg1"/>
                </a:solidFill>
                <a:latin typeface="Arial" panose="020B0604020202020204" pitchFamily="34" charset="0"/>
                <a:cs typeface="Arial" panose="020B0604020202020204" pitchFamily="34" charset="0"/>
              </a:rPr>
              <a:t>Define informações de ponta, fora de ponta e horário de modulação, por mês, para cada barramento que possui consumidor horo-sazonal, e se o barramento é 100% horo-sazonal ou misto (planilha: HS </a:t>
            </a:r>
            <a:r>
              <a:rPr lang="pt-BR" altLang="pt-BR" sz="1600" b="1" dirty="0" err="1">
                <a:solidFill>
                  <a:schemeClr val="bg1"/>
                </a:solidFill>
                <a:latin typeface="Arial" panose="020B0604020202020204" pitchFamily="34" charset="0"/>
                <a:cs typeface="Arial" panose="020B0604020202020204" pitchFamily="34" charset="0"/>
              </a:rPr>
              <a:t>NomeEstudo</a:t>
            </a:r>
            <a:r>
              <a:rPr lang="pt-BR" altLang="pt-BR" sz="1600" b="1" dirty="0">
                <a:solidFill>
                  <a:schemeClr val="bg1"/>
                </a:solidFill>
                <a:latin typeface="Arial" panose="020B0604020202020204" pitchFamily="34" charset="0"/>
                <a:cs typeface="Arial" panose="020B0604020202020204" pitchFamily="34" charset="0"/>
              </a:rPr>
              <a:t>-s</a:t>
            </a:r>
            <a:r>
              <a:rPr lang="pt-BR" altLang="pt-BR" sz="1600" b="1" dirty="0" smtClean="0">
                <a:solidFill>
                  <a:schemeClr val="bg1"/>
                </a:solidFill>
                <a:latin typeface="Arial" panose="020B0604020202020204" pitchFamily="34" charset="0"/>
                <a:cs typeface="Arial" panose="020B0604020202020204" pitchFamily="34" charset="0"/>
              </a:rPr>
              <a:t>);</a:t>
            </a:r>
          </a:p>
          <a:p>
            <a:pPr marL="1257300" lvl="2" indent="-342900" algn="just">
              <a:lnSpc>
                <a:spcPct val="90000"/>
              </a:lnSpc>
              <a:spcBef>
                <a:spcPct val="20000"/>
              </a:spcBef>
              <a:buFont typeface="Arial" panose="020B0604020202020204" pitchFamily="34" charset="0"/>
              <a:buChar char="•"/>
            </a:pPr>
            <a:endParaRPr lang="pt-BR" altLang="pt-BR" sz="1600" b="1" dirty="0" smtClean="0">
              <a:solidFill>
                <a:schemeClr val="bg1"/>
              </a:solidFill>
              <a:latin typeface="Arial" panose="020B0604020202020204" pitchFamily="34" charset="0"/>
              <a:cs typeface="Arial" panose="020B0604020202020204" pitchFamily="34" charset="0"/>
            </a:endParaRPr>
          </a:p>
          <a:p>
            <a:pPr marL="1257300" lvl="2" indent="-342900" algn="just">
              <a:lnSpc>
                <a:spcPct val="90000"/>
              </a:lnSpc>
              <a:spcBef>
                <a:spcPct val="20000"/>
              </a:spcBef>
              <a:buFont typeface="Arial" panose="020B0604020202020204" pitchFamily="34" charset="0"/>
              <a:buChar char="•"/>
            </a:pPr>
            <a:r>
              <a:rPr lang="pt-BR" altLang="pt-BR" sz="1600" b="1" dirty="0" smtClean="0">
                <a:solidFill>
                  <a:srgbClr val="FFFF66"/>
                </a:solidFill>
                <a:latin typeface="Arial" panose="020B0604020202020204" pitchFamily="34" charset="0"/>
                <a:cs typeface="Arial" panose="020B0604020202020204" pitchFamily="34" charset="0"/>
              </a:rPr>
              <a:t>Compensação </a:t>
            </a:r>
            <a:r>
              <a:rPr lang="pt-BR" altLang="pt-BR" sz="1600" b="1" dirty="0">
                <a:solidFill>
                  <a:srgbClr val="FFFF66"/>
                </a:solidFill>
                <a:latin typeface="Arial" panose="020B0604020202020204" pitchFamily="34" charset="0"/>
                <a:cs typeface="Arial" panose="020B0604020202020204" pitchFamily="34" charset="0"/>
              </a:rPr>
              <a:t>Reativa: </a:t>
            </a:r>
            <a:r>
              <a:rPr lang="pt-BR" altLang="pt-BR" sz="1600" b="1" dirty="0">
                <a:solidFill>
                  <a:schemeClr val="bg1"/>
                </a:solidFill>
                <a:latin typeface="Arial" panose="020B0604020202020204" pitchFamily="34" charset="0"/>
                <a:cs typeface="Arial" panose="020B0604020202020204" pitchFamily="34" charset="0"/>
              </a:rPr>
              <a:t>Define para cada barramento a existência e o nível dos banco de capacitores que são abatidos na medida da carga reativa e não são representados no </a:t>
            </a:r>
            <a:r>
              <a:rPr lang="pt-BR" altLang="pt-BR" sz="1600" b="1" dirty="0" err="1">
                <a:solidFill>
                  <a:schemeClr val="bg1"/>
                </a:solidFill>
                <a:latin typeface="Arial" panose="020B0604020202020204" pitchFamily="34" charset="0"/>
                <a:cs typeface="Arial" panose="020B0604020202020204" pitchFamily="34" charset="0"/>
              </a:rPr>
              <a:t>loadflow</a:t>
            </a:r>
            <a:r>
              <a:rPr lang="pt-BR" altLang="pt-BR" sz="1600" b="1" dirty="0">
                <a:solidFill>
                  <a:schemeClr val="bg1"/>
                </a:solidFill>
                <a:latin typeface="Arial" panose="020B0604020202020204" pitchFamily="34" charset="0"/>
                <a:cs typeface="Arial" panose="020B0604020202020204" pitchFamily="34" charset="0"/>
              </a:rPr>
              <a:t> (planilha: CR </a:t>
            </a:r>
            <a:r>
              <a:rPr lang="pt-BR" altLang="pt-BR" sz="1600" b="1" dirty="0" err="1">
                <a:solidFill>
                  <a:schemeClr val="bg1"/>
                </a:solidFill>
                <a:latin typeface="Arial" panose="020B0604020202020204" pitchFamily="34" charset="0"/>
                <a:cs typeface="Arial" panose="020B0604020202020204" pitchFamily="34" charset="0"/>
              </a:rPr>
              <a:t>NomeEstudo</a:t>
            </a:r>
            <a:r>
              <a:rPr lang="pt-BR" altLang="pt-BR" sz="1600" b="1" dirty="0">
                <a:solidFill>
                  <a:schemeClr val="bg1"/>
                </a:solidFill>
                <a:latin typeface="Arial" panose="020B0604020202020204" pitchFamily="34" charset="0"/>
                <a:cs typeface="Arial" panose="020B0604020202020204" pitchFamily="34" charset="0"/>
              </a:rPr>
              <a:t>-s</a:t>
            </a:r>
            <a:r>
              <a:rPr lang="pt-BR" altLang="pt-BR" sz="1600" b="1" dirty="0" smtClean="0">
                <a:solidFill>
                  <a:schemeClr val="bg1"/>
                </a:solidFill>
                <a:latin typeface="Arial" panose="020B0604020202020204" pitchFamily="34" charset="0"/>
                <a:cs typeface="Arial" panose="020B0604020202020204" pitchFamily="34" charset="0"/>
              </a:rPr>
              <a:t>);</a:t>
            </a:r>
          </a:p>
          <a:p>
            <a:pPr marL="342900" indent="-34290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p:txBody>
      </p:sp>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811500958"/>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90135" y="764704"/>
            <a:ext cx="8924139" cy="272690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800100" lvl="1" indent="-342900">
              <a:lnSpc>
                <a:spcPct val="90000"/>
              </a:lnSpc>
              <a:spcBef>
                <a:spcPct val="20000"/>
              </a:spcBef>
              <a:buFont typeface="Courier New" panose="02070309020205020404" pitchFamily="49" charset="0"/>
              <a:buChar char="o"/>
            </a:pPr>
            <a:r>
              <a:rPr lang="pt-BR" altLang="pt-BR" sz="1600" b="1" dirty="0" smtClean="0">
                <a:solidFill>
                  <a:srgbClr val="FFFF66"/>
                </a:solidFill>
                <a:latin typeface="Arial" panose="020B0604020202020204" pitchFamily="34" charset="0"/>
                <a:cs typeface="Arial" panose="020B0604020202020204" pitchFamily="34" charset="0"/>
              </a:rPr>
              <a:t>Carga </a:t>
            </a:r>
            <a:r>
              <a:rPr lang="pt-BR" altLang="pt-BR" sz="1600" b="1" dirty="0">
                <a:solidFill>
                  <a:srgbClr val="FFFF66"/>
                </a:solidFill>
                <a:latin typeface="Arial" panose="020B0604020202020204" pitchFamily="34" charset="0"/>
                <a:cs typeface="Arial" panose="020B0604020202020204" pitchFamily="34" charset="0"/>
              </a:rPr>
              <a:t>Horo-sazonal para o período de previsão: </a:t>
            </a:r>
            <a:r>
              <a:rPr lang="pt-BR" altLang="pt-BR" sz="1600" b="1" dirty="0">
                <a:solidFill>
                  <a:schemeClr val="bg1"/>
                </a:solidFill>
                <a:latin typeface="Arial" panose="020B0604020202020204" pitchFamily="34" charset="0"/>
                <a:cs typeface="Arial" panose="020B0604020202020204" pitchFamily="34" charset="0"/>
              </a:rPr>
              <a:t>Define informações de ponta, fora de ponta e horário de modulação para cada barramento, no horizonte de previsão, que possui consumidor horo-sazonal e se o barramento é 100% horo-sazonal ou misto (planilha: HS </a:t>
            </a:r>
            <a:r>
              <a:rPr lang="pt-BR" altLang="pt-BR" sz="1600" b="1" dirty="0" err="1">
                <a:solidFill>
                  <a:schemeClr val="bg1"/>
                </a:solidFill>
                <a:latin typeface="Arial" panose="020B0604020202020204" pitchFamily="34" charset="0"/>
                <a:cs typeface="Arial" panose="020B0604020202020204" pitchFamily="34" charset="0"/>
              </a:rPr>
              <a:t>NomeEstudo</a:t>
            </a:r>
            <a:r>
              <a:rPr lang="pt-BR" altLang="pt-BR" sz="1600" b="1" dirty="0" smtClean="0">
                <a:solidFill>
                  <a:schemeClr val="bg1"/>
                </a:solidFill>
                <a:latin typeface="Arial" panose="020B0604020202020204" pitchFamily="34" charset="0"/>
                <a:cs typeface="Arial" panose="020B0604020202020204" pitchFamily="34" charset="0"/>
              </a:rPr>
              <a:t>);</a:t>
            </a:r>
          </a:p>
          <a:p>
            <a:pPr marL="800100" lvl="1" indent="-342900">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Courier New" panose="02070309020205020404" pitchFamily="49" charset="0"/>
              <a:buChar char="o"/>
            </a:pPr>
            <a:r>
              <a:rPr lang="pt-BR" altLang="pt-BR" sz="1600" b="1" dirty="0" smtClean="0">
                <a:solidFill>
                  <a:srgbClr val="FFFF66"/>
                </a:solidFill>
                <a:latin typeface="Arial" panose="020B0604020202020204" pitchFamily="34" charset="0"/>
                <a:cs typeface="Arial" panose="020B0604020202020204" pitchFamily="34" charset="0"/>
              </a:rPr>
              <a:t>Compensação </a:t>
            </a:r>
            <a:r>
              <a:rPr lang="pt-BR" altLang="pt-BR" sz="1600" b="1" dirty="0">
                <a:solidFill>
                  <a:srgbClr val="FFFF66"/>
                </a:solidFill>
                <a:latin typeface="Arial" panose="020B0604020202020204" pitchFamily="34" charset="0"/>
                <a:cs typeface="Arial" panose="020B0604020202020204" pitchFamily="34" charset="0"/>
              </a:rPr>
              <a:t>Reativa para o período de previsão: </a:t>
            </a:r>
            <a:r>
              <a:rPr lang="pt-BR" altLang="pt-BR" sz="1600" b="1" dirty="0">
                <a:solidFill>
                  <a:schemeClr val="bg1"/>
                </a:solidFill>
                <a:latin typeface="Arial" panose="020B0604020202020204" pitchFamily="34" charset="0"/>
                <a:cs typeface="Arial" panose="020B0604020202020204" pitchFamily="34" charset="0"/>
              </a:rPr>
              <a:t>Define para cada barramento a existência e o nível dos banco de capacitores, dentro do horizonte de previsão, que serão abatidos da carga reativa e não serão representados no </a:t>
            </a:r>
            <a:r>
              <a:rPr lang="pt-BR" altLang="pt-BR" sz="1600" b="1" i="1" dirty="0" err="1">
                <a:solidFill>
                  <a:schemeClr val="bg1"/>
                </a:solidFill>
                <a:latin typeface="Arial" panose="020B0604020202020204" pitchFamily="34" charset="0"/>
                <a:cs typeface="Arial" panose="020B0604020202020204" pitchFamily="34" charset="0"/>
              </a:rPr>
              <a:t>loadflow</a:t>
            </a:r>
            <a:r>
              <a:rPr lang="pt-BR" altLang="pt-BR" sz="1600" b="1" dirty="0">
                <a:solidFill>
                  <a:schemeClr val="bg1"/>
                </a:solidFill>
                <a:latin typeface="Arial" panose="020B0604020202020204" pitchFamily="34" charset="0"/>
                <a:cs typeface="Arial" panose="020B0604020202020204" pitchFamily="34" charset="0"/>
              </a:rPr>
              <a:t> (planilha: CR </a:t>
            </a:r>
            <a:r>
              <a:rPr lang="pt-BR" altLang="pt-BR" sz="1600" b="1" dirty="0" err="1" smtClean="0">
                <a:solidFill>
                  <a:schemeClr val="bg1"/>
                </a:solidFill>
                <a:latin typeface="Arial" panose="020B0604020202020204" pitchFamily="34" charset="0"/>
                <a:cs typeface="Arial" panose="020B0604020202020204" pitchFamily="34" charset="0"/>
              </a:rPr>
              <a:t>NomeEstudo</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p:txBody>
      </p:sp>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76111151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5. Mudanças </a:t>
            </a:r>
            <a:r>
              <a:rPr lang="pt-BR" altLang="pt-BR" b="1" dirty="0"/>
              <a:t>no </a:t>
            </a:r>
            <a:r>
              <a:rPr lang="pt-BR" altLang="pt-BR" b="1" dirty="0" smtClean="0"/>
              <a:t>processo – 2ª Fase</a:t>
            </a:r>
            <a:endParaRPr lang="pt-BR" altLang="pt-BR" b="1" dirty="0"/>
          </a:p>
        </p:txBody>
      </p:sp>
      <p:sp>
        <p:nvSpPr>
          <p:cNvPr id="9" name="Retângulo 8"/>
          <p:cNvSpPr/>
          <p:nvPr/>
        </p:nvSpPr>
        <p:spPr>
          <a:xfrm>
            <a:off x="179512" y="836712"/>
            <a:ext cx="8784976" cy="557511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107000"/>
              </a:lnSpc>
              <a:spcAft>
                <a:spcPts val="800"/>
              </a:spcAft>
              <a:buFont typeface="Arial" panose="020B0604020202020204" pitchFamily="34" charset="0"/>
              <a:buChar char="•"/>
            </a:pP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Mudanças na tela de aquisição de dados</a:t>
            </a:r>
          </a:p>
          <a:p>
            <a:pPr marL="285750" indent="-285750" algn="just">
              <a:lnSpc>
                <a:spcPct val="107000"/>
              </a:lnSpc>
              <a:spcAft>
                <a:spcPts val="800"/>
              </a:spcAft>
              <a:buFont typeface="Arial" panose="020B0604020202020204" pitchFamily="34" charset="0"/>
              <a:buChar char="•"/>
            </a:pP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Mudança nas planilhas de dados e novos tipos de dados</a:t>
            </a:r>
          </a:p>
          <a:p>
            <a:pPr marL="285750" indent="-285750" algn="just">
              <a:lnSpc>
                <a:spcPct val="107000"/>
              </a:lnSpc>
              <a:spcAft>
                <a:spcPts val="800"/>
              </a:spcAft>
              <a:buFont typeface="Arial" panose="020B0604020202020204" pitchFamily="34" charset="0"/>
              <a:buChar char="•"/>
            </a:pP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Status e gravações</a:t>
            </a:r>
          </a:p>
          <a:p>
            <a:pPr marL="285750" indent="-285750" algn="just">
              <a:lnSpc>
                <a:spcPct val="107000"/>
              </a:lnSpc>
              <a:spcAft>
                <a:spcPts val="800"/>
              </a:spcAft>
              <a:buFont typeface="Arial" panose="020B0604020202020204" pitchFamily="34" charset="0"/>
              <a:buChar char="•"/>
            </a:pP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Tratamento do dado verificado global</a:t>
            </a:r>
          </a:p>
          <a:p>
            <a:pPr marL="285750" indent="-285750" algn="just">
              <a:lnSpc>
                <a:spcPct val="107000"/>
              </a:lnSpc>
              <a:spcAft>
                <a:spcPts val="800"/>
              </a:spcAft>
              <a:buFont typeface="Arial" panose="020B0604020202020204" pitchFamily="34" charset="0"/>
              <a:buChar char="•"/>
            </a:pP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Tratamento do dado verificado por barramento</a:t>
            </a:r>
          </a:p>
          <a:p>
            <a:pPr marL="285750" indent="-285750" algn="just">
              <a:lnSpc>
                <a:spcPct val="107000"/>
              </a:lnSpc>
              <a:spcAft>
                <a:spcPts val="800"/>
              </a:spcAft>
              <a:buFont typeface="Arial" panose="020B0604020202020204" pitchFamily="34" charset="0"/>
              <a:buChar char="•"/>
            </a:pP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Notificações (ativação de e-mails automáticos) e </a:t>
            </a: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controle de pendências</a:t>
            </a:r>
          </a:p>
          <a:p>
            <a:pPr marL="285750" indent="-285750" algn="just">
              <a:lnSpc>
                <a:spcPct val="107000"/>
              </a:lnSpc>
              <a:spcAft>
                <a:spcPts val="800"/>
              </a:spcAft>
              <a:buFont typeface="Arial" panose="020B0604020202020204" pitchFamily="34" charset="0"/>
              <a:buChar char="•"/>
            </a:pP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Gerar curva típica</a:t>
            </a:r>
          </a:p>
          <a:p>
            <a:pPr marL="285750" indent="-285750" algn="just">
              <a:lnSpc>
                <a:spcPct val="107000"/>
              </a:lnSpc>
              <a:spcAft>
                <a:spcPts val="800"/>
              </a:spcAft>
              <a:buFont typeface="Arial" panose="020B0604020202020204" pitchFamily="34" charset="0"/>
              <a:buChar char="•"/>
            </a:pPr>
            <a:r>
              <a:rPr lang="pt-BR"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rPr>
              <a:t>Desagregação da carga, remanejamento, cenário, etc.</a:t>
            </a:r>
          </a:p>
          <a:p>
            <a:pPr marL="285750" indent="-285750" algn="just">
              <a:lnSpc>
                <a:spcPct val="107000"/>
              </a:lnSpc>
              <a:spcAft>
                <a:spcPts val="800"/>
              </a:spcAft>
              <a:buFont typeface="Arial" panose="020B0604020202020204" pitchFamily="34" charset="0"/>
              <a:buChar char="•"/>
            </a:pP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Mensagens do sistema</a:t>
            </a:r>
            <a:endParaRPr lang="pt-BR"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gn="just">
              <a:lnSpc>
                <a:spcPct val="107000"/>
              </a:lnSpc>
              <a:spcAft>
                <a:spcPts val="800"/>
              </a:spcAft>
              <a:buFont typeface="Arial" panose="020B0604020202020204" pitchFamily="34" charset="0"/>
              <a:buChar char="•"/>
            </a:pPr>
            <a:r>
              <a:rPr lang="pt-BR" b="1" dirty="0" err="1" smtClean="0">
                <a:solidFill>
                  <a:schemeClr val="bg1"/>
                </a:solidFill>
                <a:latin typeface="Arial" panose="020B0604020202020204" pitchFamily="34" charset="0"/>
                <a:ea typeface="Calibri" panose="020F0502020204030204" pitchFamily="34" charset="0"/>
                <a:cs typeface="Arial" panose="020B0604020202020204" pitchFamily="34" charset="0"/>
              </a:rPr>
              <a:t>Particionamentos</a:t>
            </a: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 !?</a:t>
            </a:r>
          </a:p>
          <a:p>
            <a:pPr marL="285750" indent="-285750" algn="just">
              <a:lnSpc>
                <a:spcPct val="107000"/>
              </a:lnSpc>
              <a:spcAft>
                <a:spcPts val="800"/>
              </a:spcAft>
              <a:buFont typeface="Arial" panose="020B0604020202020204" pitchFamily="34" charset="0"/>
              <a:buChar char="•"/>
            </a:pPr>
            <a:r>
              <a:rPr lang="pt-BR"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rPr>
              <a:t>Análise de Desvios </a:t>
            </a: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a:t>
            </a:r>
            <a:endParaRPr lang="pt-BR" b="1" dirty="0" smtClean="0">
              <a:solidFill>
                <a:schemeClr val="bg1"/>
              </a:solidFill>
              <a:effectLst/>
              <a:latin typeface="Arial" panose="020B0604020202020204" pitchFamily="34" charset="0"/>
              <a:ea typeface="Calibri" panose="020F0502020204030204" pitchFamily="34" charset="0"/>
              <a:cs typeface="Arial" panose="020B0604020202020204" pitchFamily="34" charset="0"/>
            </a:endParaRPr>
          </a:p>
          <a:p>
            <a:pPr marL="285750" indent="-285750" algn="just">
              <a:lnSpc>
                <a:spcPct val="107000"/>
              </a:lnSpc>
              <a:spcAft>
                <a:spcPts val="800"/>
              </a:spcAft>
              <a:buFont typeface="Arial" panose="020B0604020202020204" pitchFamily="34" charset="0"/>
              <a:buChar char="•"/>
            </a:pP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Geração de Casos !?</a:t>
            </a:r>
          </a:p>
          <a:p>
            <a:pPr marL="285750" indent="-285750" algn="just">
              <a:lnSpc>
                <a:spcPct val="107000"/>
              </a:lnSpc>
              <a:spcAft>
                <a:spcPts val="800"/>
              </a:spcAft>
              <a:buFont typeface="Arial" panose="020B0604020202020204" pitchFamily="34" charset="0"/>
              <a:buChar char="•"/>
            </a:pPr>
            <a:r>
              <a:rPr lang="pt-BR" b="1" dirty="0" smtClean="0">
                <a:solidFill>
                  <a:schemeClr val="bg1"/>
                </a:solidFill>
                <a:latin typeface="Arial" panose="020B0604020202020204" pitchFamily="34" charset="0"/>
                <a:ea typeface="Calibri" panose="020F0502020204030204" pitchFamily="34" charset="0"/>
                <a:cs typeface="Arial" panose="020B0604020202020204" pitchFamily="34" charset="0"/>
              </a:rPr>
              <a:t>Help </a:t>
            </a:r>
            <a:r>
              <a:rPr lang="pt-BR" b="1" dirty="0">
                <a:solidFill>
                  <a:schemeClr val="bg1"/>
                </a:solidFill>
                <a:latin typeface="Arial" panose="020B0604020202020204" pitchFamily="34" charset="0"/>
                <a:ea typeface="Calibri" panose="020F0502020204030204" pitchFamily="34" charset="0"/>
                <a:cs typeface="Arial" panose="020B0604020202020204" pitchFamily="34" charset="0"/>
              </a:rPr>
              <a:t>!?</a:t>
            </a:r>
          </a:p>
          <a:p>
            <a:pPr marL="285750" indent="-285750" algn="just">
              <a:lnSpc>
                <a:spcPct val="107000"/>
              </a:lnSpc>
              <a:spcAft>
                <a:spcPts val="800"/>
              </a:spcAft>
              <a:buFont typeface="Arial" panose="020B0604020202020204" pitchFamily="34" charset="0"/>
              <a:buChar char="•"/>
            </a:pPr>
            <a:endParaRPr lang="pt-BR" b="1" dirty="0">
              <a:solidFill>
                <a:schemeClr val="bg1"/>
              </a:solidFill>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510984879"/>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rotWithShape="1">
          <a:blip r:embed="rId2"/>
          <a:srcRect t="16308" r="24932" b="5417"/>
          <a:stretch/>
        </p:blipFill>
        <p:spPr>
          <a:xfrm>
            <a:off x="112355" y="1124744"/>
            <a:ext cx="8962210" cy="5256584"/>
          </a:xfrm>
          <a:prstGeom prst="rect">
            <a:avLst/>
          </a:prstGeom>
        </p:spPr>
      </p:pic>
      <p:sp>
        <p:nvSpPr>
          <p:cNvPr id="7" name="Retângulo 6"/>
          <p:cNvSpPr/>
          <p:nvPr/>
        </p:nvSpPr>
        <p:spPr>
          <a:xfrm>
            <a:off x="112355" y="692696"/>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CURVAS </a:t>
            </a:r>
            <a:r>
              <a:rPr lang="pt-BR" altLang="pt-BR" sz="1600" b="1" dirty="0">
                <a:solidFill>
                  <a:schemeClr val="bg1"/>
                </a:solidFill>
                <a:latin typeface="Arial" panose="020B0604020202020204" pitchFamily="34" charset="0"/>
                <a:cs typeface="Arial" panose="020B0604020202020204" pitchFamily="34" charset="0"/>
              </a:rPr>
              <a:t>DE CARGA – HORIZONTE DE </a:t>
            </a:r>
            <a:r>
              <a:rPr lang="pt-BR" altLang="pt-BR" sz="1600" b="1" dirty="0" smtClean="0">
                <a:solidFill>
                  <a:schemeClr val="bg1"/>
                </a:solidFill>
                <a:latin typeface="Arial" panose="020B0604020202020204" pitchFamily="34" charset="0"/>
                <a:cs typeface="Arial" panose="020B0604020202020204" pitchFamily="34" charset="0"/>
              </a:rPr>
              <a:t>PREVISÃO</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8" name="Seta para baixo 7"/>
          <p:cNvSpPr/>
          <p:nvPr/>
        </p:nvSpPr>
        <p:spPr>
          <a:xfrm>
            <a:off x="2123728" y="5661248"/>
            <a:ext cx="144016" cy="36004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94192486"/>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magem 11"/>
          <p:cNvPicPr>
            <a:picLocks noChangeAspect="1"/>
          </p:cNvPicPr>
          <p:nvPr/>
        </p:nvPicPr>
        <p:blipFill rotWithShape="1">
          <a:blip r:embed="rId2"/>
          <a:srcRect t="17019" r="26593" b="5320"/>
          <a:stretch/>
        </p:blipFill>
        <p:spPr>
          <a:xfrm>
            <a:off x="155318" y="1173782"/>
            <a:ext cx="8871683" cy="5279554"/>
          </a:xfrm>
          <a:prstGeom prst="rect">
            <a:avLst/>
          </a:prstGeom>
        </p:spPr>
      </p:pic>
      <p:sp>
        <p:nvSpPr>
          <p:cNvPr id="7" name="Retângulo 6"/>
          <p:cNvSpPr/>
          <p:nvPr/>
        </p:nvSpPr>
        <p:spPr>
          <a:xfrm>
            <a:off x="102862" y="764704"/>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CARGA HORO-SAZONAL – HORIZONTE DE PREVISÃO</a:t>
            </a:r>
          </a:p>
        </p:txBody>
      </p:sp>
      <p:sp>
        <p:nvSpPr>
          <p:cNvPr id="3" name="Seta para baixo 2"/>
          <p:cNvSpPr/>
          <p:nvPr/>
        </p:nvSpPr>
        <p:spPr>
          <a:xfrm>
            <a:off x="6156176" y="5820108"/>
            <a:ext cx="144016" cy="36004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3625717913"/>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m 9"/>
          <p:cNvPicPr>
            <a:picLocks noChangeAspect="1"/>
          </p:cNvPicPr>
          <p:nvPr/>
        </p:nvPicPr>
        <p:blipFill rotWithShape="1">
          <a:blip r:embed="rId2"/>
          <a:srcRect t="17020" r="32377" b="4042"/>
          <a:stretch/>
        </p:blipFill>
        <p:spPr>
          <a:xfrm>
            <a:off x="562163" y="1162472"/>
            <a:ext cx="8005535" cy="5256584"/>
          </a:xfrm>
          <a:prstGeom prst="rect">
            <a:avLst/>
          </a:prstGeom>
        </p:spPr>
      </p:pic>
      <p:sp>
        <p:nvSpPr>
          <p:cNvPr id="7" name="Retângulo 6"/>
          <p:cNvSpPr/>
          <p:nvPr/>
        </p:nvSpPr>
        <p:spPr>
          <a:xfrm>
            <a:off x="102862" y="764704"/>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COMPENSAÇÃO REATIVA – </a:t>
            </a:r>
            <a:r>
              <a:rPr lang="pt-BR" altLang="pt-BR" sz="1600" b="1" dirty="0">
                <a:solidFill>
                  <a:schemeClr val="bg1"/>
                </a:solidFill>
                <a:latin typeface="Arial" panose="020B0604020202020204" pitchFamily="34" charset="0"/>
                <a:cs typeface="Arial" panose="020B0604020202020204" pitchFamily="34" charset="0"/>
              </a:rPr>
              <a:t>HORIZONTE DE PREVISÃO</a:t>
            </a:r>
          </a:p>
        </p:txBody>
      </p:sp>
      <p:sp>
        <p:nvSpPr>
          <p:cNvPr id="3" name="Seta para baixo 2"/>
          <p:cNvSpPr/>
          <p:nvPr/>
        </p:nvSpPr>
        <p:spPr>
          <a:xfrm>
            <a:off x="6391004" y="5734980"/>
            <a:ext cx="144016" cy="36004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260839446"/>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ângulo 6"/>
          <p:cNvSpPr/>
          <p:nvPr/>
        </p:nvSpPr>
        <p:spPr>
          <a:xfrm>
            <a:off x="107504" y="692696"/>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SEMENTE – CARGA POR BARRAMENTO</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8" name="Imagem 7"/>
          <p:cNvPicPr>
            <a:picLocks noChangeAspect="1"/>
          </p:cNvPicPr>
          <p:nvPr/>
        </p:nvPicPr>
        <p:blipFill rotWithShape="1">
          <a:blip r:embed="rId2"/>
          <a:srcRect t="16691" r="19797" b="5033"/>
          <a:stretch/>
        </p:blipFill>
        <p:spPr>
          <a:xfrm>
            <a:off x="126356" y="1124744"/>
            <a:ext cx="8919255" cy="4896544"/>
          </a:xfrm>
          <a:prstGeom prst="rect">
            <a:avLst/>
          </a:prstGeom>
        </p:spPr>
      </p:pic>
      <p:sp>
        <p:nvSpPr>
          <p:cNvPr id="3" name="Seta para baixo 2"/>
          <p:cNvSpPr/>
          <p:nvPr/>
        </p:nvSpPr>
        <p:spPr>
          <a:xfrm>
            <a:off x="3115086" y="5301208"/>
            <a:ext cx="144016" cy="36004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Seta para baixo 9"/>
          <p:cNvSpPr/>
          <p:nvPr/>
        </p:nvSpPr>
        <p:spPr>
          <a:xfrm>
            <a:off x="3779912" y="5301208"/>
            <a:ext cx="144016" cy="36004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Seta para baixo 10"/>
          <p:cNvSpPr/>
          <p:nvPr/>
        </p:nvSpPr>
        <p:spPr>
          <a:xfrm>
            <a:off x="4409976" y="5301208"/>
            <a:ext cx="144016" cy="36004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2877499519"/>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m 9"/>
          <p:cNvPicPr>
            <a:picLocks noChangeAspect="1"/>
          </p:cNvPicPr>
          <p:nvPr/>
        </p:nvPicPr>
        <p:blipFill rotWithShape="1">
          <a:blip r:embed="rId2"/>
          <a:srcRect t="16956" r="22794" b="3774"/>
          <a:stretch/>
        </p:blipFill>
        <p:spPr>
          <a:xfrm>
            <a:off x="107503" y="1006628"/>
            <a:ext cx="8932111" cy="5158676"/>
          </a:xfrm>
          <a:prstGeom prst="rect">
            <a:avLst/>
          </a:prstGeom>
        </p:spPr>
      </p:pic>
      <p:sp>
        <p:nvSpPr>
          <p:cNvPr id="3" name="Seta para baixo 2"/>
          <p:cNvSpPr/>
          <p:nvPr/>
        </p:nvSpPr>
        <p:spPr>
          <a:xfrm>
            <a:off x="3851920" y="5409220"/>
            <a:ext cx="144016" cy="36004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Retângulo 10"/>
          <p:cNvSpPr/>
          <p:nvPr/>
        </p:nvSpPr>
        <p:spPr>
          <a:xfrm>
            <a:off x="107504" y="692696"/>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SEMENTE – CARGA HORO-SAZONAL</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1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777343858"/>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m 10"/>
          <p:cNvPicPr>
            <a:picLocks noChangeAspect="1"/>
          </p:cNvPicPr>
          <p:nvPr/>
        </p:nvPicPr>
        <p:blipFill rotWithShape="1">
          <a:blip r:embed="rId2"/>
          <a:srcRect t="17061" r="34734" b="5328"/>
          <a:stretch/>
        </p:blipFill>
        <p:spPr>
          <a:xfrm>
            <a:off x="586539" y="1078763"/>
            <a:ext cx="7966067" cy="5328592"/>
          </a:xfrm>
          <a:prstGeom prst="rect">
            <a:avLst/>
          </a:prstGeom>
        </p:spPr>
      </p:pic>
      <p:sp>
        <p:nvSpPr>
          <p:cNvPr id="3" name="Seta para baixo 2"/>
          <p:cNvSpPr/>
          <p:nvPr/>
        </p:nvSpPr>
        <p:spPr>
          <a:xfrm>
            <a:off x="5364088" y="5769260"/>
            <a:ext cx="144016" cy="36004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
        <p:nvSpPr>
          <p:cNvPr id="12" name="Retângulo 11"/>
          <p:cNvSpPr/>
          <p:nvPr/>
        </p:nvSpPr>
        <p:spPr>
          <a:xfrm>
            <a:off x="107504" y="692696"/>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SEMENTE – COMPENSAÇÃO REATIVA</a:t>
            </a:r>
            <a:endParaRPr lang="pt-BR" alt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147620"/>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08857" y="692696"/>
            <a:ext cx="8924139" cy="12003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Acionando a opção “</a:t>
            </a:r>
            <a:r>
              <a:rPr lang="pt-BR" altLang="pt-BR" sz="1600" b="1" dirty="0" smtClean="0">
                <a:solidFill>
                  <a:srgbClr val="FFFF66"/>
                </a:solidFill>
                <a:latin typeface="Arial" panose="020B0604020202020204" pitchFamily="34" charset="0"/>
                <a:cs typeface="Arial" panose="020B0604020202020204" pitchFamily="34" charset="0"/>
              </a:rPr>
              <a:t>Desagregação</a:t>
            </a:r>
            <a:r>
              <a:rPr lang="pt-BR" altLang="pt-BR" sz="1600" b="1" dirty="0" smtClean="0">
                <a:solidFill>
                  <a:schemeClr val="bg1"/>
                </a:solidFill>
                <a:latin typeface="Arial" panose="020B0604020202020204" pitchFamily="34" charset="0"/>
                <a:cs typeface="Arial" panose="020B0604020202020204" pitchFamily="34" charset="0"/>
              </a:rPr>
              <a:t>” no plug-in do SCPCB a </a:t>
            </a:r>
            <a:r>
              <a:rPr lang="pt-BR" altLang="pt-BR" sz="1600" b="1" dirty="0">
                <a:solidFill>
                  <a:schemeClr val="bg1"/>
                </a:solidFill>
                <a:latin typeface="Arial" panose="020B0604020202020204" pitchFamily="34" charset="0"/>
                <a:cs typeface="Arial" panose="020B0604020202020204" pitchFamily="34" charset="0"/>
              </a:rPr>
              <a:t>tela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Desagregação da Carga Global em Carga Por Barramento</a:t>
            </a:r>
            <a:r>
              <a:rPr lang="pt-BR" altLang="pt-BR" sz="1600" b="1" dirty="0" smtClean="0">
                <a:solidFill>
                  <a:schemeClr val="bg1"/>
                </a:solidFill>
                <a:latin typeface="Arial" panose="020B0604020202020204" pitchFamily="34" charset="0"/>
                <a:cs typeface="Arial" panose="020B0604020202020204" pitchFamily="34" charset="0"/>
              </a:rPr>
              <a:t>” para </a:t>
            </a:r>
            <a:r>
              <a:rPr lang="pt-BR" altLang="pt-BR" sz="1600" b="1" dirty="0">
                <a:solidFill>
                  <a:schemeClr val="bg1"/>
                </a:solidFill>
                <a:latin typeface="Arial" panose="020B0604020202020204" pitchFamily="34" charset="0"/>
                <a:cs typeface="Arial" panose="020B0604020202020204" pitchFamily="34" charset="0"/>
              </a:rPr>
              <a:t>execução do processo de desagregação será </a:t>
            </a:r>
            <a:r>
              <a:rPr lang="pt-BR" altLang="pt-BR" sz="1600" b="1" dirty="0" smtClean="0">
                <a:solidFill>
                  <a:schemeClr val="bg1"/>
                </a:solidFill>
                <a:latin typeface="Arial" panose="020B0604020202020204" pitchFamily="34" charset="0"/>
                <a:cs typeface="Arial" panose="020B0604020202020204" pitchFamily="34" charset="0"/>
              </a:rPr>
              <a:t>exibida </a:t>
            </a:r>
            <a:r>
              <a:rPr lang="pt-BR" altLang="pt-BR" sz="1600" b="1" dirty="0">
                <a:solidFill>
                  <a:schemeClr val="bg1"/>
                </a:solidFill>
                <a:latin typeface="Arial" panose="020B0604020202020204" pitchFamily="34" charset="0"/>
                <a:cs typeface="Arial" panose="020B0604020202020204" pitchFamily="34" charset="0"/>
              </a:rPr>
              <a:t>considerando os dados do arquivo em foco, se esse estiver aberto, ou as informações gravadas no banco, se </a:t>
            </a:r>
            <a:r>
              <a:rPr lang="pt-BR" altLang="pt-BR" sz="1600" b="1" dirty="0" smtClean="0">
                <a:solidFill>
                  <a:schemeClr val="bg1"/>
                </a:solidFill>
                <a:latin typeface="Arial" panose="020B0604020202020204" pitchFamily="34" charset="0"/>
                <a:cs typeface="Arial" panose="020B0604020202020204" pitchFamily="34" charset="0"/>
              </a:rPr>
              <a:t>existirem. Caso não existam será exibida uma mensagem de crítica;</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4" name="Imagem 3"/>
          <p:cNvPicPr>
            <a:picLocks noChangeAspect="1"/>
          </p:cNvPicPr>
          <p:nvPr/>
        </p:nvPicPr>
        <p:blipFill>
          <a:blip r:embed="rId2"/>
          <a:stretch>
            <a:fillRect/>
          </a:stretch>
        </p:blipFill>
        <p:spPr>
          <a:xfrm>
            <a:off x="1386353" y="1988838"/>
            <a:ext cx="6369146" cy="4379547"/>
          </a:xfrm>
          <a:prstGeom prst="rect">
            <a:avLst/>
          </a:prstGeom>
        </p:spPr>
      </p:pic>
      <p:sp>
        <p:nvSpPr>
          <p:cNvPr id="11"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2803401188"/>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08857" y="692696"/>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Mensagem de Crítica;</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10" name="Imagem 9"/>
          <p:cNvPicPr/>
          <p:nvPr/>
        </p:nvPicPr>
        <p:blipFill>
          <a:blip r:embed="rId2"/>
          <a:stretch>
            <a:fillRect/>
          </a:stretch>
        </p:blipFill>
        <p:spPr>
          <a:xfrm>
            <a:off x="2086650" y="1124744"/>
            <a:ext cx="4968552" cy="5328592"/>
          </a:xfrm>
          <a:prstGeom prst="rect">
            <a:avLst/>
          </a:prstGeom>
        </p:spPr>
      </p:pic>
      <p:sp>
        <p:nvSpPr>
          <p:cNvPr id="11"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3144480157"/>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5" y="764704"/>
            <a:ext cx="8924139"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Na aba “</a:t>
            </a:r>
            <a:r>
              <a:rPr lang="pt-BR" altLang="pt-BR" sz="1600" b="1" dirty="0" smtClean="0">
                <a:solidFill>
                  <a:srgbClr val="FFFF66"/>
                </a:solidFill>
                <a:latin typeface="Arial" panose="020B0604020202020204" pitchFamily="34" charset="0"/>
                <a:cs typeface="Arial" panose="020B0604020202020204" pitchFamily="34" charset="0"/>
              </a:rPr>
              <a:t>Dados Semente</a:t>
            </a:r>
            <a:r>
              <a:rPr lang="pt-BR" altLang="pt-BR" sz="1600" b="1" dirty="0" smtClean="0">
                <a:solidFill>
                  <a:schemeClr val="bg1"/>
                </a:solidFill>
                <a:latin typeface="Arial" panose="020B0604020202020204" pitchFamily="34" charset="0"/>
                <a:cs typeface="Arial" panose="020B0604020202020204" pitchFamily="34" charset="0"/>
              </a:rPr>
              <a:t>” da tela “</a:t>
            </a:r>
            <a:r>
              <a:rPr lang="pt-BR" altLang="pt-BR" sz="1600" b="1" dirty="0">
                <a:solidFill>
                  <a:srgbClr val="FFFF66"/>
                </a:solidFill>
                <a:latin typeface="Arial" panose="020B0604020202020204" pitchFamily="34" charset="0"/>
                <a:cs typeface="Arial" panose="020B0604020202020204" pitchFamily="34" charset="0"/>
              </a:rPr>
              <a:t>Desagregação da Carga Global em Carga Por Barramento</a:t>
            </a:r>
            <a:r>
              <a:rPr lang="pt-BR" altLang="pt-BR" sz="1600" b="1" dirty="0">
                <a:solidFill>
                  <a:schemeClr val="bg1"/>
                </a:solidFill>
                <a:latin typeface="Arial" panose="020B0604020202020204" pitchFamily="34" charset="0"/>
                <a:cs typeface="Arial" panose="020B0604020202020204" pitchFamily="34" charset="0"/>
              </a:rPr>
              <a:t>”</a:t>
            </a:r>
            <a:r>
              <a:rPr lang="pt-BR" altLang="pt-BR" sz="1600" b="1" dirty="0" smtClean="0">
                <a:solidFill>
                  <a:schemeClr val="bg1"/>
                </a:solidFill>
                <a:latin typeface="Arial" panose="020B0604020202020204" pitchFamily="34" charset="0"/>
                <a:cs typeface="Arial" panose="020B0604020202020204" pitchFamily="34" charset="0"/>
              </a:rPr>
              <a:t> clicando em “</a:t>
            </a:r>
            <a:r>
              <a:rPr lang="pt-BR" altLang="pt-BR" sz="1600" b="1" dirty="0" smtClean="0">
                <a:solidFill>
                  <a:srgbClr val="FFFF66"/>
                </a:solidFill>
                <a:latin typeface="Arial" panose="020B0604020202020204" pitchFamily="34" charset="0"/>
                <a:cs typeface="Arial" panose="020B0604020202020204" pitchFamily="34" charset="0"/>
              </a:rPr>
              <a:t>Importar Dados</a:t>
            </a:r>
            <a:r>
              <a:rPr lang="pt-BR" altLang="pt-BR" sz="1600" b="1" dirty="0" smtClean="0">
                <a:solidFill>
                  <a:schemeClr val="bg1"/>
                </a:solidFill>
                <a:latin typeface="Arial" panose="020B0604020202020204" pitchFamily="34" charset="0"/>
                <a:cs typeface="Arial" panose="020B0604020202020204" pitchFamily="34" charset="0"/>
              </a:rPr>
              <a:t>” será importada a informação de total dos barramentos no tipo de dados “</a:t>
            </a:r>
            <a:r>
              <a:rPr lang="pt-BR" altLang="pt-BR" sz="1600" b="1" dirty="0" smtClean="0">
                <a:solidFill>
                  <a:srgbClr val="FFFF66"/>
                </a:solidFill>
                <a:latin typeface="Arial" panose="020B0604020202020204" pitchFamily="34" charset="0"/>
                <a:cs typeface="Arial" panose="020B0604020202020204" pitchFamily="34" charset="0"/>
              </a:rPr>
              <a:t>Semente</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7" name="Imagem 6"/>
          <p:cNvPicPr>
            <a:picLocks noChangeAspect="1"/>
          </p:cNvPicPr>
          <p:nvPr/>
        </p:nvPicPr>
        <p:blipFill>
          <a:blip r:embed="rId2"/>
          <a:stretch>
            <a:fillRect/>
          </a:stretch>
        </p:blipFill>
        <p:spPr>
          <a:xfrm>
            <a:off x="112357" y="2132856"/>
            <a:ext cx="3194581" cy="2200847"/>
          </a:xfrm>
          <a:prstGeom prst="rect">
            <a:avLst/>
          </a:prstGeom>
        </p:spPr>
      </p:pic>
      <p:sp>
        <p:nvSpPr>
          <p:cNvPr id="11" name="Seta para baixo 10"/>
          <p:cNvSpPr/>
          <p:nvPr/>
        </p:nvSpPr>
        <p:spPr>
          <a:xfrm rot="10800000">
            <a:off x="179512" y="3284984"/>
            <a:ext cx="72008" cy="21602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Seta para baixo 11"/>
          <p:cNvSpPr/>
          <p:nvPr/>
        </p:nvSpPr>
        <p:spPr>
          <a:xfrm rot="10800000">
            <a:off x="467544" y="3465851"/>
            <a:ext cx="72008" cy="21602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Retângulo 12"/>
          <p:cNvSpPr/>
          <p:nvPr/>
        </p:nvSpPr>
        <p:spPr>
          <a:xfrm>
            <a:off x="112356" y="5009047"/>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Observe ao lado a semelhança com o CPNE? </a:t>
            </a:r>
            <a:r>
              <a:rPr lang="pt-BR" altLang="pt-BR" sz="1600" b="1" dirty="0" err="1" smtClean="0">
                <a:solidFill>
                  <a:schemeClr val="bg1"/>
                </a:solidFill>
                <a:latin typeface="Arial" panose="020B0604020202020204" pitchFamily="34" charset="0"/>
                <a:cs typeface="Arial" panose="020B0604020202020204" pitchFamily="34" charset="0"/>
              </a:rPr>
              <a:t>Utilities</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15" name="Imagem 1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40266" y="2165279"/>
            <a:ext cx="5396230" cy="1691640"/>
          </a:xfrm>
          <a:prstGeom prst="rect">
            <a:avLst/>
          </a:prstGeom>
          <a:noFill/>
          <a:ln>
            <a:noFill/>
          </a:ln>
        </p:spPr>
      </p:pic>
      <p:sp>
        <p:nvSpPr>
          <p:cNvPr id="3" name="CaixaDeTexto 2"/>
          <p:cNvSpPr txBox="1"/>
          <p:nvPr/>
        </p:nvSpPr>
        <p:spPr>
          <a:xfrm>
            <a:off x="683568" y="4376035"/>
            <a:ext cx="1800200" cy="461665"/>
          </a:xfrm>
          <a:prstGeom prst="rect">
            <a:avLst/>
          </a:prstGeom>
          <a:noFill/>
        </p:spPr>
        <p:txBody>
          <a:bodyPr wrap="square" rtlCol="0">
            <a:spAutoFit/>
          </a:bodyPr>
          <a:lstStyle/>
          <a:p>
            <a:pPr algn="ctr"/>
            <a:r>
              <a:rPr lang="pt-BR" dirty="0" smtClean="0">
                <a:solidFill>
                  <a:schemeClr val="bg1"/>
                </a:solidFill>
              </a:rPr>
              <a:t>SCPCB</a:t>
            </a:r>
            <a:endParaRPr lang="pt-BR" dirty="0">
              <a:solidFill>
                <a:schemeClr val="bg1"/>
              </a:solidFill>
            </a:endParaRPr>
          </a:p>
        </p:txBody>
      </p:sp>
      <p:sp>
        <p:nvSpPr>
          <p:cNvPr id="14" name="CaixaDeTexto 13"/>
          <p:cNvSpPr txBox="1"/>
          <p:nvPr/>
        </p:nvSpPr>
        <p:spPr>
          <a:xfrm>
            <a:off x="5438281" y="3856919"/>
            <a:ext cx="1800200" cy="461665"/>
          </a:xfrm>
          <a:prstGeom prst="rect">
            <a:avLst/>
          </a:prstGeom>
          <a:noFill/>
        </p:spPr>
        <p:txBody>
          <a:bodyPr wrap="square" rtlCol="0">
            <a:spAutoFit/>
          </a:bodyPr>
          <a:lstStyle/>
          <a:p>
            <a:pPr algn="ctr"/>
            <a:r>
              <a:rPr lang="pt-BR" dirty="0" smtClean="0">
                <a:solidFill>
                  <a:schemeClr val="bg1"/>
                </a:solidFill>
              </a:rPr>
              <a:t>CPNE?</a:t>
            </a:r>
            <a:endParaRPr lang="pt-BR" dirty="0">
              <a:solidFill>
                <a:schemeClr val="bg1"/>
              </a:solidFill>
            </a:endParaRPr>
          </a:p>
        </p:txBody>
      </p:sp>
      <p:sp>
        <p:nvSpPr>
          <p:cNvPr id="1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1896891772"/>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5" y="764704"/>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aba “</a:t>
            </a:r>
            <a:r>
              <a:rPr lang="pt-BR" altLang="pt-BR" sz="1600" b="1" dirty="0" smtClean="0">
                <a:solidFill>
                  <a:srgbClr val="FFFF66"/>
                </a:solidFill>
                <a:latin typeface="Arial" panose="020B0604020202020204" pitchFamily="34" charset="0"/>
                <a:cs typeface="Arial" panose="020B0604020202020204" pitchFamily="34" charset="0"/>
              </a:rPr>
              <a:t>Dados Semente</a:t>
            </a:r>
            <a:r>
              <a:rPr lang="pt-BR" altLang="pt-BR" sz="1600" b="1" dirty="0" smtClean="0">
                <a:solidFill>
                  <a:schemeClr val="bg1"/>
                </a:solidFill>
                <a:latin typeface="Arial" panose="020B0604020202020204" pitchFamily="34" charset="0"/>
                <a:cs typeface="Arial" panose="020B0604020202020204" pitchFamily="34" charset="0"/>
              </a:rPr>
              <a:t>” após “</a:t>
            </a:r>
            <a:r>
              <a:rPr lang="pt-BR" altLang="pt-BR" sz="1600" b="1" dirty="0" smtClean="0">
                <a:solidFill>
                  <a:srgbClr val="FFFF66"/>
                </a:solidFill>
                <a:latin typeface="Arial" panose="020B0604020202020204" pitchFamily="34" charset="0"/>
                <a:cs typeface="Arial" panose="020B0604020202020204" pitchFamily="34" charset="0"/>
              </a:rPr>
              <a:t>Importar Dados</a:t>
            </a:r>
            <a:r>
              <a:rPr lang="pt-BR" altLang="pt-BR" sz="1600" b="1" dirty="0" smtClean="0">
                <a:solidFill>
                  <a:schemeClr val="bg1"/>
                </a:solidFill>
                <a:latin typeface="Arial" panose="020B0604020202020204" pitchFamily="34" charset="0"/>
                <a:cs typeface="Arial" panose="020B0604020202020204" pitchFamily="34" charset="0"/>
              </a:rPr>
              <a:t>” ficará da seguinte forma:</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7" name="Imagem 6"/>
          <p:cNvPicPr>
            <a:picLocks noChangeAspect="1"/>
          </p:cNvPicPr>
          <p:nvPr/>
        </p:nvPicPr>
        <p:blipFill>
          <a:blip r:embed="rId2"/>
          <a:stretch>
            <a:fillRect/>
          </a:stretch>
        </p:blipFill>
        <p:spPr>
          <a:xfrm>
            <a:off x="808316" y="1168265"/>
            <a:ext cx="7532215" cy="5189179"/>
          </a:xfrm>
          <a:prstGeom prst="rect">
            <a:avLst/>
          </a:prstGeom>
        </p:spPr>
      </p:pic>
      <p:sp>
        <p:nvSpPr>
          <p:cNvPr id="1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135298706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ângulo 2"/>
          <p:cNvSpPr/>
          <p:nvPr/>
        </p:nvSpPr>
        <p:spPr>
          <a:xfrm>
            <a:off x="467544" y="714139"/>
            <a:ext cx="8496944" cy="2723823"/>
          </a:xfrm>
          <a:prstGeom prst="rect">
            <a:avLst/>
          </a:prstGeom>
        </p:spPr>
        <p:txBody>
          <a:bodyPr wrap="square">
            <a:spAutoFit/>
          </a:bodyPr>
          <a:lstStyle/>
          <a:p>
            <a:pPr marL="285750" indent="-285750">
              <a:lnSpc>
                <a:spcPct val="150000"/>
              </a:lnSpc>
              <a:buFont typeface="Arial" panose="020B0604020202020204" pitchFamily="34" charset="0"/>
              <a:buChar char="•"/>
            </a:pPr>
            <a:r>
              <a:rPr lang="pt-BR" sz="1800" b="1" dirty="0" smtClean="0">
                <a:solidFill>
                  <a:srgbClr val="FFFF66"/>
                </a:solidFill>
                <a:latin typeface="Arial" panose="020B0604020202020204" pitchFamily="34" charset="0"/>
                <a:cs typeface="Arial" panose="020B0604020202020204" pitchFamily="34" charset="0"/>
              </a:rPr>
              <a:t>OUTRAS INFORMAÇÕES:</a:t>
            </a:r>
          </a:p>
          <a:p>
            <a:pPr marL="285750" indent="-285750">
              <a:lnSpc>
                <a:spcPct val="150000"/>
              </a:lnSpc>
              <a:buFont typeface="Arial" panose="020B0604020202020204" pitchFamily="34" charset="0"/>
              <a:buChar char="•"/>
            </a:pPr>
            <a:endParaRPr lang="pt-BR" sz="1600" b="1" dirty="0">
              <a:solidFill>
                <a:schemeClr val="bg1"/>
              </a:solidFill>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pt-BR" sz="1600" b="1" dirty="0" smtClean="0">
                <a:solidFill>
                  <a:schemeClr val="bg1"/>
                </a:solidFill>
                <a:latin typeface="Arial" panose="020B0604020202020204" pitchFamily="34" charset="0"/>
                <a:cs typeface="Arial" panose="020B0604020202020204" pitchFamily="34" charset="0"/>
              </a:rPr>
              <a:t>Período de garantia</a:t>
            </a:r>
          </a:p>
          <a:p>
            <a:pPr marL="285750" indent="-285750">
              <a:lnSpc>
                <a:spcPct val="150000"/>
              </a:lnSpc>
              <a:buFont typeface="Arial" panose="020B0604020202020204" pitchFamily="34" charset="0"/>
              <a:buChar char="•"/>
            </a:pPr>
            <a:r>
              <a:rPr lang="pt-BR" sz="1600" b="1" dirty="0" smtClean="0">
                <a:solidFill>
                  <a:schemeClr val="bg1"/>
                </a:solidFill>
                <a:latin typeface="Arial" panose="020B0604020202020204" pitchFamily="34" charset="0"/>
                <a:cs typeface="Arial" panose="020B0604020202020204" pitchFamily="34" charset="0"/>
              </a:rPr>
              <a:t>Identificação de problemas</a:t>
            </a:r>
          </a:p>
          <a:p>
            <a:pPr marL="285750" indent="-285750">
              <a:lnSpc>
                <a:spcPct val="150000"/>
              </a:lnSpc>
              <a:buFont typeface="Arial" panose="020B0604020202020204" pitchFamily="34" charset="0"/>
              <a:buChar char="•"/>
            </a:pPr>
            <a:r>
              <a:rPr lang="pt-BR" sz="1600" b="1" dirty="0" smtClean="0">
                <a:solidFill>
                  <a:schemeClr val="bg1"/>
                </a:solidFill>
                <a:latin typeface="Arial" panose="020B0604020202020204" pitchFamily="34" charset="0"/>
                <a:cs typeface="Arial" panose="020B0604020202020204" pitchFamily="34" charset="0"/>
              </a:rPr>
              <a:t>Transição / paciência</a:t>
            </a:r>
          </a:p>
          <a:p>
            <a:pPr marL="285750" indent="-285750">
              <a:lnSpc>
                <a:spcPct val="150000"/>
              </a:lnSpc>
              <a:buFont typeface="Arial" panose="020B0604020202020204" pitchFamily="34" charset="0"/>
              <a:buChar char="•"/>
            </a:pPr>
            <a:r>
              <a:rPr lang="pt-BR" sz="1600" b="1" dirty="0" smtClean="0">
                <a:solidFill>
                  <a:schemeClr val="bg1"/>
                </a:solidFill>
                <a:latin typeface="Arial" panose="020B0604020202020204" pitchFamily="34" charset="0"/>
                <a:cs typeface="Arial" panose="020B0604020202020204" pitchFamily="34" charset="0"/>
              </a:rPr>
              <a:t>Melhorias</a:t>
            </a:r>
          </a:p>
          <a:p>
            <a:pPr marL="285750" indent="-285750">
              <a:lnSpc>
                <a:spcPct val="150000"/>
              </a:lnSpc>
              <a:buFont typeface="Arial" panose="020B0604020202020204" pitchFamily="34" charset="0"/>
              <a:buChar char="•"/>
            </a:pPr>
            <a:r>
              <a:rPr lang="pt-BR" sz="1600" b="1" dirty="0" smtClean="0">
                <a:solidFill>
                  <a:schemeClr val="bg1"/>
                </a:solidFill>
                <a:latin typeface="Arial" panose="020B0604020202020204" pitchFamily="34" charset="0"/>
                <a:cs typeface="Arial" panose="020B0604020202020204" pitchFamily="34" charset="0"/>
              </a:rPr>
              <a:t>Casos especiais</a:t>
            </a:r>
          </a:p>
        </p:txBody>
      </p:sp>
      <p:sp>
        <p:nvSpPr>
          <p:cNvPr id="5"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5. Mudanças </a:t>
            </a:r>
            <a:r>
              <a:rPr lang="pt-BR" altLang="pt-BR" b="1" dirty="0"/>
              <a:t>no </a:t>
            </a:r>
            <a:r>
              <a:rPr lang="pt-BR" altLang="pt-BR" b="1" dirty="0" smtClean="0"/>
              <a:t>processo – 2ª Fase</a:t>
            </a:r>
            <a:endParaRPr lang="pt-BR" altLang="pt-BR" b="1" dirty="0"/>
          </a:p>
        </p:txBody>
      </p:sp>
    </p:spTree>
    <p:extLst>
      <p:ext uri="{BB962C8B-B14F-4D97-AF65-F5344CB8AC3E}">
        <p14:creationId xmlns:p14="http://schemas.microsoft.com/office/powerpoint/2010/main" val="685007388"/>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2"/>
          <a:stretch>
            <a:fillRect/>
          </a:stretch>
        </p:blipFill>
        <p:spPr>
          <a:xfrm>
            <a:off x="179511" y="2031038"/>
            <a:ext cx="3194581" cy="2200847"/>
          </a:xfrm>
          <a:prstGeom prst="rect">
            <a:avLst/>
          </a:prstGeom>
        </p:spPr>
      </p:pic>
      <p:sp>
        <p:nvSpPr>
          <p:cNvPr id="6" name="Retângulo 5"/>
          <p:cNvSpPr/>
          <p:nvPr/>
        </p:nvSpPr>
        <p:spPr>
          <a:xfrm>
            <a:off x="99297" y="677829"/>
            <a:ext cx="8924139"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Na aba “</a:t>
            </a:r>
            <a:r>
              <a:rPr lang="pt-BR" altLang="pt-BR" sz="1600" b="1" dirty="0" smtClean="0">
                <a:solidFill>
                  <a:srgbClr val="FFFF66"/>
                </a:solidFill>
                <a:latin typeface="Arial" panose="020B0604020202020204" pitchFamily="34" charset="0"/>
                <a:cs typeface="Arial" panose="020B0604020202020204" pitchFamily="34" charset="0"/>
              </a:rPr>
              <a:t>Previsão Curva de Carga</a:t>
            </a:r>
            <a:r>
              <a:rPr lang="pt-BR" altLang="pt-BR" sz="1600" b="1" dirty="0" smtClean="0">
                <a:solidFill>
                  <a:schemeClr val="bg1"/>
                </a:solidFill>
                <a:latin typeface="Arial" panose="020B0604020202020204" pitchFamily="34" charset="0"/>
                <a:cs typeface="Arial" panose="020B0604020202020204" pitchFamily="34" charset="0"/>
              </a:rPr>
              <a:t>” clicando em “</a:t>
            </a:r>
            <a:r>
              <a:rPr lang="pt-BR" altLang="pt-BR" sz="1600" b="1" dirty="0" smtClean="0">
                <a:solidFill>
                  <a:srgbClr val="FFFF66"/>
                </a:solidFill>
                <a:latin typeface="Arial" panose="020B0604020202020204" pitchFamily="34" charset="0"/>
                <a:cs typeface="Arial" panose="020B0604020202020204" pitchFamily="34" charset="0"/>
              </a:rPr>
              <a:t>Importar Dados</a:t>
            </a:r>
            <a:r>
              <a:rPr lang="pt-BR" altLang="pt-BR" sz="1600" b="1" dirty="0" smtClean="0">
                <a:solidFill>
                  <a:schemeClr val="bg1"/>
                </a:solidFill>
                <a:latin typeface="Arial" panose="020B0604020202020204" pitchFamily="34" charset="0"/>
                <a:cs typeface="Arial" panose="020B0604020202020204" pitchFamily="34" charset="0"/>
              </a:rPr>
              <a:t>” será importada a informação da previsão global por condição de carga para o horizonte de previsão;</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11" name="Seta para baixo 10"/>
          <p:cNvSpPr/>
          <p:nvPr/>
        </p:nvSpPr>
        <p:spPr>
          <a:xfrm rot="10800000">
            <a:off x="683568" y="3218345"/>
            <a:ext cx="72008" cy="21602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Seta para baixo 11"/>
          <p:cNvSpPr/>
          <p:nvPr/>
        </p:nvSpPr>
        <p:spPr>
          <a:xfrm rot="10800000">
            <a:off x="396576" y="3342394"/>
            <a:ext cx="72008" cy="21602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Retângulo 12"/>
          <p:cNvSpPr/>
          <p:nvPr/>
        </p:nvSpPr>
        <p:spPr>
          <a:xfrm>
            <a:off x="112356" y="5009047"/>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Observe ao lado a semelhança com o CPNE? </a:t>
            </a:r>
            <a:r>
              <a:rPr lang="pt-BR" altLang="pt-BR" sz="1600" b="1" dirty="0" err="1" smtClean="0">
                <a:solidFill>
                  <a:schemeClr val="bg1"/>
                </a:solidFill>
                <a:latin typeface="Arial" panose="020B0604020202020204" pitchFamily="34" charset="0"/>
                <a:cs typeface="Arial" panose="020B0604020202020204" pitchFamily="34" charset="0"/>
              </a:rPr>
              <a:t>Utilities</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3" name="CaixaDeTexto 2"/>
          <p:cNvSpPr txBox="1"/>
          <p:nvPr/>
        </p:nvSpPr>
        <p:spPr>
          <a:xfrm>
            <a:off x="683568" y="4376035"/>
            <a:ext cx="1800200" cy="461665"/>
          </a:xfrm>
          <a:prstGeom prst="rect">
            <a:avLst/>
          </a:prstGeom>
          <a:noFill/>
        </p:spPr>
        <p:txBody>
          <a:bodyPr wrap="square" rtlCol="0">
            <a:spAutoFit/>
          </a:bodyPr>
          <a:lstStyle/>
          <a:p>
            <a:pPr algn="ctr"/>
            <a:r>
              <a:rPr lang="pt-BR" dirty="0" smtClean="0">
                <a:solidFill>
                  <a:schemeClr val="bg1"/>
                </a:solidFill>
              </a:rPr>
              <a:t>SCPCB</a:t>
            </a:r>
            <a:endParaRPr lang="pt-BR" dirty="0">
              <a:solidFill>
                <a:schemeClr val="bg1"/>
              </a:solidFill>
            </a:endParaRPr>
          </a:p>
        </p:txBody>
      </p:sp>
      <p:sp>
        <p:nvSpPr>
          <p:cNvPr id="14" name="CaixaDeTexto 13"/>
          <p:cNvSpPr txBox="1"/>
          <p:nvPr/>
        </p:nvSpPr>
        <p:spPr>
          <a:xfrm>
            <a:off x="5438281" y="3856919"/>
            <a:ext cx="1800200" cy="461665"/>
          </a:xfrm>
          <a:prstGeom prst="rect">
            <a:avLst/>
          </a:prstGeom>
          <a:noFill/>
        </p:spPr>
        <p:txBody>
          <a:bodyPr wrap="square" rtlCol="0">
            <a:spAutoFit/>
          </a:bodyPr>
          <a:lstStyle/>
          <a:p>
            <a:pPr algn="ctr"/>
            <a:r>
              <a:rPr lang="pt-BR" dirty="0" smtClean="0">
                <a:solidFill>
                  <a:schemeClr val="bg1"/>
                </a:solidFill>
              </a:rPr>
              <a:t>CPNE?</a:t>
            </a:r>
            <a:endParaRPr lang="pt-BR" dirty="0">
              <a:solidFill>
                <a:schemeClr val="bg1"/>
              </a:solidFill>
            </a:endParaRPr>
          </a:p>
        </p:txBody>
      </p:sp>
      <p:pic>
        <p:nvPicPr>
          <p:cNvPr id="5" name="Imagem 4"/>
          <p:cNvPicPr>
            <a:picLocks noChangeAspect="1"/>
          </p:cNvPicPr>
          <p:nvPr/>
        </p:nvPicPr>
        <p:blipFill>
          <a:blip r:embed="rId3"/>
          <a:stretch>
            <a:fillRect/>
          </a:stretch>
        </p:blipFill>
        <p:spPr>
          <a:xfrm>
            <a:off x="3643715" y="1979556"/>
            <a:ext cx="5389331" cy="1859441"/>
          </a:xfrm>
          <a:prstGeom prst="rect">
            <a:avLst/>
          </a:prstGeom>
        </p:spPr>
      </p:pic>
      <p:sp>
        <p:nvSpPr>
          <p:cNvPr id="16" name="Seta em curva para a esquerda 15"/>
          <p:cNvSpPr/>
          <p:nvPr/>
        </p:nvSpPr>
        <p:spPr>
          <a:xfrm rot="18869085">
            <a:off x="6394354" y="1466499"/>
            <a:ext cx="666115" cy="1956435"/>
          </a:xfrm>
          <a:prstGeom prst="curvedLeftArrow">
            <a:avLst>
              <a:gd name="adj1" fmla="val 17226"/>
              <a:gd name="adj2" fmla="val 50000"/>
              <a:gd name="adj3" fmla="val 3661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BR"/>
          </a:p>
        </p:txBody>
      </p:sp>
      <p:sp>
        <p:nvSpPr>
          <p:cNvPr id="1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3549034948"/>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2"/>
          <a:stretch>
            <a:fillRect/>
          </a:stretch>
        </p:blipFill>
        <p:spPr>
          <a:xfrm>
            <a:off x="746338" y="1124744"/>
            <a:ext cx="7630055" cy="5256584"/>
          </a:xfrm>
          <a:prstGeom prst="rect">
            <a:avLst/>
          </a:prstGeom>
        </p:spPr>
      </p:pic>
      <p:sp>
        <p:nvSpPr>
          <p:cNvPr id="6" name="Retângulo 5"/>
          <p:cNvSpPr/>
          <p:nvPr/>
        </p:nvSpPr>
        <p:spPr>
          <a:xfrm>
            <a:off x="99297" y="677829"/>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aba “</a:t>
            </a:r>
            <a:r>
              <a:rPr lang="pt-BR" altLang="pt-BR" sz="1600" b="1" dirty="0" smtClean="0">
                <a:solidFill>
                  <a:srgbClr val="FFFF66"/>
                </a:solidFill>
                <a:latin typeface="Arial" panose="020B0604020202020204" pitchFamily="34" charset="0"/>
                <a:cs typeface="Arial" panose="020B0604020202020204" pitchFamily="34" charset="0"/>
              </a:rPr>
              <a:t>Previsão Curva de Carga</a:t>
            </a:r>
            <a:r>
              <a:rPr lang="pt-BR" altLang="pt-BR" sz="1600" b="1" dirty="0" smtClean="0">
                <a:solidFill>
                  <a:schemeClr val="bg1"/>
                </a:solidFill>
                <a:latin typeface="Arial" panose="020B0604020202020204" pitchFamily="34" charset="0"/>
                <a:cs typeface="Arial" panose="020B0604020202020204" pitchFamily="34" charset="0"/>
              </a:rPr>
              <a:t>” após </a:t>
            </a:r>
            <a:r>
              <a:rPr lang="pt-BR" altLang="pt-BR" sz="1600" b="1" dirty="0">
                <a:solidFill>
                  <a:schemeClr val="bg1"/>
                </a:solidFill>
                <a:latin typeface="Arial" panose="020B0604020202020204" pitchFamily="34" charset="0"/>
                <a:cs typeface="Arial" panose="020B0604020202020204" pitchFamily="34" charset="0"/>
              </a:rPr>
              <a:t>“</a:t>
            </a:r>
            <a:r>
              <a:rPr lang="pt-BR" altLang="pt-BR" sz="1600" b="1" dirty="0">
                <a:solidFill>
                  <a:srgbClr val="FFFF66"/>
                </a:solidFill>
                <a:latin typeface="Arial" panose="020B0604020202020204" pitchFamily="34" charset="0"/>
                <a:cs typeface="Arial" panose="020B0604020202020204" pitchFamily="34" charset="0"/>
              </a:rPr>
              <a:t>Importar Dados</a:t>
            </a:r>
            <a:r>
              <a:rPr lang="pt-BR" altLang="pt-BR" sz="1600" b="1" dirty="0">
                <a:solidFill>
                  <a:schemeClr val="bg1"/>
                </a:solidFill>
                <a:latin typeface="Arial" panose="020B0604020202020204" pitchFamily="34" charset="0"/>
                <a:cs typeface="Arial" panose="020B0604020202020204" pitchFamily="34" charset="0"/>
              </a:rPr>
              <a:t>” ficará da seguinte forma:</a:t>
            </a:r>
          </a:p>
        </p:txBody>
      </p:sp>
      <p:sp>
        <p:nvSpPr>
          <p:cNvPr id="1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3941465333"/>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7"/>
          <p:cNvPicPr>
            <a:picLocks noChangeAspect="1"/>
          </p:cNvPicPr>
          <p:nvPr/>
        </p:nvPicPr>
        <p:blipFill>
          <a:blip r:embed="rId2"/>
          <a:stretch>
            <a:fillRect/>
          </a:stretch>
        </p:blipFill>
        <p:spPr>
          <a:xfrm>
            <a:off x="112356" y="1994657"/>
            <a:ext cx="3194581" cy="2200847"/>
          </a:xfrm>
          <a:prstGeom prst="rect">
            <a:avLst/>
          </a:prstGeom>
        </p:spPr>
      </p:pic>
      <p:sp>
        <p:nvSpPr>
          <p:cNvPr id="6" name="Retângulo 5"/>
          <p:cNvSpPr/>
          <p:nvPr/>
        </p:nvSpPr>
        <p:spPr>
          <a:xfrm>
            <a:off x="112357" y="677829"/>
            <a:ext cx="8924139"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Na aba “</a:t>
            </a:r>
            <a:r>
              <a:rPr lang="pt-BR" altLang="pt-BR" sz="1600" b="1" dirty="0" smtClean="0">
                <a:solidFill>
                  <a:srgbClr val="FFFF66"/>
                </a:solidFill>
                <a:latin typeface="Arial" panose="020B0604020202020204" pitchFamily="34" charset="0"/>
                <a:cs typeface="Arial" panose="020B0604020202020204" pitchFamily="34" charset="0"/>
              </a:rPr>
              <a:t>Perdas e Valores Finais</a:t>
            </a:r>
            <a:r>
              <a:rPr lang="pt-BR" altLang="pt-BR" sz="1600" b="1" dirty="0" smtClean="0">
                <a:solidFill>
                  <a:schemeClr val="bg1"/>
                </a:solidFill>
                <a:latin typeface="Arial" panose="020B0604020202020204" pitchFamily="34" charset="0"/>
                <a:cs typeface="Arial" panose="020B0604020202020204" pitchFamily="34" charset="0"/>
              </a:rPr>
              <a:t>” selecionando o estudo e clicando em “</a:t>
            </a:r>
            <a:r>
              <a:rPr lang="pt-BR" altLang="pt-BR" sz="1600" b="1" dirty="0" smtClean="0">
                <a:solidFill>
                  <a:srgbClr val="FFFF66"/>
                </a:solidFill>
                <a:latin typeface="Arial" panose="020B0604020202020204" pitchFamily="34" charset="0"/>
                <a:cs typeface="Arial" panose="020B0604020202020204" pitchFamily="34" charset="0"/>
              </a:rPr>
              <a:t>Importar Dados</a:t>
            </a:r>
            <a:r>
              <a:rPr lang="pt-BR" altLang="pt-BR" sz="1600" b="1" dirty="0" smtClean="0">
                <a:solidFill>
                  <a:schemeClr val="bg1"/>
                </a:solidFill>
                <a:latin typeface="Arial" panose="020B0604020202020204" pitchFamily="34" charset="0"/>
                <a:cs typeface="Arial" panose="020B0604020202020204" pitchFamily="34" charset="0"/>
              </a:rPr>
              <a:t>” será importada a informação de perdas a ser utilizado no processo;</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11" name="Seta para baixo 10"/>
          <p:cNvSpPr/>
          <p:nvPr/>
        </p:nvSpPr>
        <p:spPr>
          <a:xfrm rot="10800000">
            <a:off x="1331640" y="3133317"/>
            <a:ext cx="72008" cy="21602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Seta para baixo 11"/>
          <p:cNvSpPr/>
          <p:nvPr/>
        </p:nvSpPr>
        <p:spPr>
          <a:xfrm rot="10800000">
            <a:off x="395536" y="3429000"/>
            <a:ext cx="72008" cy="21602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Retângulo 12"/>
          <p:cNvSpPr/>
          <p:nvPr/>
        </p:nvSpPr>
        <p:spPr>
          <a:xfrm>
            <a:off x="112356" y="5009047"/>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Observe ao lado a semelhança com o CPNE? </a:t>
            </a:r>
            <a:r>
              <a:rPr lang="pt-BR" altLang="pt-BR" sz="1600" b="1" dirty="0" err="1" smtClean="0">
                <a:solidFill>
                  <a:schemeClr val="bg1"/>
                </a:solidFill>
                <a:latin typeface="Arial" panose="020B0604020202020204" pitchFamily="34" charset="0"/>
                <a:cs typeface="Arial" panose="020B0604020202020204" pitchFamily="34" charset="0"/>
              </a:rPr>
              <a:t>Utilities</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3" name="CaixaDeTexto 2"/>
          <p:cNvSpPr txBox="1"/>
          <p:nvPr/>
        </p:nvSpPr>
        <p:spPr>
          <a:xfrm>
            <a:off x="683568" y="4376035"/>
            <a:ext cx="1800200" cy="461665"/>
          </a:xfrm>
          <a:prstGeom prst="rect">
            <a:avLst/>
          </a:prstGeom>
          <a:noFill/>
        </p:spPr>
        <p:txBody>
          <a:bodyPr wrap="square" rtlCol="0">
            <a:spAutoFit/>
          </a:bodyPr>
          <a:lstStyle/>
          <a:p>
            <a:pPr algn="ctr"/>
            <a:r>
              <a:rPr lang="pt-BR" dirty="0" smtClean="0">
                <a:solidFill>
                  <a:schemeClr val="bg1"/>
                </a:solidFill>
              </a:rPr>
              <a:t>SCPCB</a:t>
            </a:r>
            <a:endParaRPr lang="pt-BR" dirty="0">
              <a:solidFill>
                <a:schemeClr val="bg1"/>
              </a:solidFill>
            </a:endParaRPr>
          </a:p>
        </p:txBody>
      </p:sp>
      <p:sp>
        <p:nvSpPr>
          <p:cNvPr id="14" name="CaixaDeTexto 13"/>
          <p:cNvSpPr txBox="1"/>
          <p:nvPr/>
        </p:nvSpPr>
        <p:spPr>
          <a:xfrm>
            <a:off x="5438281" y="3856919"/>
            <a:ext cx="1800200" cy="461665"/>
          </a:xfrm>
          <a:prstGeom prst="rect">
            <a:avLst/>
          </a:prstGeom>
          <a:noFill/>
        </p:spPr>
        <p:txBody>
          <a:bodyPr wrap="square" rtlCol="0">
            <a:spAutoFit/>
          </a:bodyPr>
          <a:lstStyle/>
          <a:p>
            <a:pPr algn="ctr"/>
            <a:r>
              <a:rPr lang="pt-BR" dirty="0" smtClean="0">
                <a:solidFill>
                  <a:schemeClr val="bg1"/>
                </a:solidFill>
              </a:rPr>
              <a:t>CPNE?</a:t>
            </a:r>
            <a:endParaRPr lang="pt-BR" dirty="0">
              <a:solidFill>
                <a:schemeClr val="bg1"/>
              </a:solidFill>
            </a:endParaRPr>
          </a:p>
        </p:txBody>
      </p:sp>
      <p:pic>
        <p:nvPicPr>
          <p:cNvPr id="5" name="Imagem 4"/>
          <p:cNvPicPr>
            <a:picLocks noChangeAspect="1"/>
          </p:cNvPicPr>
          <p:nvPr/>
        </p:nvPicPr>
        <p:blipFill>
          <a:blip r:embed="rId3"/>
          <a:stretch>
            <a:fillRect/>
          </a:stretch>
        </p:blipFill>
        <p:spPr>
          <a:xfrm>
            <a:off x="3643715" y="1979556"/>
            <a:ext cx="5389331" cy="1859441"/>
          </a:xfrm>
          <a:prstGeom prst="rect">
            <a:avLst/>
          </a:prstGeom>
        </p:spPr>
      </p:pic>
      <p:sp>
        <p:nvSpPr>
          <p:cNvPr id="16" name="Seta em curva para a esquerda 15"/>
          <p:cNvSpPr/>
          <p:nvPr/>
        </p:nvSpPr>
        <p:spPr>
          <a:xfrm rot="18869085">
            <a:off x="6394354" y="1466499"/>
            <a:ext cx="666115" cy="1956435"/>
          </a:xfrm>
          <a:prstGeom prst="curvedLeftArrow">
            <a:avLst>
              <a:gd name="adj1" fmla="val 17226"/>
              <a:gd name="adj2" fmla="val 50000"/>
              <a:gd name="adj3" fmla="val 3661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pt-BR"/>
          </a:p>
        </p:txBody>
      </p:sp>
      <p:sp>
        <p:nvSpPr>
          <p:cNvPr id="15" name="Seta para a esquerda e para a direita 14"/>
          <p:cNvSpPr/>
          <p:nvPr/>
        </p:nvSpPr>
        <p:spPr>
          <a:xfrm rot="20379764">
            <a:off x="2944504" y="3125771"/>
            <a:ext cx="1479784" cy="231114"/>
          </a:xfrm>
          <a:prstGeom prst="lef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728315294"/>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m 7"/>
          <p:cNvPicPr>
            <a:picLocks noChangeAspect="1"/>
          </p:cNvPicPr>
          <p:nvPr/>
        </p:nvPicPr>
        <p:blipFill>
          <a:blip r:embed="rId2"/>
          <a:stretch>
            <a:fillRect/>
          </a:stretch>
        </p:blipFill>
        <p:spPr>
          <a:xfrm>
            <a:off x="721998" y="1105012"/>
            <a:ext cx="7704855" cy="5308117"/>
          </a:xfrm>
          <a:prstGeom prst="rect">
            <a:avLst/>
          </a:prstGeom>
        </p:spPr>
      </p:pic>
      <p:sp>
        <p:nvSpPr>
          <p:cNvPr id="6" name="Retângulo 5"/>
          <p:cNvSpPr/>
          <p:nvPr/>
        </p:nvSpPr>
        <p:spPr>
          <a:xfrm>
            <a:off x="112357" y="677829"/>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aba “</a:t>
            </a:r>
            <a:r>
              <a:rPr lang="pt-BR" altLang="pt-BR" sz="1600" b="1" dirty="0" smtClean="0">
                <a:solidFill>
                  <a:srgbClr val="FFFF66"/>
                </a:solidFill>
                <a:latin typeface="Arial" panose="020B0604020202020204" pitchFamily="34" charset="0"/>
                <a:cs typeface="Arial" panose="020B0604020202020204" pitchFamily="34" charset="0"/>
              </a:rPr>
              <a:t>Perdas e Valores Finais</a:t>
            </a:r>
            <a:r>
              <a:rPr lang="pt-BR" altLang="pt-BR" sz="1600" b="1" dirty="0" smtClean="0">
                <a:solidFill>
                  <a:schemeClr val="bg1"/>
                </a:solidFill>
                <a:latin typeface="Arial" panose="020B0604020202020204" pitchFamily="34" charset="0"/>
                <a:cs typeface="Arial" panose="020B0604020202020204" pitchFamily="34" charset="0"/>
              </a:rPr>
              <a:t>” após </a:t>
            </a:r>
            <a:r>
              <a:rPr lang="pt-BR" altLang="pt-BR" sz="1600" b="1" dirty="0">
                <a:solidFill>
                  <a:schemeClr val="bg1"/>
                </a:solidFill>
                <a:latin typeface="Arial" panose="020B0604020202020204" pitchFamily="34" charset="0"/>
                <a:cs typeface="Arial" panose="020B0604020202020204" pitchFamily="34" charset="0"/>
              </a:rPr>
              <a:t>“</a:t>
            </a:r>
            <a:r>
              <a:rPr lang="pt-BR" altLang="pt-BR" sz="1600" b="1" dirty="0">
                <a:solidFill>
                  <a:srgbClr val="FFFF66"/>
                </a:solidFill>
                <a:latin typeface="Arial" panose="020B0604020202020204" pitchFamily="34" charset="0"/>
                <a:cs typeface="Arial" panose="020B0604020202020204" pitchFamily="34" charset="0"/>
              </a:rPr>
              <a:t>Importar Dados</a:t>
            </a:r>
            <a:r>
              <a:rPr lang="pt-BR" altLang="pt-BR" sz="1600" b="1" dirty="0">
                <a:solidFill>
                  <a:schemeClr val="bg1"/>
                </a:solidFill>
                <a:latin typeface="Arial" panose="020B0604020202020204" pitchFamily="34" charset="0"/>
                <a:cs typeface="Arial" panose="020B0604020202020204" pitchFamily="34" charset="0"/>
              </a:rPr>
              <a:t>” ficará da seguinte forma:</a:t>
            </a:r>
          </a:p>
        </p:txBody>
      </p:sp>
      <p:sp>
        <p:nvSpPr>
          <p:cNvPr id="1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3629021834"/>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09930" y="692696"/>
            <a:ext cx="8924139" cy="152041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Na aba “</a:t>
            </a:r>
            <a:r>
              <a:rPr lang="pt-BR" altLang="pt-BR" sz="1600" b="1" dirty="0" smtClean="0">
                <a:solidFill>
                  <a:srgbClr val="FFFF66"/>
                </a:solidFill>
                <a:latin typeface="Arial" panose="020B0604020202020204" pitchFamily="34" charset="0"/>
                <a:cs typeface="Arial" panose="020B0604020202020204" pitchFamily="34" charset="0"/>
              </a:rPr>
              <a:t>Parâmetros</a:t>
            </a:r>
            <a:r>
              <a:rPr lang="pt-BR" altLang="pt-BR" sz="1600" b="1" dirty="0" smtClean="0">
                <a:solidFill>
                  <a:schemeClr val="bg1"/>
                </a:solidFill>
                <a:latin typeface="Arial" panose="020B0604020202020204" pitchFamily="34" charset="0"/>
                <a:cs typeface="Arial" panose="020B0604020202020204" pitchFamily="34" charset="0"/>
              </a:rPr>
              <a:t>” o usuário poderá manter novos fatores a serem aplicados a parte variável da carga, por padrão foi considerado os mesmos utilizados no CPNE?;</a:t>
            </a:r>
          </a:p>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 botão “</a:t>
            </a:r>
            <a:r>
              <a:rPr lang="pt-BR" altLang="pt-BR" sz="1600" b="1" dirty="0" smtClean="0">
                <a:solidFill>
                  <a:srgbClr val="FFFF66"/>
                </a:solidFill>
                <a:latin typeface="Arial" panose="020B0604020202020204" pitchFamily="34" charset="0"/>
                <a:cs typeface="Arial" panose="020B0604020202020204" pitchFamily="34" charset="0"/>
              </a:rPr>
              <a:t>Executar Desagregação</a:t>
            </a:r>
            <a:r>
              <a:rPr lang="pt-BR" altLang="pt-BR" sz="1600" b="1" dirty="0" smtClean="0">
                <a:solidFill>
                  <a:schemeClr val="bg1"/>
                </a:solidFill>
                <a:latin typeface="Arial" panose="020B0604020202020204" pitchFamily="34" charset="0"/>
                <a:cs typeface="Arial" panose="020B0604020202020204" pitchFamily="34" charset="0"/>
              </a:rPr>
              <a:t>” executa o processo e gera as previsões ajustadas;</a:t>
            </a:r>
          </a:p>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Se a caixa de seleção “</a:t>
            </a:r>
            <a:r>
              <a:rPr lang="pt-BR" altLang="pt-BR" sz="1600" b="1" dirty="0" smtClean="0">
                <a:solidFill>
                  <a:srgbClr val="FFFF66"/>
                </a:solidFill>
                <a:latin typeface="Arial" panose="020B0604020202020204" pitchFamily="34" charset="0"/>
                <a:cs typeface="Arial" panose="020B0604020202020204" pitchFamily="34" charset="0"/>
              </a:rPr>
              <a:t>Preencher planilha(s) de Previsão</a:t>
            </a:r>
            <a:r>
              <a:rPr lang="pt-BR" altLang="pt-BR" sz="1600" b="1" dirty="0" smtClean="0">
                <a:solidFill>
                  <a:schemeClr val="bg1"/>
                </a:solidFill>
                <a:latin typeface="Arial" panose="020B0604020202020204" pitchFamily="34" charset="0"/>
                <a:cs typeface="Arial" panose="020B0604020202020204" pitchFamily="34" charset="0"/>
              </a:rPr>
              <a:t>” estiver marcada, o resultado será gerado, e esse resultado será apresentado diretamente nas planilhas de previsão;</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17" name="Imagem 16"/>
          <p:cNvPicPr>
            <a:picLocks noChangeAspect="1"/>
          </p:cNvPicPr>
          <p:nvPr/>
        </p:nvPicPr>
        <p:blipFill>
          <a:blip r:embed="rId2"/>
          <a:stretch>
            <a:fillRect/>
          </a:stretch>
        </p:blipFill>
        <p:spPr>
          <a:xfrm>
            <a:off x="1619672" y="2204305"/>
            <a:ext cx="6180343" cy="4163375"/>
          </a:xfrm>
          <a:prstGeom prst="rect">
            <a:avLst/>
          </a:prstGeom>
        </p:spPr>
      </p:pic>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3379036773"/>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692696"/>
            <a:ext cx="8924139" cy="9787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Durante </a:t>
            </a:r>
            <a:r>
              <a:rPr lang="pt-BR" altLang="pt-BR" sz="1600" b="1" dirty="0">
                <a:solidFill>
                  <a:schemeClr val="bg1"/>
                </a:solidFill>
                <a:latin typeface="Arial" panose="020B0604020202020204" pitchFamily="34" charset="0"/>
                <a:cs typeface="Arial" panose="020B0604020202020204" pitchFamily="34" charset="0"/>
              </a:rPr>
              <a:t>o processo de desagregação o sistema exibirá mensagens de crítica do processo (a </a:t>
            </a:r>
            <a:r>
              <a:rPr lang="pt-BR" altLang="pt-BR" sz="1600" b="1" dirty="0" smtClean="0">
                <a:solidFill>
                  <a:schemeClr val="bg1"/>
                </a:solidFill>
                <a:latin typeface="Arial" panose="020B0604020202020204" pitchFamily="34" charset="0"/>
                <a:cs typeface="Arial" panose="020B0604020202020204" pitchFamily="34" charset="0"/>
              </a:rPr>
              <a:t>mensagem </a:t>
            </a:r>
            <a:r>
              <a:rPr lang="pt-BR" altLang="pt-BR" sz="1600" b="1" dirty="0">
                <a:solidFill>
                  <a:schemeClr val="bg1"/>
                </a:solidFill>
                <a:latin typeface="Arial" panose="020B0604020202020204" pitchFamily="34" charset="0"/>
                <a:cs typeface="Arial" panose="020B0604020202020204" pitchFamily="34" charset="0"/>
              </a:rPr>
              <a:t>será contextualizada em treinamento específico). Na tela haverá opção para que o usuário continue a execução, opção “Sim”, ou pare a execução para reconfigurar os barramentos horo-sazonais, opção “Não”.</a:t>
            </a:r>
          </a:p>
        </p:txBody>
      </p:sp>
      <p:pic>
        <p:nvPicPr>
          <p:cNvPr id="7" name="Imagem 6"/>
          <p:cNvPicPr>
            <a:picLocks noChangeAspect="1"/>
          </p:cNvPicPr>
          <p:nvPr/>
        </p:nvPicPr>
        <p:blipFill rotWithShape="1">
          <a:blip r:embed="rId2"/>
          <a:srcRect l="29278" t="22750" r="29126" b="26501"/>
          <a:stretch/>
        </p:blipFill>
        <p:spPr>
          <a:xfrm>
            <a:off x="1215259" y="1842634"/>
            <a:ext cx="6718334" cy="4610701"/>
          </a:xfrm>
          <a:prstGeom prst="rect">
            <a:avLst/>
          </a:prstGeom>
        </p:spPr>
      </p:pic>
      <p:sp>
        <p:nvSpPr>
          <p:cNvPr id="10"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3702693434"/>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a:blip r:embed="rId2"/>
          <a:stretch>
            <a:fillRect/>
          </a:stretch>
        </p:blipFill>
        <p:spPr>
          <a:xfrm>
            <a:off x="1848731" y="1052736"/>
            <a:ext cx="5451389" cy="5400600"/>
          </a:xfrm>
          <a:prstGeom prst="rect">
            <a:avLst/>
          </a:prstGeom>
        </p:spPr>
      </p:pic>
      <p:sp>
        <p:nvSpPr>
          <p:cNvPr id="10"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
        <p:nvSpPr>
          <p:cNvPr id="8" name="Retângulo 7"/>
          <p:cNvSpPr/>
          <p:nvPr/>
        </p:nvSpPr>
        <p:spPr>
          <a:xfrm>
            <a:off x="112357" y="677829"/>
            <a:ext cx="8924139" cy="3139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mensagem de crítica ficará </a:t>
            </a:r>
            <a:r>
              <a:rPr lang="pt-BR" altLang="pt-BR" sz="1600" b="1" dirty="0">
                <a:solidFill>
                  <a:schemeClr val="bg1"/>
                </a:solidFill>
                <a:latin typeface="Arial" panose="020B0604020202020204" pitchFamily="34" charset="0"/>
                <a:cs typeface="Arial" panose="020B0604020202020204" pitchFamily="34" charset="0"/>
              </a:rPr>
              <a:t>da seguinte forma:</a:t>
            </a:r>
          </a:p>
        </p:txBody>
      </p:sp>
    </p:spTree>
    <p:extLst>
      <p:ext uri="{BB962C8B-B14F-4D97-AF65-F5344CB8AC3E}">
        <p14:creationId xmlns:p14="http://schemas.microsoft.com/office/powerpoint/2010/main" val="817885586"/>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rotWithShape="1">
          <a:blip r:embed="rId2"/>
          <a:srcRect b="81081"/>
          <a:stretch/>
        </p:blipFill>
        <p:spPr>
          <a:xfrm>
            <a:off x="199958" y="2924944"/>
            <a:ext cx="8836538" cy="1656184"/>
          </a:xfrm>
          <a:prstGeom prst="rect">
            <a:avLst/>
          </a:prstGeom>
        </p:spPr>
      </p:pic>
      <p:sp>
        <p:nvSpPr>
          <p:cNvPr id="10"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
        <p:nvSpPr>
          <p:cNvPr id="8" name="Retângulo 7"/>
          <p:cNvSpPr/>
          <p:nvPr/>
        </p:nvSpPr>
        <p:spPr>
          <a:xfrm>
            <a:off x="112357" y="677829"/>
            <a:ext cx="8924139" cy="1963614"/>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mensagem de crítica ficará </a:t>
            </a:r>
            <a:r>
              <a:rPr lang="pt-BR" altLang="pt-BR" sz="1600" b="1" dirty="0">
                <a:solidFill>
                  <a:schemeClr val="bg1"/>
                </a:solidFill>
                <a:latin typeface="Arial" panose="020B0604020202020204" pitchFamily="34" charset="0"/>
                <a:cs typeface="Arial" panose="020B0604020202020204" pitchFamily="34" charset="0"/>
              </a:rPr>
              <a:t>da seguinte forma</a:t>
            </a:r>
            <a:r>
              <a:rPr lang="pt-BR" altLang="pt-BR" sz="1600" b="1" dirty="0" smtClean="0">
                <a:solidFill>
                  <a:schemeClr val="bg1"/>
                </a:solidFill>
                <a:latin typeface="Arial" panose="020B0604020202020204" pitchFamily="34" charset="0"/>
                <a:cs typeface="Arial" panose="020B0604020202020204" pitchFamily="34" charset="0"/>
              </a:rPr>
              <a:t>:</a:t>
            </a:r>
          </a:p>
          <a:p>
            <a:pPr marL="342900" indent="-34290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algn="just">
              <a:lnSpc>
                <a:spcPct val="90000"/>
              </a:lnSpc>
              <a:spcBef>
                <a:spcPct val="20000"/>
              </a:spcBef>
            </a:pPr>
            <a:r>
              <a:rPr lang="pt-BR" altLang="pt-BR" sz="1600" b="1" dirty="0" smtClean="0">
                <a:solidFill>
                  <a:schemeClr val="bg1"/>
                </a:solidFill>
                <a:latin typeface="Arial" panose="020B0604020202020204" pitchFamily="34" charset="0"/>
                <a:cs typeface="Arial" panose="020B0604020202020204" pitchFamily="34" charset="0"/>
              </a:rPr>
              <a:t>“Os barramentos abaixo não são 100% horo-sazonal, mas possuem demandas de ponta e fora de ponta declaradas no dado de carga horo-sazonal, e ainda tem sua carga ativa da semente menor ou igual à carga efetiva horo-sazonal para o barramento semente em alguma condição de carga/mês. O cálculo foi feito considerando como se esses barramentos fossem 100% horo-sazonal na(s) condição(</a:t>
            </a:r>
            <a:r>
              <a:rPr lang="pt-BR" altLang="pt-BR" sz="1600" b="1" dirty="0" err="1" smtClean="0">
                <a:solidFill>
                  <a:schemeClr val="bg1"/>
                </a:solidFill>
                <a:latin typeface="Arial" panose="020B0604020202020204" pitchFamily="34" charset="0"/>
                <a:cs typeface="Arial" panose="020B0604020202020204" pitchFamily="34" charset="0"/>
              </a:rPr>
              <a:t>ões</a:t>
            </a:r>
            <a:r>
              <a:rPr lang="pt-BR" altLang="pt-BR" sz="1600" b="1" dirty="0" smtClean="0">
                <a:solidFill>
                  <a:schemeClr val="bg1"/>
                </a:solidFill>
                <a:latin typeface="Arial" panose="020B0604020202020204" pitchFamily="34" charset="0"/>
                <a:cs typeface="Arial" panose="020B0604020202020204" pitchFamily="34" charset="0"/>
              </a:rPr>
              <a:t>) de carga/mês com esse tipo de ocorrência.”</a:t>
            </a:r>
            <a:endParaRPr lang="pt-BR" alt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1046890"/>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rotWithShape="1">
          <a:blip r:embed="rId2"/>
          <a:srcRect t="18132" b="5498"/>
          <a:stretch/>
        </p:blipFill>
        <p:spPr>
          <a:xfrm>
            <a:off x="375125" y="1484784"/>
            <a:ext cx="8462571" cy="4608512"/>
          </a:xfrm>
          <a:prstGeom prst="rect">
            <a:avLst/>
          </a:prstGeom>
        </p:spPr>
      </p:pic>
      <p:sp>
        <p:nvSpPr>
          <p:cNvPr id="6" name="Retângulo 5"/>
          <p:cNvSpPr/>
          <p:nvPr/>
        </p:nvSpPr>
        <p:spPr>
          <a:xfrm>
            <a:off x="144342" y="677829"/>
            <a:ext cx="8924139"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No final do processo o sistema exibirá uma mensagem de sucesso e exibirá a(s) planilha(s) de ajuste conforme era feito no CPNE?:</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4" name="Imagem 3"/>
          <p:cNvPicPr>
            <a:picLocks noChangeAspect="1"/>
          </p:cNvPicPr>
          <p:nvPr/>
        </p:nvPicPr>
        <p:blipFill>
          <a:blip r:embed="rId3"/>
          <a:stretch>
            <a:fillRect/>
          </a:stretch>
        </p:blipFill>
        <p:spPr>
          <a:xfrm>
            <a:off x="2699792" y="2780928"/>
            <a:ext cx="4400110" cy="2016224"/>
          </a:xfrm>
          <a:prstGeom prst="rect">
            <a:avLst/>
          </a:prstGeom>
        </p:spPr>
      </p:pic>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37. </a:t>
            </a:r>
            <a:r>
              <a:rPr lang="pt-BR" altLang="pt-BR" b="1" dirty="0"/>
              <a:t>Desagregação de </a:t>
            </a:r>
            <a:r>
              <a:rPr lang="pt-BR" altLang="pt-BR" b="1" dirty="0" smtClean="0"/>
              <a:t>Carga</a:t>
            </a:r>
            <a:endParaRPr lang="pt-BR" altLang="pt-BR" b="1" dirty="0"/>
          </a:p>
        </p:txBody>
      </p:sp>
    </p:spTree>
    <p:extLst>
      <p:ext uri="{BB962C8B-B14F-4D97-AF65-F5344CB8AC3E}">
        <p14:creationId xmlns:p14="http://schemas.microsoft.com/office/powerpoint/2010/main" val="1661697052"/>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38. Remanejamento</a:t>
            </a:r>
            <a:endParaRPr lang="pt-BR" altLang="pt-BR" b="1" dirty="0"/>
          </a:p>
        </p:txBody>
      </p:sp>
      <p:sp>
        <p:nvSpPr>
          <p:cNvPr id="6" name="Retângulo 5"/>
          <p:cNvSpPr/>
          <p:nvPr/>
        </p:nvSpPr>
        <p:spPr>
          <a:xfrm>
            <a:off x="112355" y="778781"/>
            <a:ext cx="8924139" cy="9787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opção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Remanejamento</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da funcionalidade “</a:t>
            </a:r>
            <a:r>
              <a:rPr lang="pt-BR" altLang="pt-BR" sz="1600" b="1" dirty="0">
                <a:solidFill>
                  <a:srgbClr val="FFFF66"/>
                </a:solidFill>
                <a:latin typeface="Arial" panose="020B0604020202020204" pitchFamily="34" charset="0"/>
                <a:cs typeface="Arial" panose="020B0604020202020204" pitchFamily="34" charset="0"/>
              </a:rPr>
              <a:t>Elaboração de Previsões</a:t>
            </a:r>
            <a:r>
              <a:rPr lang="pt-BR" altLang="pt-BR" sz="1600" b="1" dirty="0">
                <a:solidFill>
                  <a:schemeClr val="bg1"/>
                </a:solidFill>
                <a:latin typeface="Arial" panose="020B0604020202020204" pitchFamily="34" charset="0"/>
                <a:cs typeface="Arial" panose="020B0604020202020204" pitchFamily="34" charset="0"/>
              </a:rPr>
              <a:t>” do </a:t>
            </a:r>
            <a:r>
              <a:rPr lang="pt-BR" altLang="pt-BR" sz="1600" b="1" i="1" dirty="0">
                <a:solidFill>
                  <a:schemeClr val="bg1"/>
                </a:solidFill>
                <a:latin typeface="Arial" panose="020B0604020202020204" pitchFamily="34" charset="0"/>
                <a:cs typeface="Arial" panose="020B0604020202020204" pitchFamily="34" charset="0"/>
              </a:rPr>
              <a:t>plug-in</a:t>
            </a:r>
            <a:r>
              <a:rPr lang="pt-BR" altLang="pt-BR" sz="1600" b="1" dirty="0">
                <a:solidFill>
                  <a:schemeClr val="bg1"/>
                </a:solidFill>
                <a:latin typeface="Arial" panose="020B0604020202020204" pitchFamily="34" charset="0"/>
                <a:cs typeface="Arial" panose="020B0604020202020204" pitchFamily="34" charset="0"/>
              </a:rPr>
              <a:t> do SCPCB </a:t>
            </a:r>
            <a:r>
              <a:rPr lang="pt-BR" altLang="pt-BR" sz="1600" b="1" dirty="0" smtClean="0">
                <a:solidFill>
                  <a:schemeClr val="bg1"/>
                </a:solidFill>
                <a:latin typeface="Arial" panose="020B0604020202020204" pitchFamily="34" charset="0"/>
                <a:cs typeface="Arial" panose="020B0604020202020204" pitchFamily="34" charset="0"/>
              </a:rPr>
              <a:t>permite ao usuário realizar </a:t>
            </a:r>
            <a:r>
              <a:rPr lang="pt-BR" altLang="pt-BR" sz="1600" b="1" dirty="0">
                <a:solidFill>
                  <a:schemeClr val="bg1"/>
                </a:solidFill>
                <a:latin typeface="Arial" panose="020B0604020202020204" pitchFamily="34" charset="0"/>
                <a:cs typeface="Arial" panose="020B0604020202020204" pitchFamily="34" charset="0"/>
              </a:rPr>
              <a:t>a transferência da carga ativa/reativa entre dois barramentos, através da declaração dos barramento de origem e destino e dos valores (MW ou %) por condição de carga a serem </a:t>
            </a:r>
            <a:r>
              <a:rPr lang="pt-BR" altLang="pt-BR" sz="1600" b="1" dirty="0" smtClean="0">
                <a:solidFill>
                  <a:schemeClr val="bg1"/>
                </a:solidFill>
                <a:latin typeface="Arial" panose="020B0604020202020204" pitchFamily="34" charset="0"/>
                <a:cs typeface="Arial" panose="020B0604020202020204" pitchFamily="34" charset="0"/>
              </a:rPr>
              <a:t>transferidos;</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5" name="Imagem 4"/>
          <p:cNvPicPr>
            <a:picLocks noChangeAspect="1"/>
          </p:cNvPicPr>
          <p:nvPr/>
        </p:nvPicPr>
        <p:blipFill rotWithShape="1">
          <a:blip r:embed="rId2" cstate="print">
            <a:extLst>
              <a:ext uri="{28A0092B-C50C-407E-A947-70E740481C1C}">
                <a14:useLocalDpi xmlns:a14="http://schemas.microsoft.com/office/drawing/2010/main" val="0"/>
              </a:ext>
            </a:extLst>
          </a:blip>
          <a:srcRect l="43295" r="15538"/>
          <a:stretch/>
        </p:blipFill>
        <p:spPr bwMode="auto">
          <a:xfrm>
            <a:off x="253944" y="2204864"/>
            <a:ext cx="8640960" cy="1684664"/>
          </a:xfrm>
          <a:prstGeom prst="rect">
            <a:avLst/>
          </a:prstGeom>
          <a:noFill/>
          <a:ln>
            <a:noFill/>
          </a:ln>
        </p:spPr>
      </p:pic>
      <p:sp>
        <p:nvSpPr>
          <p:cNvPr id="8" name="Seta para baixo 7"/>
          <p:cNvSpPr/>
          <p:nvPr/>
        </p:nvSpPr>
        <p:spPr>
          <a:xfrm rot="16200000">
            <a:off x="3242165" y="3064144"/>
            <a:ext cx="293846" cy="36563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406051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smtClean="0"/>
              <a:t>SCPCB - Histórico</a:t>
            </a:r>
            <a:endParaRPr lang="pt-BR" dirty="0"/>
          </a:p>
        </p:txBody>
      </p:sp>
      <p:pic>
        <p:nvPicPr>
          <p:cNvPr id="5" name="Imagem 4"/>
          <p:cNvPicPr>
            <a:picLocks noChangeAspect="1"/>
          </p:cNvPicPr>
          <p:nvPr/>
        </p:nvPicPr>
        <p:blipFill rotWithShape="1">
          <a:blip r:embed="rId2"/>
          <a:srcRect l="42923" t="23103" r="24786" b="28003"/>
          <a:stretch/>
        </p:blipFill>
        <p:spPr>
          <a:xfrm>
            <a:off x="0" y="0"/>
            <a:ext cx="9144000" cy="6858000"/>
          </a:xfrm>
          <a:prstGeom prst="rect">
            <a:avLst/>
          </a:prstGeom>
        </p:spPr>
      </p:pic>
    </p:spTree>
    <p:extLst>
      <p:ext uri="{BB962C8B-B14F-4D97-AF65-F5344CB8AC3E}">
        <p14:creationId xmlns:p14="http://schemas.microsoft.com/office/powerpoint/2010/main" val="18049950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a:t>6</a:t>
            </a:r>
            <a:r>
              <a:rPr lang="pt-BR" altLang="pt-BR" b="1" dirty="0" smtClean="0"/>
              <a:t>. </a:t>
            </a:r>
            <a:r>
              <a:rPr lang="pt-BR" altLang="pt-BR" b="1" dirty="0"/>
              <a:t>Atualização do </a:t>
            </a:r>
            <a:r>
              <a:rPr lang="pt-BR" altLang="pt-BR" b="1" dirty="0" smtClean="0"/>
              <a:t>SISBAR e Agrupamentos</a:t>
            </a:r>
            <a:endParaRPr lang="pt-BR" altLang="pt-BR" b="1" dirty="0"/>
          </a:p>
        </p:txBody>
      </p:sp>
      <p:sp>
        <p:nvSpPr>
          <p:cNvPr id="4" name="Título 1"/>
          <p:cNvSpPr txBox="1">
            <a:spLocks/>
          </p:cNvSpPr>
          <p:nvPr/>
        </p:nvSpPr>
        <p:spPr bwMode="auto">
          <a:xfrm>
            <a:off x="107504" y="692696"/>
            <a:ext cx="8784976"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r>
              <a:rPr lang="pt-BR" sz="2000" b="1" i="1" dirty="0" smtClean="0"/>
              <a:t>SISBAR – Sistema de Cadastro de Barramentos da Rede de Simulação</a:t>
            </a:r>
            <a:endParaRPr lang="pt-BR" sz="2000" b="1" i="1" dirty="0"/>
          </a:p>
        </p:txBody>
      </p:sp>
      <p:sp>
        <p:nvSpPr>
          <p:cNvPr id="7" name="Retângulo 6"/>
          <p:cNvSpPr/>
          <p:nvPr/>
        </p:nvSpPr>
        <p:spPr>
          <a:xfrm>
            <a:off x="107504" y="1340768"/>
            <a:ext cx="8928991" cy="507831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b="1" dirty="0">
                <a:solidFill>
                  <a:schemeClr val="bg1"/>
                </a:solidFill>
                <a:latin typeface="Arial" panose="020B0604020202020204" pitchFamily="34" charset="0"/>
                <a:cs typeface="Arial" panose="020B0604020202020204" pitchFamily="34" charset="0"/>
              </a:rPr>
              <a:t>Nesse sistema são cadastrados os barramentos </a:t>
            </a:r>
            <a:r>
              <a:rPr lang="pt-BR" altLang="pt-BR" b="1" dirty="0" smtClean="0">
                <a:solidFill>
                  <a:schemeClr val="bg1"/>
                </a:solidFill>
                <a:latin typeface="Arial" panose="020B0604020202020204" pitchFamily="34" charset="0"/>
                <a:cs typeface="Arial" panose="020B0604020202020204" pitchFamily="34" charset="0"/>
              </a:rPr>
              <a:t>(número e nome) que </a:t>
            </a:r>
            <a:r>
              <a:rPr lang="pt-BR" altLang="pt-BR" b="1" dirty="0">
                <a:solidFill>
                  <a:schemeClr val="bg1"/>
                </a:solidFill>
                <a:latin typeface="Arial" panose="020B0604020202020204" pitchFamily="34" charset="0"/>
                <a:cs typeface="Arial" panose="020B0604020202020204" pitchFamily="34" charset="0"/>
              </a:rPr>
              <a:t>são utilizados na rede de simulação dos </a:t>
            </a:r>
            <a:r>
              <a:rPr lang="pt-BR" altLang="pt-BR" b="1" dirty="0" smtClean="0">
                <a:solidFill>
                  <a:schemeClr val="bg1"/>
                </a:solidFill>
                <a:latin typeface="Arial" panose="020B0604020202020204" pitchFamily="34" charset="0"/>
                <a:cs typeface="Arial" panose="020B0604020202020204" pitchFamily="34" charset="0"/>
              </a:rPr>
              <a:t>estudo elétricos do ONS.</a:t>
            </a:r>
          </a:p>
          <a:p>
            <a:pPr marL="342900" indent="-342900" algn="just">
              <a:lnSpc>
                <a:spcPct val="90000"/>
              </a:lnSpc>
              <a:spcBef>
                <a:spcPct val="20000"/>
              </a:spcBef>
              <a:buFont typeface="Arial" panose="020B0604020202020204" pitchFamily="34" charset="0"/>
              <a:buChar char="•"/>
            </a:pPr>
            <a:endParaRPr lang="pt-BR" altLang="pt-BR"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b="1" dirty="0" smtClean="0">
                <a:solidFill>
                  <a:schemeClr val="bg1"/>
                </a:solidFill>
                <a:latin typeface="Arial" panose="020B0604020202020204" pitchFamily="34" charset="0"/>
                <a:cs typeface="Arial" panose="020B0604020202020204" pitchFamily="34" charset="0"/>
              </a:rPr>
              <a:t>Para cada novo estudo é associado o conjunto de barramentos cadastrados no SISBAR e disparado um processo de criação automática de estudo no SCPCB, onde será utilizado o subconjunto de barramentos que possui representação de previsão carga.</a:t>
            </a:r>
          </a:p>
          <a:p>
            <a:pPr marL="342900" indent="-342900" algn="just">
              <a:lnSpc>
                <a:spcPct val="90000"/>
              </a:lnSpc>
              <a:spcBef>
                <a:spcPct val="20000"/>
              </a:spcBef>
              <a:buFont typeface="Arial" panose="020B0604020202020204" pitchFamily="34" charset="0"/>
              <a:buChar char="•"/>
            </a:pPr>
            <a:endParaRPr lang="pt-BR" altLang="pt-BR"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b="1" dirty="0" smtClean="0">
                <a:solidFill>
                  <a:schemeClr val="bg1"/>
                </a:solidFill>
                <a:latin typeface="Arial" panose="020B0604020202020204" pitchFamily="34" charset="0"/>
                <a:cs typeface="Arial" panose="020B0604020202020204" pitchFamily="34" charset="0"/>
              </a:rPr>
              <a:t>Antes da criação do estudo no SCPCB pode ser necessária atualização de parâmetros de alguns barramentos.</a:t>
            </a:r>
          </a:p>
          <a:p>
            <a:pPr marL="342900" indent="-342900" algn="just">
              <a:lnSpc>
                <a:spcPct val="90000"/>
              </a:lnSpc>
              <a:spcBef>
                <a:spcPct val="20000"/>
              </a:spcBef>
              <a:buFont typeface="Arial" panose="020B0604020202020204" pitchFamily="34" charset="0"/>
              <a:buChar char="•"/>
            </a:pPr>
            <a:endParaRPr lang="pt-BR" altLang="pt-BR"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b="1" dirty="0">
                <a:solidFill>
                  <a:srgbClr val="FFFF66"/>
                </a:solidFill>
                <a:latin typeface="Arial" panose="020B0604020202020204" pitchFamily="34" charset="0"/>
                <a:cs typeface="Arial" panose="020B0604020202020204" pitchFamily="34" charset="0"/>
              </a:rPr>
              <a:t>Alteração de </a:t>
            </a:r>
            <a:r>
              <a:rPr lang="pt-BR" altLang="pt-BR" b="1" dirty="0" smtClean="0">
                <a:solidFill>
                  <a:srgbClr val="FFFF66"/>
                </a:solidFill>
                <a:latin typeface="Arial" panose="020B0604020202020204" pitchFamily="34" charset="0"/>
                <a:cs typeface="Arial" panose="020B0604020202020204" pitchFamily="34" charset="0"/>
              </a:rPr>
              <a:t>processo:</a:t>
            </a:r>
          </a:p>
          <a:p>
            <a:pPr marL="742950" lvl="1" indent="-285750" algn="just">
              <a:lnSpc>
                <a:spcPct val="90000"/>
              </a:lnSpc>
              <a:spcBef>
                <a:spcPct val="20000"/>
              </a:spcBef>
              <a:buFont typeface="Wingdings" panose="05000000000000000000" pitchFamily="2" charset="2"/>
              <a:buChar char="ü"/>
            </a:pPr>
            <a:r>
              <a:rPr lang="pt-BR" altLang="pt-BR" b="1" dirty="0" smtClean="0">
                <a:solidFill>
                  <a:srgbClr val="FFFF66"/>
                </a:solidFill>
                <a:latin typeface="Arial" panose="020B0604020202020204" pitchFamily="34" charset="0"/>
                <a:cs typeface="Arial" panose="020B0604020202020204" pitchFamily="34" charset="0"/>
              </a:rPr>
              <a:t>Será </a:t>
            </a:r>
            <a:r>
              <a:rPr lang="pt-BR" altLang="pt-BR" b="1" dirty="0">
                <a:solidFill>
                  <a:srgbClr val="FFFF66"/>
                </a:solidFill>
                <a:latin typeface="Arial" panose="020B0604020202020204" pitchFamily="34" charset="0"/>
                <a:cs typeface="Arial" panose="020B0604020202020204" pitchFamily="34" charset="0"/>
              </a:rPr>
              <a:t>solicitada aos </a:t>
            </a:r>
            <a:r>
              <a:rPr lang="pt-BR" altLang="pt-BR" b="1" dirty="0" smtClean="0">
                <a:solidFill>
                  <a:srgbClr val="FFFF66"/>
                </a:solidFill>
                <a:latin typeface="Arial" panose="020B0604020202020204" pitchFamily="34" charset="0"/>
                <a:cs typeface="Arial" panose="020B0604020202020204" pitchFamily="34" charset="0"/>
              </a:rPr>
              <a:t>agentes, antes </a:t>
            </a:r>
            <a:r>
              <a:rPr lang="pt-BR" altLang="pt-BR" b="1" dirty="0">
                <a:solidFill>
                  <a:srgbClr val="FFFF66"/>
                </a:solidFill>
                <a:latin typeface="Arial" panose="020B0604020202020204" pitchFamily="34" charset="0"/>
                <a:cs typeface="Arial" panose="020B0604020202020204" pitchFamily="34" charset="0"/>
              </a:rPr>
              <a:t>da liberação de um estudo no SCPCB,</a:t>
            </a:r>
            <a:r>
              <a:rPr lang="pt-BR" altLang="pt-BR" b="1" dirty="0" smtClean="0">
                <a:solidFill>
                  <a:srgbClr val="FFFF66"/>
                </a:solidFill>
                <a:latin typeface="Arial" panose="020B0604020202020204" pitchFamily="34" charset="0"/>
                <a:cs typeface="Arial" panose="020B0604020202020204" pitchFamily="34" charset="0"/>
              </a:rPr>
              <a:t> a verificação da necessidade de atualização </a:t>
            </a:r>
            <a:r>
              <a:rPr lang="pt-BR" altLang="pt-BR" b="1" dirty="0">
                <a:solidFill>
                  <a:srgbClr val="FFFF66"/>
                </a:solidFill>
                <a:latin typeface="Arial" panose="020B0604020202020204" pitchFamily="34" charset="0"/>
                <a:cs typeface="Arial" panose="020B0604020202020204" pitchFamily="34" charset="0"/>
              </a:rPr>
              <a:t>da configuração de barramentos </a:t>
            </a:r>
            <a:r>
              <a:rPr lang="pt-BR" altLang="pt-BR" b="1" dirty="0" smtClean="0">
                <a:solidFill>
                  <a:srgbClr val="FFFF66"/>
                </a:solidFill>
                <a:latin typeface="Arial" panose="020B0604020202020204" pitchFamily="34" charset="0"/>
                <a:cs typeface="Arial" panose="020B0604020202020204" pitchFamily="34" charset="0"/>
              </a:rPr>
              <a:t>do SISBAR, para </a:t>
            </a:r>
            <a:r>
              <a:rPr lang="pt-BR" altLang="pt-BR" b="1" dirty="0">
                <a:solidFill>
                  <a:srgbClr val="FFFF66"/>
                </a:solidFill>
                <a:latin typeface="Arial" panose="020B0604020202020204" pitchFamily="34" charset="0"/>
                <a:cs typeface="Arial" panose="020B0604020202020204" pitchFamily="34" charset="0"/>
              </a:rPr>
              <a:t>envio das previsões de </a:t>
            </a:r>
            <a:r>
              <a:rPr lang="pt-BR" altLang="pt-BR" b="1" dirty="0" smtClean="0">
                <a:solidFill>
                  <a:srgbClr val="FFFF66"/>
                </a:solidFill>
                <a:latin typeface="Arial" panose="020B0604020202020204" pitchFamily="34" charset="0"/>
                <a:cs typeface="Arial" panose="020B0604020202020204" pitchFamily="34" charset="0"/>
              </a:rPr>
              <a:t>carga. </a:t>
            </a:r>
          </a:p>
          <a:p>
            <a:pPr marL="742950" lvl="1" indent="-285750" algn="just">
              <a:lnSpc>
                <a:spcPct val="90000"/>
              </a:lnSpc>
              <a:spcBef>
                <a:spcPct val="20000"/>
              </a:spcBef>
              <a:buFont typeface="Wingdings" panose="05000000000000000000" pitchFamily="2" charset="2"/>
              <a:buChar char="ü"/>
            </a:pPr>
            <a:r>
              <a:rPr lang="pt-BR" altLang="pt-BR" b="1" dirty="0" smtClean="0">
                <a:solidFill>
                  <a:srgbClr val="FFFF66"/>
                </a:solidFill>
                <a:latin typeface="Arial" panose="020B0604020202020204" pitchFamily="34" charset="0"/>
                <a:cs typeface="Arial" panose="020B0604020202020204" pitchFamily="34" charset="0"/>
              </a:rPr>
              <a:t>Será enviado um relatório com as informações gravadas na base do SISBAR para verificação</a:t>
            </a:r>
            <a:r>
              <a:rPr lang="pt-BR" altLang="pt-BR" b="1" dirty="0">
                <a:solidFill>
                  <a:srgbClr val="FFFF66"/>
                </a:solidFill>
                <a:latin typeface="Arial" panose="020B0604020202020204" pitchFamily="34" charset="0"/>
                <a:cs typeface="Arial" panose="020B0604020202020204" pitchFamily="34" charset="0"/>
              </a:rPr>
              <a:t> </a:t>
            </a:r>
            <a:r>
              <a:rPr lang="pt-BR" altLang="pt-BR" b="1" dirty="0" smtClean="0">
                <a:solidFill>
                  <a:srgbClr val="FFFF66"/>
                </a:solidFill>
                <a:latin typeface="Arial" panose="020B0604020202020204" pitchFamily="34" charset="0"/>
                <a:cs typeface="Arial" panose="020B0604020202020204" pitchFamily="34" charset="0"/>
              </a:rPr>
              <a:t>dessa necessidade </a:t>
            </a:r>
            <a:r>
              <a:rPr lang="pt-BR" altLang="pt-BR" b="1" dirty="0">
                <a:solidFill>
                  <a:srgbClr val="FFFF66"/>
                </a:solidFill>
                <a:latin typeface="Arial" panose="020B0604020202020204" pitchFamily="34" charset="0"/>
                <a:cs typeface="Arial" panose="020B0604020202020204" pitchFamily="34" charset="0"/>
              </a:rPr>
              <a:t>de </a:t>
            </a:r>
            <a:r>
              <a:rPr lang="pt-BR" altLang="pt-BR" b="1" dirty="0" smtClean="0">
                <a:solidFill>
                  <a:srgbClr val="FFFF66"/>
                </a:solidFill>
                <a:latin typeface="Arial" panose="020B0604020202020204" pitchFamily="34" charset="0"/>
                <a:cs typeface="Arial" panose="020B0604020202020204" pitchFamily="34" charset="0"/>
              </a:rPr>
              <a:t>atualização.</a:t>
            </a:r>
          </a:p>
          <a:p>
            <a:pPr marL="742950" lvl="1" indent="-285750" algn="just">
              <a:lnSpc>
                <a:spcPct val="90000"/>
              </a:lnSpc>
              <a:spcBef>
                <a:spcPct val="20000"/>
              </a:spcBef>
              <a:buFont typeface="Wingdings" panose="05000000000000000000" pitchFamily="2" charset="2"/>
              <a:buChar char="ü"/>
            </a:pPr>
            <a:r>
              <a:rPr lang="pt-BR" altLang="pt-BR" b="1" dirty="0" smtClean="0">
                <a:solidFill>
                  <a:srgbClr val="FFFF66"/>
                </a:solidFill>
                <a:latin typeface="Arial" panose="020B0604020202020204" pitchFamily="34" charset="0"/>
                <a:cs typeface="Arial" panose="020B0604020202020204" pitchFamily="34" charset="0"/>
              </a:rPr>
              <a:t>O agente envia ao ONS as atualizações e o ONS atualiza o SISBAR.</a:t>
            </a:r>
            <a:endParaRPr lang="pt-BR" altLang="pt-BR" b="1" dirty="0">
              <a:solidFill>
                <a:srgbClr val="FFFF6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9029672"/>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38. Remanejamento</a:t>
            </a:r>
            <a:endParaRPr lang="pt-BR" altLang="pt-BR" b="1" dirty="0"/>
          </a:p>
        </p:txBody>
      </p:sp>
      <p:sp>
        <p:nvSpPr>
          <p:cNvPr id="4" name="Retângulo 3"/>
          <p:cNvSpPr/>
          <p:nvPr/>
        </p:nvSpPr>
        <p:spPr>
          <a:xfrm>
            <a:off x="102478" y="764704"/>
            <a:ext cx="8924139" cy="260379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Acionada a opção “</a:t>
            </a:r>
            <a:r>
              <a:rPr lang="pt-BR" altLang="pt-BR" sz="1600" b="1" dirty="0" smtClean="0">
                <a:solidFill>
                  <a:srgbClr val="FFFF66"/>
                </a:solidFill>
                <a:latin typeface="Arial" panose="020B0604020202020204" pitchFamily="34" charset="0"/>
                <a:cs typeface="Arial" panose="020B0604020202020204" pitchFamily="34" charset="0"/>
              </a:rPr>
              <a:t>Remanejamento</a:t>
            </a:r>
            <a:r>
              <a:rPr lang="pt-BR" altLang="pt-BR" sz="1600" b="1" dirty="0" smtClean="0">
                <a:solidFill>
                  <a:schemeClr val="bg1"/>
                </a:solidFill>
                <a:latin typeface="Arial" panose="020B0604020202020204" pitchFamily="34" charset="0"/>
                <a:cs typeface="Arial" panose="020B0604020202020204" pitchFamily="34" charset="0"/>
              </a:rPr>
              <a:t>” no plug-in do SCPCB o sistema exibe a tela “</a:t>
            </a:r>
            <a:r>
              <a:rPr lang="pt-BR" altLang="pt-BR" sz="1600" b="1" dirty="0" smtClean="0">
                <a:solidFill>
                  <a:srgbClr val="FFFF66"/>
                </a:solidFill>
                <a:latin typeface="Arial" panose="020B0604020202020204" pitchFamily="34" charset="0"/>
                <a:cs typeface="Arial" panose="020B0604020202020204" pitchFamily="34" charset="0"/>
              </a:rPr>
              <a:t>Remanejamento de Carga Entre Barramentos</a:t>
            </a:r>
            <a:r>
              <a:rPr lang="pt-BR" altLang="pt-BR" sz="1600" b="1" dirty="0" smtClean="0">
                <a:solidFill>
                  <a:schemeClr val="bg1"/>
                </a:solidFill>
                <a:latin typeface="Arial" panose="020B0604020202020204" pitchFamily="34" charset="0"/>
                <a:cs typeface="Arial" panose="020B0604020202020204" pitchFamily="34" charset="0"/>
              </a:rPr>
              <a:t>”;</a:t>
            </a: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 </a:t>
            </a:r>
            <a:r>
              <a:rPr lang="pt-BR" altLang="pt-BR" sz="1600" b="1" dirty="0">
                <a:solidFill>
                  <a:schemeClr val="bg1"/>
                </a:solidFill>
                <a:latin typeface="Arial" panose="020B0604020202020204" pitchFamily="34" charset="0"/>
                <a:cs typeface="Arial" panose="020B0604020202020204" pitchFamily="34" charset="0"/>
              </a:rPr>
              <a:t>remanejamento pode </a:t>
            </a:r>
            <a:r>
              <a:rPr lang="pt-BR" altLang="pt-BR" sz="1600" b="1" dirty="0" smtClean="0">
                <a:solidFill>
                  <a:schemeClr val="bg1"/>
                </a:solidFill>
                <a:latin typeface="Arial" panose="020B0604020202020204" pitchFamily="34" charset="0"/>
                <a:cs typeface="Arial" panose="020B0604020202020204" pitchFamily="34" charset="0"/>
              </a:rPr>
              <a:t>ser aplicado, </a:t>
            </a:r>
            <a:r>
              <a:rPr lang="pt-BR" altLang="pt-BR" sz="1600" b="1" dirty="0">
                <a:solidFill>
                  <a:schemeClr val="bg1"/>
                </a:solidFill>
                <a:latin typeface="Arial" panose="020B0604020202020204" pitchFamily="34" charset="0"/>
                <a:cs typeface="Arial" panose="020B0604020202020204" pitchFamily="34" charset="0"/>
              </a:rPr>
              <a:t>a partir </a:t>
            </a:r>
            <a:r>
              <a:rPr lang="pt-BR" altLang="pt-BR" sz="1600" b="1" dirty="0" smtClean="0">
                <a:solidFill>
                  <a:schemeClr val="bg1"/>
                </a:solidFill>
                <a:latin typeface="Arial" panose="020B0604020202020204" pitchFamily="34" charset="0"/>
                <a:cs typeface="Arial" panose="020B0604020202020204" pitchFamily="34" charset="0"/>
              </a:rPr>
              <a:t>da fonte arquivo ou a partir dos dados </a:t>
            </a:r>
            <a:r>
              <a:rPr lang="pt-BR" altLang="pt-BR" sz="1600" b="1" dirty="0">
                <a:solidFill>
                  <a:schemeClr val="bg1"/>
                </a:solidFill>
                <a:latin typeface="Arial" panose="020B0604020202020204" pitchFamily="34" charset="0"/>
                <a:cs typeface="Arial" panose="020B0604020202020204" pitchFamily="34" charset="0"/>
              </a:rPr>
              <a:t>previamente gravados no banco de </a:t>
            </a:r>
            <a:r>
              <a:rPr lang="pt-BR" altLang="pt-BR" sz="1600" b="1" dirty="0" smtClean="0">
                <a:solidFill>
                  <a:schemeClr val="bg1"/>
                </a:solidFill>
                <a:latin typeface="Arial" panose="020B0604020202020204" pitchFamily="34" charset="0"/>
                <a:cs typeface="Arial" panose="020B0604020202020204" pitchFamily="34" charset="0"/>
              </a:rPr>
              <a:t>dados, na </a:t>
            </a:r>
            <a:r>
              <a:rPr lang="pt-BR" altLang="pt-BR" sz="1600" b="1" dirty="0">
                <a:solidFill>
                  <a:schemeClr val="bg1"/>
                </a:solidFill>
                <a:latin typeface="Arial" panose="020B0604020202020204" pitchFamily="34" charset="0"/>
                <a:cs typeface="Arial" panose="020B0604020202020204" pitchFamily="34" charset="0"/>
              </a:rPr>
              <a:t>carga prevista por </a:t>
            </a:r>
            <a:r>
              <a:rPr lang="pt-BR" altLang="pt-BR" sz="1600" b="1" dirty="0" smtClean="0">
                <a:solidFill>
                  <a:schemeClr val="bg1"/>
                </a:solidFill>
                <a:latin typeface="Arial" panose="020B0604020202020204" pitchFamily="34" charset="0"/>
                <a:cs typeface="Arial" panose="020B0604020202020204" pitchFamily="34" charset="0"/>
              </a:rPr>
              <a:t>barramento </a:t>
            </a:r>
            <a:r>
              <a:rPr lang="pt-BR" altLang="pt-BR" sz="1600" b="1" dirty="0">
                <a:solidFill>
                  <a:schemeClr val="bg1"/>
                </a:solidFill>
                <a:latin typeface="Arial" panose="020B0604020202020204" pitchFamily="34" charset="0"/>
                <a:cs typeface="Arial" panose="020B0604020202020204" pitchFamily="34" charset="0"/>
              </a:rPr>
              <a:t>ou na </a:t>
            </a:r>
            <a:r>
              <a:rPr lang="pt-BR" altLang="pt-BR" sz="1600" b="1" dirty="0" smtClean="0">
                <a:solidFill>
                  <a:schemeClr val="bg1"/>
                </a:solidFill>
                <a:latin typeface="Arial" panose="020B0604020202020204" pitchFamily="34" charset="0"/>
                <a:cs typeface="Arial" panose="020B0604020202020204" pitchFamily="34" charset="0"/>
              </a:rPr>
              <a:t>semente. Essa opção pode ser selecionada na tela abaixo; </a:t>
            </a: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Além da fonte de dados, o usuário precisará selecionar algumas outras informações: </a:t>
            </a:r>
          </a:p>
          <a:p>
            <a:pPr marL="800100" lvl="1" indent="-34290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Horizonte de Previsão ou Ano de Previsão ou Semente;</a:t>
            </a:r>
          </a:p>
          <a:p>
            <a:pPr marL="800100" lvl="1" indent="-34290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Tipo de Remanejamento: Valor Original Ajustado ou Valor Final Remanejado;</a:t>
            </a:r>
          </a:p>
          <a:p>
            <a:pPr marL="800100" lvl="1" indent="-34290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Marcar ou não se deseja “</a:t>
            </a:r>
            <a:r>
              <a:rPr lang="pt-BR" altLang="pt-BR" sz="1600" b="1" dirty="0" err="1" smtClean="0">
                <a:solidFill>
                  <a:schemeClr val="bg1"/>
                </a:solidFill>
                <a:latin typeface="Arial" panose="020B0604020202020204" pitchFamily="34" charset="0"/>
                <a:cs typeface="Arial" panose="020B0604020202020204" pitchFamily="34" charset="0"/>
              </a:rPr>
              <a:t>Preencheer</a:t>
            </a:r>
            <a:r>
              <a:rPr lang="pt-BR" altLang="pt-BR" sz="1600" b="1" dirty="0" smtClean="0">
                <a:solidFill>
                  <a:schemeClr val="bg1"/>
                </a:solidFill>
                <a:latin typeface="Arial" panose="020B0604020202020204" pitchFamily="34" charset="0"/>
                <a:cs typeface="Arial" panose="020B0604020202020204" pitchFamily="34" charset="0"/>
              </a:rPr>
              <a:t> planilha(s) de Previsão/Semente”.</a:t>
            </a:r>
          </a:p>
          <a:p>
            <a:pPr marL="800100" lvl="1" indent="-342900" algn="just">
              <a:lnSpc>
                <a:spcPct val="90000"/>
              </a:lnSpc>
              <a:spcBef>
                <a:spcPct val="20000"/>
              </a:spcBef>
              <a:buFont typeface="Courier New" panose="02070309020205020404" pitchFamily="49" charset="0"/>
              <a:buChar char="o"/>
            </a:pP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3" name="Imagem 2"/>
          <p:cNvPicPr>
            <a:picLocks noChangeAspect="1"/>
          </p:cNvPicPr>
          <p:nvPr/>
        </p:nvPicPr>
        <p:blipFill>
          <a:blip r:embed="rId2"/>
          <a:stretch>
            <a:fillRect/>
          </a:stretch>
        </p:blipFill>
        <p:spPr>
          <a:xfrm>
            <a:off x="53838" y="3373853"/>
            <a:ext cx="9048714" cy="3012834"/>
          </a:xfrm>
          <a:prstGeom prst="rect">
            <a:avLst/>
          </a:prstGeom>
        </p:spPr>
      </p:pic>
    </p:spTree>
    <p:extLst>
      <p:ext uri="{BB962C8B-B14F-4D97-AF65-F5344CB8AC3E}">
        <p14:creationId xmlns:p14="http://schemas.microsoft.com/office/powerpoint/2010/main" val="2605649538"/>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12357" y="692696"/>
            <a:ext cx="8924139" cy="3046988"/>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Horizonte da Previsão</a:t>
            </a:r>
            <a:r>
              <a:rPr lang="pt-BR" altLang="pt-BR" sz="1600" b="1" dirty="0" smtClean="0">
                <a:solidFill>
                  <a:schemeClr val="bg1"/>
                </a:solidFill>
                <a:latin typeface="Arial" panose="020B0604020202020204" pitchFamily="34" charset="0"/>
                <a:cs typeface="Arial" panose="020B0604020202020204" pitchFamily="34" charset="0"/>
              </a:rPr>
              <a:t>: permite aplicar o remanejamento a todo o horizonte do estudo;</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Ano de Previsão</a:t>
            </a:r>
            <a:r>
              <a:rPr lang="pt-BR" altLang="pt-BR" sz="1600" b="1" dirty="0" smtClean="0">
                <a:solidFill>
                  <a:schemeClr val="bg1"/>
                </a:solidFill>
                <a:latin typeface="Arial" panose="020B0604020202020204" pitchFamily="34" charset="0"/>
                <a:cs typeface="Arial" panose="020B0604020202020204" pitchFamily="34" charset="0"/>
              </a:rPr>
              <a:t>: permite aplicar somente ao ano selecionado;</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aplicação do remanejamento aos dados da semente se dá através da seleção da opção “</a:t>
            </a:r>
            <a:r>
              <a:rPr lang="pt-BR" altLang="pt-BR" sz="1600" b="1" dirty="0" smtClean="0">
                <a:solidFill>
                  <a:srgbClr val="FFFF66"/>
                </a:solidFill>
                <a:latin typeface="Arial" panose="020B0604020202020204" pitchFamily="34" charset="0"/>
                <a:cs typeface="Arial" panose="020B0604020202020204" pitchFamily="34" charset="0"/>
              </a:rPr>
              <a:t>Semente</a:t>
            </a:r>
            <a:r>
              <a:rPr lang="pt-BR" altLang="pt-BR" sz="1600" b="1" dirty="0" smtClean="0">
                <a:solidFill>
                  <a:schemeClr val="bg1"/>
                </a:solidFill>
                <a:latin typeface="Arial" panose="020B0604020202020204" pitchFamily="34" charset="0"/>
                <a:cs typeface="Arial" panose="020B0604020202020204" pitchFamily="34" charset="0"/>
              </a:rPr>
              <a:t>”, e o usuário precisará informar a “</a:t>
            </a:r>
            <a:r>
              <a:rPr lang="pt-BR" altLang="pt-BR" sz="1600" b="1" dirty="0" smtClean="0">
                <a:solidFill>
                  <a:srgbClr val="FFFF66"/>
                </a:solidFill>
                <a:latin typeface="Arial" panose="020B0604020202020204" pitchFamily="34" charset="0"/>
                <a:cs typeface="Arial" panose="020B0604020202020204" pitchFamily="34" charset="0"/>
              </a:rPr>
              <a:t>Ref. horas curva de carga</a:t>
            </a:r>
            <a:r>
              <a:rPr lang="pt-BR" altLang="pt-BR" sz="1600" b="1" dirty="0" smtClean="0">
                <a:solidFill>
                  <a:schemeClr val="bg1"/>
                </a:solidFill>
                <a:latin typeface="Arial" panose="020B0604020202020204" pitchFamily="34" charset="0"/>
                <a:cs typeface="Arial" panose="020B0604020202020204" pitchFamily="34" charset="0"/>
              </a:rPr>
              <a:t>”, que é a referência para a identificação do horário da curva de carga (conforme metodologia de desagregação). Por padrão essa opção virá marcada;</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No caso da “</a:t>
            </a:r>
            <a:r>
              <a:rPr lang="pt-BR" altLang="pt-BR" sz="1600" b="1" dirty="0" smtClean="0">
                <a:solidFill>
                  <a:srgbClr val="FFFF66"/>
                </a:solidFill>
                <a:latin typeface="Arial" panose="020B0604020202020204" pitchFamily="34" charset="0"/>
                <a:cs typeface="Arial" panose="020B0604020202020204" pitchFamily="34" charset="0"/>
              </a:rPr>
              <a:t>Semente</a:t>
            </a:r>
            <a:r>
              <a:rPr lang="pt-BR" altLang="pt-BR" sz="1600" b="1" dirty="0" smtClean="0">
                <a:solidFill>
                  <a:schemeClr val="bg1"/>
                </a:solidFill>
                <a:latin typeface="Arial" panose="020B0604020202020204" pitchFamily="34" charset="0"/>
                <a:cs typeface="Arial" panose="020B0604020202020204" pitchFamily="34" charset="0"/>
              </a:rPr>
              <a:t>” há uma opção para se usar a versão ONS ou do Agente, que virá previamente marcada dependendo do usuário </a:t>
            </a:r>
            <a:r>
              <a:rPr lang="pt-BR" altLang="pt-BR" sz="1600" b="1" dirty="0" err="1" smtClean="0">
                <a:solidFill>
                  <a:schemeClr val="bg1"/>
                </a:solidFill>
                <a:latin typeface="Arial" panose="020B0604020202020204" pitchFamily="34" charset="0"/>
                <a:cs typeface="Arial" panose="020B0604020202020204" pitchFamily="34" charset="0"/>
              </a:rPr>
              <a:t>logado</a:t>
            </a:r>
            <a:r>
              <a:rPr lang="pt-BR" altLang="pt-BR" sz="1600" b="1" dirty="0" smtClean="0">
                <a:solidFill>
                  <a:schemeClr val="bg1"/>
                </a:solidFill>
                <a:latin typeface="Arial" panose="020B0604020202020204" pitchFamily="34" charset="0"/>
                <a:cs typeface="Arial" panose="020B0604020202020204" pitchFamily="34" charset="0"/>
              </a:rPr>
              <a:t> e da existência de informações;</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3" name="Imagem 2"/>
          <p:cNvPicPr>
            <a:picLocks noChangeAspect="1"/>
          </p:cNvPicPr>
          <p:nvPr/>
        </p:nvPicPr>
        <p:blipFill>
          <a:blip r:embed="rId2"/>
          <a:stretch>
            <a:fillRect/>
          </a:stretch>
        </p:blipFill>
        <p:spPr>
          <a:xfrm>
            <a:off x="621894" y="3739684"/>
            <a:ext cx="7905064" cy="2632048"/>
          </a:xfrm>
          <a:prstGeom prst="rect">
            <a:avLst/>
          </a:prstGeom>
        </p:spPr>
      </p:pic>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38. Remanejamento</a:t>
            </a:r>
            <a:endParaRPr lang="pt-BR" altLang="pt-BR" b="1" dirty="0"/>
          </a:p>
        </p:txBody>
      </p:sp>
    </p:spTree>
    <p:extLst>
      <p:ext uri="{BB962C8B-B14F-4D97-AF65-F5344CB8AC3E}">
        <p14:creationId xmlns:p14="http://schemas.microsoft.com/office/powerpoint/2010/main" val="2250309032"/>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12356" y="764704"/>
            <a:ext cx="8924139" cy="2456057"/>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Tipo de Remanejamento</a:t>
            </a:r>
            <a:r>
              <a:rPr lang="pt-BR" altLang="pt-BR" sz="1600" b="1" dirty="0">
                <a:solidFill>
                  <a:schemeClr val="bg1"/>
                </a:solidFill>
                <a:latin typeface="Arial" panose="020B0604020202020204" pitchFamily="34" charset="0"/>
                <a:cs typeface="Arial" panose="020B0604020202020204" pitchFamily="34" charset="0"/>
              </a:rPr>
              <a:t>: </a:t>
            </a:r>
            <a:r>
              <a:rPr lang="pt-BR" altLang="pt-BR" sz="1600" b="1" dirty="0" smtClean="0">
                <a:solidFill>
                  <a:schemeClr val="bg1"/>
                </a:solidFill>
                <a:latin typeface="Arial" panose="020B0604020202020204" pitchFamily="34" charset="0"/>
                <a:cs typeface="Arial" panose="020B0604020202020204" pitchFamily="34" charset="0"/>
              </a:rPr>
              <a:t>Estão previstos </a:t>
            </a:r>
            <a:r>
              <a:rPr lang="pt-BR" altLang="pt-BR" sz="1600" b="1" dirty="0">
                <a:solidFill>
                  <a:schemeClr val="bg1"/>
                </a:solidFill>
                <a:latin typeface="Arial" panose="020B0604020202020204" pitchFamily="34" charset="0"/>
                <a:cs typeface="Arial" panose="020B0604020202020204" pitchFamily="34" charset="0"/>
              </a:rPr>
              <a:t>dois tipos de remanejamento o “</a:t>
            </a:r>
            <a:r>
              <a:rPr lang="pt-BR" altLang="pt-BR" sz="1600" b="1" dirty="0">
                <a:solidFill>
                  <a:srgbClr val="FFFF66"/>
                </a:solidFill>
                <a:latin typeface="Arial" panose="020B0604020202020204" pitchFamily="34" charset="0"/>
                <a:cs typeface="Arial" panose="020B0604020202020204" pitchFamily="34" charset="0"/>
              </a:rPr>
              <a:t>Valor Original Ajustado</a:t>
            </a:r>
            <a:r>
              <a:rPr lang="pt-BR" altLang="pt-BR" sz="1600" b="1" dirty="0">
                <a:solidFill>
                  <a:schemeClr val="bg1"/>
                </a:solidFill>
                <a:latin typeface="Arial" panose="020B0604020202020204" pitchFamily="34" charset="0"/>
                <a:cs typeface="Arial" panose="020B0604020202020204" pitchFamily="34" charset="0"/>
              </a:rPr>
              <a:t>” (compatível com o CPNE? </a:t>
            </a:r>
            <a:r>
              <a:rPr lang="pt-BR" altLang="pt-BR" sz="1600" b="1" dirty="0" err="1">
                <a:solidFill>
                  <a:schemeClr val="bg1"/>
                </a:solidFill>
                <a:latin typeface="Arial" panose="020B0604020202020204" pitchFamily="34" charset="0"/>
                <a:cs typeface="Arial" panose="020B0604020202020204" pitchFamily="34" charset="0"/>
              </a:rPr>
              <a:t>Utilities</a:t>
            </a:r>
            <a:r>
              <a:rPr lang="pt-BR" altLang="pt-BR" sz="1600" b="1" dirty="0">
                <a:solidFill>
                  <a:schemeClr val="bg1"/>
                </a:solidFill>
                <a:latin typeface="Arial" panose="020B0604020202020204" pitchFamily="34" charset="0"/>
                <a:cs typeface="Arial" panose="020B0604020202020204" pitchFamily="34" charset="0"/>
              </a:rPr>
              <a:t>), que indica que o ponto de partida é o valor existente no barramento origem, ou pelo “</a:t>
            </a:r>
            <a:r>
              <a:rPr lang="pt-BR" altLang="pt-BR" sz="1600" b="1" dirty="0">
                <a:solidFill>
                  <a:srgbClr val="FFFF66"/>
                </a:solidFill>
                <a:latin typeface="Arial" panose="020B0604020202020204" pitchFamily="34" charset="0"/>
                <a:cs typeface="Arial" panose="020B0604020202020204" pitchFamily="34" charset="0"/>
              </a:rPr>
              <a:t>Valor Final Remanejado</a:t>
            </a:r>
            <a:r>
              <a:rPr lang="pt-BR" altLang="pt-BR" sz="1600" b="1" dirty="0">
                <a:solidFill>
                  <a:schemeClr val="bg1"/>
                </a:solidFill>
                <a:latin typeface="Arial" panose="020B0604020202020204" pitchFamily="34" charset="0"/>
                <a:cs typeface="Arial" panose="020B0604020202020204" pitchFamily="34" charset="0"/>
              </a:rPr>
              <a:t>”, onde o remanejamento considera uma degradação do valor da origem, reduzindo o mesmo a cada remanejamento </a:t>
            </a:r>
            <a:r>
              <a:rPr lang="pt-BR" altLang="pt-BR" sz="1600" b="1" dirty="0" smtClean="0">
                <a:solidFill>
                  <a:schemeClr val="bg1"/>
                </a:solidFill>
                <a:latin typeface="Arial" panose="020B0604020202020204" pitchFamily="34" charset="0"/>
                <a:cs typeface="Arial" panose="020B0604020202020204" pitchFamily="34" charset="0"/>
              </a:rPr>
              <a:t>declarado;</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Se </a:t>
            </a:r>
            <a:r>
              <a:rPr lang="pt-BR" altLang="pt-BR" sz="1600" b="1" dirty="0">
                <a:solidFill>
                  <a:schemeClr val="bg1"/>
                </a:solidFill>
                <a:latin typeface="Arial" panose="020B0604020202020204" pitchFamily="34" charset="0"/>
                <a:cs typeface="Arial" panose="020B0604020202020204" pitchFamily="34" charset="0"/>
              </a:rPr>
              <a:t>a caixa de seleção “</a:t>
            </a:r>
            <a:r>
              <a:rPr lang="pt-BR" altLang="pt-BR" sz="1600" b="1" dirty="0">
                <a:solidFill>
                  <a:srgbClr val="FFFF66"/>
                </a:solidFill>
                <a:latin typeface="Arial" panose="020B0604020202020204" pitchFamily="34" charset="0"/>
                <a:cs typeface="Arial" panose="020B0604020202020204" pitchFamily="34" charset="0"/>
              </a:rPr>
              <a:t>Preencher planilha(s) de Previsão</a:t>
            </a:r>
            <a:r>
              <a:rPr lang="pt-BR" altLang="pt-BR" sz="1600" b="1" dirty="0">
                <a:solidFill>
                  <a:schemeClr val="bg1"/>
                </a:solidFill>
                <a:latin typeface="Arial" panose="020B0604020202020204" pitchFamily="34" charset="0"/>
                <a:cs typeface="Arial" panose="020B0604020202020204" pitchFamily="34" charset="0"/>
              </a:rPr>
              <a:t>” estiver marcada, o resultado será gerado, e esse resultado será apresentado diretamente nas planilhas de previsão;</a:t>
            </a:r>
          </a:p>
          <a:p>
            <a:pPr marL="342900" indent="-34290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3" name="Imagem 2"/>
          <p:cNvPicPr>
            <a:picLocks noChangeAspect="1"/>
          </p:cNvPicPr>
          <p:nvPr/>
        </p:nvPicPr>
        <p:blipFill>
          <a:blip r:embed="rId2"/>
          <a:stretch>
            <a:fillRect/>
          </a:stretch>
        </p:blipFill>
        <p:spPr>
          <a:xfrm>
            <a:off x="153300" y="3429000"/>
            <a:ext cx="8857924" cy="2949309"/>
          </a:xfrm>
          <a:prstGeom prst="rect">
            <a:avLst/>
          </a:prstGeom>
        </p:spPr>
      </p:pic>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38. Remanejamento</a:t>
            </a:r>
            <a:endParaRPr lang="pt-BR" altLang="pt-BR" b="1" dirty="0"/>
          </a:p>
        </p:txBody>
      </p:sp>
    </p:spTree>
    <p:extLst>
      <p:ext uri="{BB962C8B-B14F-4D97-AF65-F5344CB8AC3E}">
        <p14:creationId xmlns:p14="http://schemas.microsoft.com/office/powerpoint/2010/main" val="385732151"/>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12357" y="692696"/>
            <a:ext cx="8924139" cy="575542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Acionando o botão </a:t>
            </a:r>
            <a:r>
              <a:rPr lang="pt-BR" altLang="pt-BR" sz="1600" b="1" dirty="0">
                <a:solidFill>
                  <a:schemeClr val="bg1"/>
                </a:solidFill>
                <a:latin typeface="Arial" panose="020B0604020202020204" pitchFamily="34" charset="0"/>
                <a:cs typeface="Arial" panose="020B0604020202020204" pitchFamily="34" charset="0"/>
              </a:rPr>
              <a:t>“</a:t>
            </a:r>
            <a:r>
              <a:rPr lang="pt-BR" altLang="pt-BR" sz="1600" b="1" dirty="0">
                <a:solidFill>
                  <a:srgbClr val="FFFF66"/>
                </a:solidFill>
                <a:latin typeface="Arial" panose="020B0604020202020204" pitchFamily="34" charset="0"/>
                <a:cs typeface="Arial" panose="020B0604020202020204" pitchFamily="34" charset="0"/>
              </a:rPr>
              <a:t>Gerar Planilhas</a:t>
            </a:r>
            <a:r>
              <a:rPr lang="pt-BR" altLang="pt-BR" sz="1600" b="1" dirty="0" smtClean="0">
                <a:solidFill>
                  <a:schemeClr val="bg1"/>
                </a:solidFill>
                <a:latin typeface="Arial" panose="020B0604020202020204" pitchFamily="34" charset="0"/>
                <a:cs typeface="Arial" panose="020B0604020202020204" pitchFamily="34" charset="0"/>
              </a:rPr>
              <a:t>”, o sistema monta 3 planilhas que permitem </a:t>
            </a:r>
            <a:r>
              <a:rPr lang="pt-BR" altLang="pt-BR" sz="1600" b="1" dirty="0">
                <a:solidFill>
                  <a:schemeClr val="bg1"/>
                </a:solidFill>
                <a:latin typeface="Arial" panose="020B0604020202020204" pitchFamily="34" charset="0"/>
                <a:cs typeface="Arial" panose="020B0604020202020204" pitchFamily="34" charset="0"/>
              </a:rPr>
              <a:t>ao usuários </a:t>
            </a:r>
            <a:r>
              <a:rPr lang="pt-BR" altLang="pt-BR" sz="1600" b="1" dirty="0" smtClean="0">
                <a:solidFill>
                  <a:schemeClr val="bg1"/>
                </a:solidFill>
                <a:latin typeface="Arial" panose="020B0604020202020204" pitchFamily="34" charset="0"/>
                <a:cs typeface="Arial" panose="020B0604020202020204" pitchFamily="34" charset="0"/>
              </a:rPr>
              <a:t>ajustes nas </a:t>
            </a:r>
            <a:r>
              <a:rPr lang="pt-BR" altLang="pt-BR" sz="1600" b="1" dirty="0">
                <a:solidFill>
                  <a:schemeClr val="bg1"/>
                </a:solidFill>
                <a:latin typeface="Arial" panose="020B0604020202020204" pitchFamily="34" charset="0"/>
                <a:cs typeface="Arial" panose="020B0604020202020204" pitchFamily="34" charset="0"/>
              </a:rPr>
              <a:t>informações </a:t>
            </a:r>
            <a:r>
              <a:rPr lang="pt-BR" altLang="pt-BR" sz="1600" b="1" dirty="0" smtClean="0">
                <a:solidFill>
                  <a:schemeClr val="bg1"/>
                </a:solidFill>
                <a:latin typeface="Arial" panose="020B0604020202020204" pitchFamily="34" charset="0"/>
                <a:cs typeface="Arial" panose="020B0604020202020204" pitchFamily="34" charset="0"/>
              </a:rPr>
              <a:t>a serem </a:t>
            </a:r>
            <a:r>
              <a:rPr lang="pt-BR" altLang="pt-BR" sz="1600" b="1" dirty="0">
                <a:solidFill>
                  <a:schemeClr val="bg1"/>
                </a:solidFill>
                <a:latin typeface="Arial" panose="020B0604020202020204" pitchFamily="34" charset="0"/>
                <a:cs typeface="Arial" panose="020B0604020202020204" pitchFamily="34" charset="0"/>
              </a:rPr>
              <a:t>utilizadas no </a:t>
            </a:r>
            <a:r>
              <a:rPr lang="pt-BR" altLang="pt-BR" sz="1600" b="1" dirty="0" smtClean="0">
                <a:solidFill>
                  <a:schemeClr val="bg1"/>
                </a:solidFill>
                <a:latin typeface="Arial" panose="020B0604020202020204" pitchFamily="34" charset="0"/>
                <a:cs typeface="Arial" panose="020B0604020202020204" pitchFamily="34" charset="0"/>
              </a:rPr>
              <a:t>processo: </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A </a:t>
            </a:r>
            <a:r>
              <a:rPr lang="pt-BR" altLang="pt-BR" sz="1600" b="1" dirty="0">
                <a:solidFill>
                  <a:schemeClr val="bg1"/>
                </a:solidFill>
                <a:latin typeface="Arial" panose="020B0604020202020204" pitchFamily="34" charset="0"/>
                <a:cs typeface="Arial" panose="020B0604020202020204" pitchFamily="34" charset="0"/>
              </a:rPr>
              <a:t>planilha “</a:t>
            </a:r>
            <a:r>
              <a:rPr lang="pt-BR" altLang="pt-BR" sz="1600" b="1" dirty="0" err="1">
                <a:solidFill>
                  <a:srgbClr val="FFFF66"/>
                </a:solidFill>
                <a:latin typeface="Arial" panose="020B0604020202020204" pitchFamily="34" charset="0"/>
                <a:cs typeface="Arial" panose="020B0604020202020204" pitchFamily="34" charset="0"/>
              </a:rPr>
              <a:t>Transf_Remanejamento</a:t>
            </a:r>
            <a:r>
              <a:rPr lang="pt-BR" altLang="pt-BR" sz="1600" b="1" dirty="0" smtClean="0">
                <a:solidFill>
                  <a:schemeClr val="bg1"/>
                </a:solidFill>
                <a:latin typeface="Arial" panose="020B0604020202020204" pitchFamily="34" charset="0"/>
                <a:cs typeface="Arial" panose="020B0604020202020204" pitchFamily="34" charset="0"/>
              </a:rPr>
              <a:t>”: permite ao usuário incluir novos barramentos origem/destino e ajustar os parâmetros e valores dos remanejamentos recuperados do tipo de dado remanejamento enviado para o estudo/semente, ou presente no </a:t>
            </a:r>
            <a:r>
              <a:rPr lang="pt-BR" altLang="pt-BR" sz="1600" b="1" dirty="0">
                <a:solidFill>
                  <a:schemeClr val="bg1"/>
                </a:solidFill>
                <a:latin typeface="Arial" panose="020B0604020202020204" pitchFamily="34" charset="0"/>
                <a:cs typeface="Arial" panose="020B0604020202020204" pitchFamily="34" charset="0"/>
              </a:rPr>
              <a:t>arquivo padrão para o horizonte do estudo/semente;</a:t>
            </a: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A </a:t>
            </a:r>
            <a:r>
              <a:rPr lang="pt-BR" altLang="pt-BR" sz="1600" b="1" dirty="0">
                <a:solidFill>
                  <a:schemeClr val="bg1"/>
                </a:solidFill>
                <a:latin typeface="Arial" panose="020B0604020202020204" pitchFamily="34" charset="0"/>
                <a:cs typeface="Arial" panose="020B0604020202020204" pitchFamily="34" charset="0"/>
              </a:rPr>
              <a:t>planilha “</a:t>
            </a:r>
            <a:r>
              <a:rPr lang="pt-BR" altLang="pt-BR" sz="1600" b="1" dirty="0" err="1">
                <a:solidFill>
                  <a:srgbClr val="FFFF66"/>
                </a:solidFill>
                <a:latin typeface="Arial" panose="020B0604020202020204" pitchFamily="34" charset="0"/>
                <a:cs typeface="Arial" panose="020B0604020202020204" pitchFamily="34" charset="0"/>
              </a:rPr>
              <a:t>Transf_Horo</a:t>
            </a:r>
            <a:r>
              <a:rPr lang="pt-BR" altLang="pt-BR" sz="1600" b="1" dirty="0">
                <a:solidFill>
                  <a:srgbClr val="FFFF66"/>
                </a:solidFill>
                <a:latin typeface="Arial" panose="020B0604020202020204" pitchFamily="34" charset="0"/>
                <a:cs typeface="Arial" panose="020B0604020202020204" pitchFamily="34" charset="0"/>
              </a:rPr>
              <a:t>-Sazonal</a:t>
            </a:r>
            <a:r>
              <a:rPr lang="pt-BR" altLang="pt-BR" sz="1600" b="1" dirty="0" smtClean="0">
                <a:solidFill>
                  <a:schemeClr val="bg1"/>
                </a:solidFill>
                <a:latin typeface="Arial" panose="020B0604020202020204" pitchFamily="34" charset="0"/>
                <a:cs typeface="Arial" panose="020B0604020202020204" pitchFamily="34" charset="0"/>
              </a:rPr>
              <a:t>”: permite ao usuário ajustar os montantes de horo-sazonal a serem considerados nos barramentos de origem/destino. Essas informações são recuperadas do tipo de dado horo-sazonal enviado para o estudo, ou presente no arquivo padrão para o horizonte do estudo/semente. Dependendo do remanejamento que se deseja realizar para um barramento de origem/destino o sistema sugere os valores a considerar;</a:t>
            </a:r>
          </a:p>
          <a:p>
            <a:pPr marL="800100" lvl="1" indent="-342900" algn="just">
              <a:lnSpc>
                <a:spcPct val="90000"/>
              </a:lnSpc>
              <a:spcBef>
                <a:spcPct val="20000"/>
              </a:spcBef>
              <a:buFont typeface="Courier New" panose="02070309020205020404" pitchFamily="49" charset="0"/>
              <a:buChar char="o"/>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Courier New" panose="02070309020205020404" pitchFamily="49" charset="0"/>
              <a:buChar char="o"/>
            </a:pPr>
            <a:r>
              <a:rPr lang="pt-BR" altLang="pt-BR" sz="1600" b="1" dirty="0" smtClean="0">
                <a:solidFill>
                  <a:schemeClr val="bg1"/>
                </a:solidFill>
                <a:latin typeface="Arial" panose="020B0604020202020204" pitchFamily="34" charset="0"/>
                <a:cs typeface="Arial" panose="020B0604020202020204" pitchFamily="34" charset="0"/>
              </a:rPr>
              <a:t>A planilha </a:t>
            </a:r>
            <a:r>
              <a:rPr lang="pt-BR" altLang="pt-BR" sz="1600" b="1" dirty="0">
                <a:solidFill>
                  <a:schemeClr val="bg1"/>
                </a:solidFill>
                <a:latin typeface="Arial" panose="020B0604020202020204" pitchFamily="34" charset="0"/>
                <a:cs typeface="Arial" panose="020B0604020202020204" pitchFamily="34" charset="0"/>
              </a:rPr>
              <a:t>“</a:t>
            </a:r>
            <a:r>
              <a:rPr lang="pt-BR" altLang="pt-BR" sz="1600" b="1" dirty="0" err="1">
                <a:solidFill>
                  <a:srgbClr val="FFFF66"/>
                </a:solidFill>
                <a:latin typeface="Arial" panose="020B0604020202020204" pitchFamily="34" charset="0"/>
                <a:cs typeface="Arial" panose="020B0604020202020204" pitchFamily="34" charset="0"/>
              </a:rPr>
              <a:t>Transf_Compensação</a:t>
            </a:r>
            <a:r>
              <a:rPr lang="pt-BR" altLang="pt-BR" sz="1600" b="1" dirty="0">
                <a:solidFill>
                  <a:srgbClr val="FFFF66"/>
                </a:solidFill>
                <a:latin typeface="Arial" panose="020B0604020202020204" pitchFamily="34" charset="0"/>
                <a:cs typeface="Arial" panose="020B0604020202020204" pitchFamily="34" charset="0"/>
              </a:rPr>
              <a:t> Reativa</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permite ao usuário ajustar os montantes de </a:t>
            </a:r>
            <a:r>
              <a:rPr lang="pt-BR" altLang="pt-BR" sz="1600" b="1" dirty="0" smtClean="0">
                <a:solidFill>
                  <a:schemeClr val="bg1"/>
                </a:solidFill>
                <a:latin typeface="Arial" panose="020B0604020202020204" pitchFamily="34" charset="0"/>
                <a:cs typeface="Arial" panose="020B0604020202020204" pitchFamily="34" charset="0"/>
              </a:rPr>
              <a:t>banco de compensação reativa </a:t>
            </a:r>
            <a:r>
              <a:rPr lang="pt-BR" altLang="pt-BR" sz="1600" b="1" dirty="0">
                <a:solidFill>
                  <a:schemeClr val="bg1"/>
                </a:solidFill>
                <a:latin typeface="Arial" panose="020B0604020202020204" pitchFamily="34" charset="0"/>
                <a:cs typeface="Arial" panose="020B0604020202020204" pitchFamily="34" charset="0"/>
              </a:rPr>
              <a:t>a </a:t>
            </a:r>
            <a:r>
              <a:rPr lang="pt-BR" altLang="pt-BR" sz="1600" b="1" dirty="0" smtClean="0">
                <a:solidFill>
                  <a:schemeClr val="bg1"/>
                </a:solidFill>
                <a:latin typeface="Arial" panose="020B0604020202020204" pitchFamily="34" charset="0"/>
                <a:cs typeface="Arial" panose="020B0604020202020204" pitchFamily="34" charset="0"/>
              </a:rPr>
              <a:t>serem considerados nos barramentos </a:t>
            </a:r>
            <a:r>
              <a:rPr lang="pt-BR" altLang="pt-BR" sz="1600" b="1" dirty="0">
                <a:solidFill>
                  <a:schemeClr val="bg1"/>
                </a:solidFill>
                <a:latin typeface="Arial" panose="020B0604020202020204" pitchFamily="34" charset="0"/>
                <a:cs typeface="Arial" panose="020B0604020202020204" pitchFamily="34" charset="0"/>
              </a:rPr>
              <a:t>de origem/destino. Essas informações são recuperadas do tipo de </a:t>
            </a:r>
            <a:r>
              <a:rPr lang="pt-BR" altLang="pt-BR" sz="1600" b="1" dirty="0" smtClean="0">
                <a:solidFill>
                  <a:schemeClr val="bg1"/>
                </a:solidFill>
                <a:latin typeface="Arial" panose="020B0604020202020204" pitchFamily="34" charset="0"/>
                <a:cs typeface="Arial" panose="020B0604020202020204" pitchFamily="34" charset="0"/>
              </a:rPr>
              <a:t>dado compensação reativa</a:t>
            </a:r>
            <a:r>
              <a:rPr lang="pt-BR" altLang="pt-BR" sz="1600" b="1" dirty="0">
                <a:solidFill>
                  <a:schemeClr val="bg1"/>
                </a:solidFill>
                <a:latin typeface="Arial" panose="020B0604020202020204" pitchFamily="34" charset="0"/>
                <a:cs typeface="Arial" panose="020B0604020202020204" pitchFamily="34" charset="0"/>
              </a:rPr>
              <a:t> enviado para o estudo, ou presente no arquivo padrão para o horizonte do estudo/semente. Dependendo do remanejamento que se deseja realizar para um barramento de origem/destino o sistema sugere os valores a considerar</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Courier New" panose="02070309020205020404" pitchFamily="49" charset="0"/>
              <a:buChar char="o"/>
            </a:pPr>
            <a:endParaRPr lang="pt-BR" altLang="pt-BR" sz="1600" b="1" dirty="0">
              <a:solidFill>
                <a:schemeClr val="bg1"/>
              </a:solidFill>
              <a:latin typeface="Arial" panose="020B0604020202020204" pitchFamily="34" charset="0"/>
              <a:cs typeface="Arial" panose="020B0604020202020204" pitchFamily="34" charset="0"/>
            </a:endParaRPr>
          </a:p>
        </p:txBody>
      </p:sp>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38. Remanejamento</a:t>
            </a:r>
            <a:endParaRPr lang="pt-BR" altLang="pt-BR" b="1" dirty="0"/>
          </a:p>
        </p:txBody>
      </p:sp>
    </p:spTree>
    <p:extLst>
      <p:ext uri="{BB962C8B-B14F-4D97-AF65-F5344CB8AC3E}">
        <p14:creationId xmlns:p14="http://schemas.microsoft.com/office/powerpoint/2010/main" val="3052729195"/>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a:blip r:embed="rId2"/>
          <a:stretch>
            <a:fillRect/>
          </a:stretch>
        </p:blipFill>
        <p:spPr>
          <a:xfrm>
            <a:off x="165731" y="1124744"/>
            <a:ext cx="8723757" cy="2160240"/>
          </a:xfrm>
          <a:prstGeom prst="rect">
            <a:avLst/>
          </a:prstGeom>
        </p:spPr>
      </p:pic>
      <p:sp>
        <p:nvSpPr>
          <p:cNvPr id="3" name="Retângulo 2"/>
          <p:cNvSpPr/>
          <p:nvPr/>
        </p:nvSpPr>
        <p:spPr>
          <a:xfrm>
            <a:off x="179512" y="692696"/>
            <a:ext cx="8749434" cy="338554"/>
          </a:xfrm>
          <a:prstGeom prst="rect">
            <a:avLst/>
          </a:prstGeom>
        </p:spPr>
        <p:txBody>
          <a:bodyPr wrap="square">
            <a:spAutoFit/>
          </a:bodyPr>
          <a:lstStyle/>
          <a:p>
            <a:r>
              <a:rPr lang="pt-BR" altLang="pt-BR" sz="1600" b="1" dirty="0">
                <a:solidFill>
                  <a:schemeClr val="bg1"/>
                </a:solidFill>
                <a:latin typeface="Arial" panose="020B0604020202020204" pitchFamily="34" charset="0"/>
                <a:cs typeface="Arial" panose="020B0604020202020204" pitchFamily="34" charset="0"/>
              </a:rPr>
              <a:t>A planilha “</a:t>
            </a:r>
            <a:r>
              <a:rPr lang="pt-BR" altLang="pt-BR" sz="1600" b="1" dirty="0" err="1">
                <a:solidFill>
                  <a:srgbClr val="FFFF66"/>
                </a:solidFill>
                <a:latin typeface="Arial" panose="020B0604020202020204" pitchFamily="34" charset="0"/>
                <a:cs typeface="Arial" panose="020B0604020202020204" pitchFamily="34" charset="0"/>
              </a:rPr>
              <a:t>Transf_Remanejamento</a:t>
            </a:r>
            <a:r>
              <a:rPr lang="pt-BR" altLang="pt-BR" sz="1600" b="1" dirty="0">
                <a:solidFill>
                  <a:schemeClr val="bg1"/>
                </a:solidFill>
                <a:latin typeface="Arial" panose="020B0604020202020204" pitchFamily="34" charset="0"/>
                <a:cs typeface="Arial" panose="020B0604020202020204" pitchFamily="34" charset="0"/>
              </a:rPr>
              <a:t>”:</a:t>
            </a:r>
            <a:endParaRPr lang="pt-BR" sz="1600" b="1" dirty="0"/>
          </a:p>
        </p:txBody>
      </p:sp>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38. Remanejamento</a:t>
            </a:r>
            <a:endParaRPr lang="pt-BR" altLang="pt-BR" b="1" dirty="0"/>
          </a:p>
        </p:txBody>
      </p:sp>
      <p:grpSp>
        <p:nvGrpSpPr>
          <p:cNvPr id="8" name="Grupo 7"/>
          <p:cNvGrpSpPr>
            <a:grpSpLocks noChangeAspect="1"/>
          </p:cNvGrpSpPr>
          <p:nvPr/>
        </p:nvGrpSpPr>
        <p:grpSpPr>
          <a:xfrm>
            <a:off x="5004048" y="3434612"/>
            <a:ext cx="3984142" cy="2082620"/>
            <a:chOff x="3284646" y="4463429"/>
            <a:chExt cx="2687063" cy="1388141"/>
          </a:xfrm>
        </p:grpSpPr>
        <p:pic>
          <p:nvPicPr>
            <p:cNvPr id="10" name="Imagem 9"/>
            <p:cNvPicPr>
              <a:picLocks noChangeAspect="1"/>
            </p:cNvPicPr>
            <p:nvPr/>
          </p:nvPicPr>
          <p:blipFill rotWithShape="1">
            <a:blip r:embed="rId3"/>
            <a:srcRect t="90098"/>
            <a:stretch/>
          </p:blipFill>
          <p:spPr>
            <a:xfrm>
              <a:off x="3284646" y="5229200"/>
              <a:ext cx="2687063" cy="622370"/>
            </a:xfrm>
            <a:prstGeom prst="rect">
              <a:avLst/>
            </a:prstGeom>
          </p:spPr>
        </p:pic>
        <p:pic>
          <p:nvPicPr>
            <p:cNvPr id="11" name="Imagem 10"/>
            <p:cNvPicPr>
              <a:picLocks noChangeAspect="1"/>
            </p:cNvPicPr>
            <p:nvPr/>
          </p:nvPicPr>
          <p:blipFill rotWithShape="1">
            <a:blip r:embed="rId4"/>
            <a:srcRect b="87857"/>
            <a:stretch/>
          </p:blipFill>
          <p:spPr>
            <a:xfrm>
              <a:off x="3284646" y="4463429"/>
              <a:ext cx="2676525" cy="762224"/>
            </a:xfrm>
            <a:prstGeom prst="rect">
              <a:avLst/>
            </a:prstGeom>
          </p:spPr>
        </p:pic>
      </p:grpSp>
      <p:sp>
        <p:nvSpPr>
          <p:cNvPr id="6" name="Retângulo 5"/>
          <p:cNvSpPr/>
          <p:nvPr/>
        </p:nvSpPr>
        <p:spPr>
          <a:xfrm>
            <a:off x="160926" y="3429000"/>
            <a:ext cx="4740258" cy="3046988"/>
          </a:xfrm>
          <a:prstGeom prst="rect">
            <a:avLst/>
          </a:prstGeom>
        </p:spPr>
        <p:txBody>
          <a:bodyPr wrap="square">
            <a:spAutoFit/>
          </a:bodyPr>
          <a:lstStyle/>
          <a:p>
            <a:pPr marL="285750" indent="-285750" algn="just">
              <a:buFont typeface="Wingdings" panose="05000000000000000000" pitchFamily="2" charset="2"/>
              <a:buChar char="Ø"/>
            </a:pPr>
            <a:r>
              <a:rPr lang="pt-BR" sz="1600" b="1" dirty="0" smtClean="0">
                <a:solidFill>
                  <a:schemeClr val="bg1"/>
                </a:solidFill>
                <a:latin typeface="Arial" panose="020B0604020202020204" pitchFamily="34" charset="0"/>
                <a:cs typeface="Arial" panose="020B0604020202020204" pitchFamily="34" charset="0"/>
              </a:rPr>
              <a:t>A opção “</a:t>
            </a:r>
            <a:r>
              <a:rPr lang="pt-BR" sz="1600" b="1" dirty="0" smtClean="0">
                <a:solidFill>
                  <a:srgbClr val="FFFF66"/>
                </a:solidFill>
                <a:latin typeface="Arial" panose="020B0604020202020204" pitchFamily="34" charset="0"/>
                <a:cs typeface="Arial" panose="020B0604020202020204" pitchFamily="34" charset="0"/>
              </a:rPr>
              <a:t>Utilitário</a:t>
            </a:r>
            <a:r>
              <a:rPr lang="pt-BR" sz="1600" b="1" dirty="0" smtClean="0">
                <a:solidFill>
                  <a:schemeClr val="bg1"/>
                </a:solidFill>
                <a:latin typeface="Arial" panose="020B0604020202020204" pitchFamily="34" charset="0"/>
                <a:cs typeface="Arial" panose="020B0604020202020204" pitchFamily="34" charset="0"/>
              </a:rPr>
              <a:t>” da funcionalidade “Geral” aplicado a aba “</a:t>
            </a:r>
            <a:r>
              <a:rPr lang="pt-BR" sz="1600" b="1" dirty="0" err="1" smtClean="0">
                <a:solidFill>
                  <a:srgbClr val="FFFF66"/>
                </a:solidFill>
                <a:latin typeface="Arial" panose="020B0604020202020204" pitchFamily="34" charset="0"/>
                <a:cs typeface="Arial" panose="020B0604020202020204" pitchFamily="34" charset="0"/>
              </a:rPr>
              <a:t>Transf_Remanejamento</a:t>
            </a:r>
            <a:r>
              <a:rPr lang="pt-BR" sz="1600" b="1" dirty="0">
                <a:solidFill>
                  <a:schemeClr val="bg1"/>
                </a:solidFill>
                <a:latin typeface="Arial" panose="020B0604020202020204" pitchFamily="34" charset="0"/>
                <a:cs typeface="Arial" panose="020B0604020202020204" pitchFamily="34" charset="0"/>
              </a:rPr>
              <a:t>” </a:t>
            </a:r>
            <a:r>
              <a:rPr lang="pt-BR" sz="1600" b="1" dirty="0" smtClean="0">
                <a:solidFill>
                  <a:schemeClr val="bg1"/>
                </a:solidFill>
                <a:latin typeface="Arial" panose="020B0604020202020204" pitchFamily="34" charset="0"/>
                <a:cs typeface="Arial" panose="020B0604020202020204" pitchFamily="34" charset="0"/>
              </a:rPr>
              <a:t>exibe funcionalidades </a:t>
            </a:r>
            <a:r>
              <a:rPr lang="pt-BR" sz="1600" b="1" dirty="0">
                <a:solidFill>
                  <a:schemeClr val="bg1"/>
                </a:solidFill>
                <a:latin typeface="Arial" panose="020B0604020202020204" pitchFamily="34" charset="0"/>
                <a:cs typeface="Arial" panose="020B0604020202020204" pitchFamily="34" charset="0"/>
              </a:rPr>
              <a:t>para atualização das planilhas geradas pelo botão “</a:t>
            </a:r>
            <a:r>
              <a:rPr lang="pt-BR" sz="1600" b="1" dirty="0">
                <a:solidFill>
                  <a:srgbClr val="FFFF66"/>
                </a:solidFill>
                <a:latin typeface="Arial" panose="020B0604020202020204" pitchFamily="34" charset="0"/>
                <a:cs typeface="Arial" panose="020B0604020202020204" pitchFamily="34" charset="0"/>
              </a:rPr>
              <a:t>Gerar Planilhas</a:t>
            </a:r>
            <a:r>
              <a:rPr lang="pt-BR" sz="1600" b="1" dirty="0">
                <a:solidFill>
                  <a:schemeClr val="bg1"/>
                </a:solidFill>
                <a:latin typeface="Arial" panose="020B0604020202020204" pitchFamily="34" charset="0"/>
                <a:cs typeface="Arial" panose="020B0604020202020204" pitchFamily="34" charset="0"/>
              </a:rPr>
              <a:t>”. </a:t>
            </a:r>
            <a:endParaRPr lang="pt-BR" sz="1600" b="1" dirty="0" smtClean="0">
              <a:solidFill>
                <a:schemeClr val="bg1"/>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pt-BR" sz="1600" b="1" dirty="0" smtClean="0">
                <a:solidFill>
                  <a:schemeClr val="bg1"/>
                </a:solidFill>
                <a:latin typeface="Arial" panose="020B0604020202020204" pitchFamily="34" charset="0"/>
                <a:cs typeface="Arial" panose="020B0604020202020204" pitchFamily="34" charset="0"/>
              </a:rPr>
              <a:t>O </a:t>
            </a:r>
            <a:r>
              <a:rPr lang="pt-BR" sz="1600" b="1" dirty="0">
                <a:solidFill>
                  <a:schemeClr val="bg1"/>
                </a:solidFill>
                <a:latin typeface="Arial" panose="020B0604020202020204" pitchFamily="34" charset="0"/>
                <a:cs typeface="Arial" panose="020B0604020202020204" pitchFamily="34" charset="0"/>
              </a:rPr>
              <a:t>botão “</a:t>
            </a:r>
            <a:r>
              <a:rPr lang="pt-BR" sz="1600" b="1" dirty="0">
                <a:solidFill>
                  <a:srgbClr val="FFFF66"/>
                </a:solidFill>
                <a:latin typeface="Arial" panose="020B0604020202020204" pitchFamily="34" charset="0"/>
                <a:cs typeface="Arial" panose="020B0604020202020204" pitchFamily="34" charset="0"/>
              </a:rPr>
              <a:t>Atualizar transferência</a:t>
            </a:r>
            <a:r>
              <a:rPr lang="pt-BR" sz="1600" b="1" dirty="0">
                <a:solidFill>
                  <a:schemeClr val="bg1"/>
                </a:solidFill>
                <a:latin typeface="Arial" panose="020B0604020202020204" pitchFamily="34" charset="0"/>
                <a:cs typeface="Arial" panose="020B0604020202020204" pitchFamily="34" charset="0"/>
              </a:rPr>
              <a:t>” do menu utilitários atualiza as planilhas “</a:t>
            </a:r>
            <a:r>
              <a:rPr lang="pt-BR" sz="1600" b="1" dirty="0" err="1">
                <a:solidFill>
                  <a:srgbClr val="FFFF66"/>
                </a:solidFill>
                <a:latin typeface="Arial" panose="020B0604020202020204" pitchFamily="34" charset="0"/>
                <a:cs typeface="Arial" panose="020B0604020202020204" pitchFamily="34" charset="0"/>
              </a:rPr>
              <a:t>Transf_Horo</a:t>
            </a:r>
            <a:r>
              <a:rPr lang="pt-BR" sz="1600" b="1" dirty="0">
                <a:solidFill>
                  <a:srgbClr val="FFFF66"/>
                </a:solidFill>
                <a:latin typeface="Arial" panose="020B0604020202020204" pitchFamily="34" charset="0"/>
                <a:cs typeface="Arial" panose="020B0604020202020204" pitchFamily="34" charset="0"/>
              </a:rPr>
              <a:t>-Sazonal</a:t>
            </a:r>
            <a:r>
              <a:rPr lang="pt-BR" sz="1600" b="1" dirty="0">
                <a:solidFill>
                  <a:schemeClr val="bg1"/>
                </a:solidFill>
                <a:latin typeface="Arial" panose="020B0604020202020204" pitchFamily="34" charset="0"/>
                <a:cs typeface="Arial" panose="020B0604020202020204" pitchFamily="34" charset="0"/>
              </a:rPr>
              <a:t>” e “</a:t>
            </a:r>
            <a:r>
              <a:rPr lang="pt-BR" sz="1600" b="1" dirty="0" err="1">
                <a:solidFill>
                  <a:srgbClr val="FFFF66"/>
                </a:solidFill>
                <a:latin typeface="Arial" panose="020B0604020202020204" pitchFamily="34" charset="0"/>
                <a:cs typeface="Arial" panose="020B0604020202020204" pitchFamily="34" charset="0"/>
              </a:rPr>
              <a:t>Transf_Compensação</a:t>
            </a:r>
            <a:r>
              <a:rPr lang="pt-BR" sz="1600" b="1" dirty="0">
                <a:solidFill>
                  <a:srgbClr val="FFFF66"/>
                </a:solidFill>
                <a:latin typeface="Arial" panose="020B0604020202020204" pitchFamily="34" charset="0"/>
                <a:cs typeface="Arial" panose="020B0604020202020204" pitchFamily="34" charset="0"/>
              </a:rPr>
              <a:t> Reativa</a:t>
            </a:r>
            <a:r>
              <a:rPr lang="pt-BR" sz="1600" b="1" dirty="0" smtClean="0">
                <a:solidFill>
                  <a:schemeClr val="bg1"/>
                </a:solidFill>
                <a:latin typeface="Arial" panose="020B0604020202020204" pitchFamily="34" charset="0"/>
                <a:cs typeface="Arial" panose="020B0604020202020204" pitchFamily="34" charset="0"/>
              </a:rPr>
              <a:t>”;</a:t>
            </a:r>
          </a:p>
          <a:p>
            <a:pPr marL="285750" indent="-285750" algn="just">
              <a:buFont typeface="Wingdings" panose="05000000000000000000" pitchFamily="2" charset="2"/>
              <a:buChar char="Ø"/>
            </a:pPr>
            <a:r>
              <a:rPr lang="pt-BR" sz="1600" b="1" dirty="0" smtClean="0">
                <a:solidFill>
                  <a:schemeClr val="bg1"/>
                </a:solidFill>
                <a:latin typeface="Arial" panose="020B0604020202020204" pitchFamily="34" charset="0"/>
                <a:cs typeface="Arial" panose="020B0604020202020204" pitchFamily="34" charset="0"/>
              </a:rPr>
              <a:t>O botão “</a:t>
            </a:r>
            <a:r>
              <a:rPr lang="pt-BR" sz="1600" b="1" dirty="0" smtClean="0">
                <a:solidFill>
                  <a:srgbClr val="FFFF66"/>
                </a:solidFill>
                <a:latin typeface="Arial" panose="020B0604020202020204" pitchFamily="34" charset="0"/>
                <a:cs typeface="Arial" panose="020B0604020202020204" pitchFamily="34" charset="0"/>
              </a:rPr>
              <a:t>Importar Dados</a:t>
            </a:r>
            <a:r>
              <a:rPr lang="pt-BR" sz="1600" b="1" dirty="0" smtClean="0">
                <a:solidFill>
                  <a:schemeClr val="bg1"/>
                </a:solidFill>
                <a:latin typeface="Arial" panose="020B0604020202020204" pitchFamily="34" charset="0"/>
                <a:cs typeface="Arial" panose="020B0604020202020204" pitchFamily="34" charset="0"/>
              </a:rPr>
              <a:t>” carrega os dados do arquivo ou do banco para as planilhas.</a:t>
            </a:r>
            <a:endParaRPr 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4158968"/>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a:blip r:embed="rId2"/>
          <a:stretch>
            <a:fillRect/>
          </a:stretch>
        </p:blipFill>
        <p:spPr>
          <a:xfrm>
            <a:off x="165731" y="1124744"/>
            <a:ext cx="8723757" cy="2160240"/>
          </a:xfrm>
          <a:prstGeom prst="rect">
            <a:avLst/>
          </a:prstGeom>
        </p:spPr>
      </p:pic>
      <p:sp>
        <p:nvSpPr>
          <p:cNvPr id="3" name="Retângulo 2"/>
          <p:cNvSpPr/>
          <p:nvPr/>
        </p:nvSpPr>
        <p:spPr>
          <a:xfrm>
            <a:off x="179512" y="692696"/>
            <a:ext cx="8749434" cy="338554"/>
          </a:xfrm>
          <a:prstGeom prst="rect">
            <a:avLst/>
          </a:prstGeom>
        </p:spPr>
        <p:txBody>
          <a:bodyPr wrap="square">
            <a:spAutoFit/>
          </a:bodyPr>
          <a:lstStyle/>
          <a:p>
            <a:r>
              <a:rPr lang="pt-BR" altLang="pt-BR" sz="1600" b="1" dirty="0">
                <a:solidFill>
                  <a:schemeClr val="bg1"/>
                </a:solidFill>
                <a:latin typeface="Arial" panose="020B0604020202020204" pitchFamily="34" charset="0"/>
                <a:cs typeface="Arial" panose="020B0604020202020204" pitchFamily="34" charset="0"/>
              </a:rPr>
              <a:t>A planilha “</a:t>
            </a:r>
            <a:r>
              <a:rPr lang="pt-BR" altLang="pt-BR" sz="1600" b="1" dirty="0" err="1">
                <a:solidFill>
                  <a:srgbClr val="FFFF66"/>
                </a:solidFill>
                <a:latin typeface="Arial" panose="020B0604020202020204" pitchFamily="34" charset="0"/>
                <a:cs typeface="Arial" panose="020B0604020202020204" pitchFamily="34" charset="0"/>
              </a:rPr>
              <a:t>Transf_Remanejamento</a:t>
            </a:r>
            <a:r>
              <a:rPr lang="pt-BR" altLang="pt-BR" sz="1600" b="1" dirty="0">
                <a:solidFill>
                  <a:schemeClr val="bg1"/>
                </a:solidFill>
                <a:latin typeface="Arial" panose="020B0604020202020204" pitchFamily="34" charset="0"/>
                <a:cs typeface="Arial" panose="020B0604020202020204" pitchFamily="34" charset="0"/>
              </a:rPr>
              <a:t>”:</a:t>
            </a:r>
            <a:endParaRPr lang="pt-BR" sz="1600" b="1" dirty="0"/>
          </a:p>
        </p:txBody>
      </p:sp>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38. Remanejamento</a:t>
            </a:r>
            <a:endParaRPr lang="pt-BR" altLang="pt-BR" b="1" dirty="0"/>
          </a:p>
        </p:txBody>
      </p:sp>
      <p:sp>
        <p:nvSpPr>
          <p:cNvPr id="6" name="Retângulo 5"/>
          <p:cNvSpPr/>
          <p:nvPr/>
        </p:nvSpPr>
        <p:spPr>
          <a:xfrm>
            <a:off x="160926" y="3429000"/>
            <a:ext cx="8728562" cy="2554545"/>
          </a:xfrm>
          <a:prstGeom prst="rect">
            <a:avLst/>
          </a:prstGeom>
        </p:spPr>
        <p:txBody>
          <a:bodyPr wrap="square">
            <a:spAutoFit/>
          </a:bodyPr>
          <a:lstStyle/>
          <a:p>
            <a:pPr marL="285750" indent="-285750" algn="just">
              <a:buFont typeface="Wingdings" panose="05000000000000000000" pitchFamily="2" charset="2"/>
              <a:buChar char="Ø"/>
            </a:pPr>
            <a:r>
              <a:rPr lang="pt-BR" sz="1600" b="1" dirty="0" smtClean="0">
                <a:solidFill>
                  <a:schemeClr val="bg1"/>
                </a:solidFill>
                <a:latin typeface="Arial" panose="020B0604020202020204" pitchFamily="34" charset="0"/>
                <a:cs typeface="Arial" panose="020B0604020202020204" pitchFamily="34" charset="0"/>
              </a:rPr>
              <a:t>Há uma diferença no campo “Modo” entre o que é declarado no tipo de dados de remanejamento e o que é utilizado para o processo de remanejamento e deve ser declarado na planilha “</a:t>
            </a:r>
            <a:r>
              <a:rPr lang="pt-BR" sz="1600" b="1" dirty="0" err="1" smtClean="0">
                <a:solidFill>
                  <a:srgbClr val="FFFF66"/>
                </a:solidFill>
                <a:latin typeface="Arial" panose="020B0604020202020204" pitchFamily="34" charset="0"/>
                <a:cs typeface="Arial" panose="020B0604020202020204" pitchFamily="34" charset="0"/>
              </a:rPr>
              <a:t>Trans_Remanejamento</a:t>
            </a:r>
            <a:r>
              <a:rPr lang="pt-BR" sz="1600" b="1" dirty="0" smtClean="0">
                <a:solidFill>
                  <a:schemeClr val="bg1"/>
                </a:solidFill>
                <a:latin typeface="Arial" panose="020B0604020202020204" pitchFamily="34" charset="0"/>
                <a:cs typeface="Arial" panose="020B0604020202020204" pitchFamily="34" charset="0"/>
              </a:rPr>
              <a:t>”. Para remanejar a parte fixa de carga de um barramento de origem, deve ser declarado no campo “Modo” o valor “F”, e para remanejar a parte variável deve ser declarado o valor “%V”;</a:t>
            </a:r>
          </a:p>
          <a:p>
            <a:pPr marL="285750" indent="-285750" algn="just">
              <a:buFont typeface="Wingdings" panose="05000000000000000000" pitchFamily="2" charset="2"/>
              <a:buChar char="Ø"/>
            </a:pPr>
            <a:endParaRPr lang="pt-BR" sz="1600" b="1" dirty="0" smtClean="0">
              <a:solidFill>
                <a:schemeClr val="bg1"/>
              </a:solidFill>
              <a:latin typeface="Arial" panose="020B0604020202020204" pitchFamily="34" charset="0"/>
              <a:cs typeface="Arial" panose="020B0604020202020204" pitchFamily="34" charset="0"/>
            </a:endParaRPr>
          </a:p>
          <a:p>
            <a:pPr marL="285750" indent="-285750" algn="just">
              <a:buFont typeface="Wingdings" panose="05000000000000000000" pitchFamily="2" charset="2"/>
              <a:buChar char="Ø"/>
            </a:pPr>
            <a:r>
              <a:rPr lang="pt-BR" sz="1600" b="1" dirty="0" smtClean="0">
                <a:solidFill>
                  <a:schemeClr val="bg1"/>
                </a:solidFill>
                <a:latin typeface="Arial" panose="020B0604020202020204" pitchFamily="34" charset="0"/>
                <a:cs typeface="Arial" panose="020B0604020202020204" pitchFamily="34" charset="0"/>
              </a:rPr>
              <a:t>Essa declaração permite a crítica e consideração dos barramentos 100% horo-sazonais e mistos no processo de remanejamento, pois os barramentos 100% horo-sazonais só podem transferir ou receber a parte fixa da carga de um barramento.</a:t>
            </a:r>
          </a:p>
          <a:p>
            <a:pPr marL="285750" indent="-285750" algn="just">
              <a:buFont typeface="Wingdings" panose="05000000000000000000" pitchFamily="2" charset="2"/>
              <a:buChar char="Ø"/>
            </a:pPr>
            <a:endParaRPr lang="pt-BR" sz="16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9830901"/>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rotWithShape="1">
          <a:blip r:embed="rId2"/>
          <a:srcRect t="30244" b="4238"/>
          <a:stretch/>
        </p:blipFill>
        <p:spPr>
          <a:xfrm>
            <a:off x="111865" y="1245394"/>
            <a:ext cx="8884728" cy="3600400"/>
          </a:xfrm>
          <a:prstGeom prst="rect">
            <a:avLst/>
          </a:prstGeom>
        </p:spPr>
      </p:pic>
      <p:sp>
        <p:nvSpPr>
          <p:cNvPr id="6" name="Retângulo 5"/>
          <p:cNvSpPr/>
          <p:nvPr/>
        </p:nvSpPr>
        <p:spPr>
          <a:xfrm>
            <a:off x="179512" y="692696"/>
            <a:ext cx="8749434" cy="338554"/>
          </a:xfrm>
          <a:prstGeom prst="rect">
            <a:avLst/>
          </a:prstGeom>
        </p:spPr>
        <p:txBody>
          <a:bodyPr wrap="square">
            <a:spAutoFit/>
          </a:bodyPr>
          <a:lstStyle/>
          <a:p>
            <a:r>
              <a:rPr lang="pt-BR" altLang="pt-BR" sz="1600" b="1" dirty="0">
                <a:solidFill>
                  <a:schemeClr val="bg1"/>
                </a:solidFill>
                <a:latin typeface="Arial" panose="020B0604020202020204" pitchFamily="34" charset="0"/>
                <a:cs typeface="Arial" panose="020B0604020202020204" pitchFamily="34" charset="0"/>
              </a:rPr>
              <a:t>A planilha “</a:t>
            </a:r>
            <a:r>
              <a:rPr lang="pt-BR" altLang="pt-BR" sz="1600" b="1" dirty="0" err="1" smtClean="0">
                <a:solidFill>
                  <a:srgbClr val="FFFF66"/>
                </a:solidFill>
                <a:latin typeface="Arial" panose="020B0604020202020204" pitchFamily="34" charset="0"/>
                <a:cs typeface="Arial" panose="020B0604020202020204" pitchFamily="34" charset="0"/>
              </a:rPr>
              <a:t>Transf_Horo</a:t>
            </a:r>
            <a:r>
              <a:rPr lang="pt-BR" altLang="pt-BR" sz="1600" b="1" dirty="0" smtClean="0">
                <a:solidFill>
                  <a:srgbClr val="FFFF66"/>
                </a:solidFill>
                <a:latin typeface="Arial" panose="020B0604020202020204" pitchFamily="34" charset="0"/>
                <a:cs typeface="Arial" panose="020B0604020202020204" pitchFamily="34" charset="0"/>
              </a:rPr>
              <a:t>-Sazonal</a:t>
            </a:r>
            <a:r>
              <a:rPr lang="pt-BR" altLang="pt-BR" sz="1600" b="1" dirty="0" smtClean="0">
                <a:solidFill>
                  <a:schemeClr val="bg1"/>
                </a:solidFill>
                <a:latin typeface="Arial" panose="020B0604020202020204" pitchFamily="34" charset="0"/>
                <a:cs typeface="Arial" panose="020B0604020202020204" pitchFamily="34" charset="0"/>
              </a:rPr>
              <a:t>”:</a:t>
            </a:r>
            <a:endParaRPr lang="pt-BR" sz="1600" b="1" dirty="0"/>
          </a:p>
        </p:txBody>
      </p:sp>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38. Remanejamento</a:t>
            </a:r>
            <a:endParaRPr lang="pt-BR" altLang="pt-BR" b="1" dirty="0"/>
          </a:p>
        </p:txBody>
      </p:sp>
    </p:spTree>
    <p:extLst>
      <p:ext uri="{BB962C8B-B14F-4D97-AF65-F5344CB8AC3E}">
        <p14:creationId xmlns:p14="http://schemas.microsoft.com/office/powerpoint/2010/main" val="4085665387"/>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rotWithShape="1">
          <a:blip r:embed="rId2"/>
          <a:srcRect t="30333" b="3557"/>
          <a:stretch/>
        </p:blipFill>
        <p:spPr>
          <a:xfrm>
            <a:off x="184710" y="1196752"/>
            <a:ext cx="8805238" cy="3600400"/>
          </a:xfrm>
          <a:prstGeom prst="rect">
            <a:avLst/>
          </a:prstGeom>
        </p:spPr>
      </p:pic>
      <p:sp>
        <p:nvSpPr>
          <p:cNvPr id="7" name="Retângulo 6"/>
          <p:cNvSpPr/>
          <p:nvPr/>
        </p:nvSpPr>
        <p:spPr>
          <a:xfrm>
            <a:off x="179512" y="692696"/>
            <a:ext cx="8749434" cy="338554"/>
          </a:xfrm>
          <a:prstGeom prst="rect">
            <a:avLst/>
          </a:prstGeom>
        </p:spPr>
        <p:txBody>
          <a:bodyPr wrap="square">
            <a:spAutoFit/>
          </a:bodyPr>
          <a:lstStyle/>
          <a:p>
            <a:r>
              <a:rPr lang="pt-BR" altLang="pt-BR" sz="1600" b="1" dirty="0">
                <a:solidFill>
                  <a:schemeClr val="bg1"/>
                </a:solidFill>
                <a:latin typeface="Arial" panose="020B0604020202020204" pitchFamily="34" charset="0"/>
                <a:cs typeface="Arial" panose="020B0604020202020204" pitchFamily="34" charset="0"/>
              </a:rPr>
              <a:t>A planilha “</a:t>
            </a:r>
            <a:r>
              <a:rPr lang="pt-BR" altLang="pt-BR" sz="1600" b="1" dirty="0" err="1" smtClean="0">
                <a:solidFill>
                  <a:srgbClr val="FFFF66"/>
                </a:solidFill>
                <a:latin typeface="Arial" panose="020B0604020202020204" pitchFamily="34" charset="0"/>
                <a:cs typeface="Arial" panose="020B0604020202020204" pitchFamily="34" charset="0"/>
              </a:rPr>
              <a:t>Transf_Compensação</a:t>
            </a:r>
            <a:r>
              <a:rPr lang="pt-BR" altLang="pt-BR" sz="1600" b="1" dirty="0" smtClean="0">
                <a:solidFill>
                  <a:srgbClr val="FFFF66"/>
                </a:solidFill>
                <a:latin typeface="Arial" panose="020B0604020202020204" pitchFamily="34" charset="0"/>
                <a:cs typeface="Arial" panose="020B0604020202020204" pitchFamily="34" charset="0"/>
              </a:rPr>
              <a:t> Reativa</a:t>
            </a:r>
            <a:r>
              <a:rPr lang="pt-BR" altLang="pt-BR" sz="1600" b="1" dirty="0" smtClean="0">
                <a:solidFill>
                  <a:schemeClr val="bg1"/>
                </a:solidFill>
                <a:latin typeface="Arial" panose="020B0604020202020204" pitchFamily="34" charset="0"/>
                <a:cs typeface="Arial" panose="020B0604020202020204" pitchFamily="34" charset="0"/>
              </a:rPr>
              <a:t>”:</a:t>
            </a:r>
            <a:endParaRPr lang="pt-BR" sz="1600" b="1" dirty="0"/>
          </a:p>
        </p:txBody>
      </p:sp>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38. Remanejamento</a:t>
            </a:r>
            <a:endParaRPr lang="pt-BR" altLang="pt-BR" b="1" dirty="0"/>
          </a:p>
        </p:txBody>
      </p:sp>
    </p:spTree>
    <p:extLst>
      <p:ext uri="{BB962C8B-B14F-4D97-AF65-F5344CB8AC3E}">
        <p14:creationId xmlns:p14="http://schemas.microsoft.com/office/powerpoint/2010/main" val="1771349400"/>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12357" y="764704"/>
            <a:ext cx="8924139" cy="255454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 botão “</a:t>
            </a:r>
            <a:r>
              <a:rPr lang="pt-BR" altLang="pt-BR" sz="1600" b="1" dirty="0" smtClean="0">
                <a:solidFill>
                  <a:srgbClr val="FFFF66"/>
                </a:solidFill>
                <a:latin typeface="Arial" panose="020B0604020202020204" pitchFamily="34" charset="0"/>
                <a:cs typeface="Arial" panose="020B0604020202020204" pitchFamily="34" charset="0"/>
              </a:rPr>
              <a:t>Executar Remanejo</a:t>
            </a:r>
            <a:r>
              <a:rPr lang="pt-BR" altLang="pt-BR" sz="1600" b="1" dirty="0" smtClean="0">
                <a:solidFill>
                  <a:schemeClr val="bg1"/>
                </a:solidFill>
                <a:latin typeface="Arial" panose="020B0604020202020204" pitchFamily="34" charset="0"/>
                <a:cs typeface="Arial" panose="020B0604020202020204" pitchFamily="34" charset="0"/>
              </a:rPr>
              <a:t>” executa o processo de remanejamento considerando os parâmetros e ajustes indicados nas planilhas de transferência;</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 processo considera a críticas dos dados, exibirá uma mensagem sobre as críticas e criará uma planilha com as críticas dos tipos de dados, similar ao que ocorre no processo de gravação dos dados;</a:t>
            </a:r>
          </a:p>
          <a:p>
            <a:pPr marL="342900" indent="-34290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No final do processo de desagregação o sistema exibe as planilhas “</a:t>
            </a:r>
            <a:r>
              <a:rPr lang="pt-BR" altLang="pt-BR" sz="1600" b="1" dirty="0" err="1">
                <a:solidFill>
                  <a:srgbClr val="FFFF66"/>
                </a:solidFill>
                <a:latin typeface="Arial" panose="020B0604020202020204" pitchFamily="34" charset="0"/>
                <a:cs typeface="Arial" panose="020B0604020202020204" pitchFamily="34" charset="0"/>
              </a:rPr>
              <a:t>AjusteR</a:t>
            </a:r>
            <a:r>
              <a:rPr lang="pt-BR" altLang="pt-BR" sz="1600" b="1" dirty="0">
                <a:solidFill>
                  <a:srgbClr val="FFFF66"/>
                </a:solidFill>
                <a:latin typeface="Arial" panose="020B0604020202020204" pitchFamily="34" charset="0"/>
                <a:cs typeface="Arial" panose="020B0604020202020204" pitchFamily="34" charset="0"/>
              </a:rPr>
              <a:t> 20XX</a:t>
            </a:r>
            <a:r>
              <a:rPr lang="pt-BR" altLang="pt-BR" sz="1600" b="1" dirty="0">
                <a:solidFill>
                  <a:schemeClr val="bg1"/>
                </a:solidFill>
                <a:latin typeface="Arial" panose="020B0604020202020204" pitchFamily="34" charset="0"/>
                <a:cs typeface="Arial" panose="020B0604020202020204" pitchFamily="34" charset="0"/>
              </a:rPr>
              <a:t>” para cada ano do horizonte selecionado, ou da </a:t>
            </a:r>
            <a:r>
              <a:rPr lang="pt-BR" altLang="pt-BR" sz="1600" b="1" dirty="0" smtClean="0">
                <a:solidFill>
                  <a:schemeClr val="bg1"/>
                </a:solidFill>
                <a:latin typeface="Arial" panose="020B0604020202020204" pitchFamily="34" charset="0"/>
                <a:cs typeface="Arial" panose="020B0604020202020204" pitchFamily="34" charset="0"/>
              </a:rPr>
              <a:t>semente “</a:t>
            </a:r>
            <a:r>
              <a:rPr lang="pt-BR" altLang="pt-BR" sz="1600" b="1" dirty="0" err="1" smtClean="0">
                <a:solidFill>
                  <a:srgbClr val="FFFF66"/>
                </a:solidFill>
                <a:latin typeface="Arial" panose="020B0604020202020204" pitchFamily="34" charset="0"/>
                <a:cs typeface="Arial" panose="020B0604020202020204" pitchFamily="34" charset="0"/>
              </a:rPr>
              <a:t>AjusteR</a:t>
            </a:r>
            <a:r>
              <a:rPr lang="pt-BR" altLang="pt-BR" sz="1600" b="1" dirty="0" smtClean="0">
                <a:solidFill>
                  <a:srgbClr val="FFFF66"/>
                </a:solidFill>
                <a:latin typeface="Arial" panose="020B0604020202020204" pitchFamily="34" charset="0"/>
                <a:cs typeface="Arial" panose="020B0604020202020204" pitchFamily="34" charset="0"/>
              </a:rPr>
              <a:t> </a:t>
            </a:r>
            <a:r>
              <a:rPr lang="pt-BR" altLang="pt-BR" sz="1600" b="1" dirty="0">
                <a:solidFill>
                  <a:srgbClr val="FFFF66"/>
                </a:solidFill>
                <a:latin typeface="Arial" panose="020B0604020202020204" pitchFamily="34" charset="0"/>
                <a:cs typeface="Arial" panose="020B0604020202020204" pitchFamily="34" charset="0"/>
              </a:rPr>
              <a:t>Semente</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Courier New" panose="02070309020205020404" pitchFamily="49" charset="0"/>
              <a:buChar char="o"/>
            </a:pP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6" name="Imagem 5"/>
          <p:cNvPicPr>
            <a:picLocks noChangeAspect="1"/>
          </p:cNvPicPr>
          <p:nvPr/>
        </p:nvPicPr>
        <p:blipFill>
          <a:blip r:embed="rId2"/>
          <a:stretch>
            <a:fillRect/>
          </a:stretch>
        </p:blipFill>
        <p:spPr>
          <a:xfrm>
            <a:off x="1907704" y="3682662"/>
            <a:ext cx="5533504" cy="2698666"/>
          </a:xfrm>
          <a:prstGeom prst="rect">
            <a:avLst/>
          </a:prstGeom>
        </p:spPr>
      </p:pic>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38. Remanejamento</a:t>
            </a:r>
            <a:endParaRPr lang="pt-BR" altLang="pt-BR" b="1" dirty="0"/>
          </a:p>
        </p:txBody>
      </p:sp>
    </p:spTree>
    <p:extLst>
      <p:ext uri="{BB962C8B-B14F-4D97-AF65-F5344CB8AC3E}">
        <p14:creationId xmlns:p14="http://schemas.microsoft.com/office/powerpoint/2010/main" val="2136742422"/>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12357" y="764704"/>
            <a:ext cx="8924139" cy="112646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No arquivo de críticas será gerada uma aba para cada tipo de dado de transferência;</a:t>
            </a:r>
          </a:p>
          <a:p>
            <a:pPr marL="342900" indent="-34290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Abaixo o arquivo de críticas.</a:t>
            </a:r>
            <a:endParaRPr lang="pt-BR" altLang="pt-BR" sz="1600" b="1" dirty="0">
              <a:solidFill>
                <a:schemeClr val="bg1"/>
              </a:solidFill>
              <a:latin typeface="Arial" panose="020B0604020202020204" pitchFamily="34" charset="0"/>
              <a:cs typeface="Arial" panose="020B0604020202020204" pitchFamily="34" charset="0"/>
            </a:endParaRPr>
          </a:p>
          <a:p>
            <a:pPr marL="800100" lvl="1" indent="-342900" algn="just">
              <a:lnSpc>
                <a:spcPct val="90000"/>
              </a:lnSpc>
              <a:spcBef>
                <a:spcPct val="20000"/>
              </a:spcBef>
              <a:buFont typeface="Courier New" panose="02070309020205020404" pitchFamily="49" charset="0"/>
              <a:buChar char="o"/>
            </a:pP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3" name="Imagem 2"/>
          <p:cNvPicPr>
            <a:picLocks noChangeAspect="1"/>
          </p:cNvPicPr>
          <p:nvPr/>
        </p:nvPicPr>
        <p:blipFill rotWithShape="1">
          <a:blip r:embed="rId2"/>
          <a:srcRect t="29264" b="4461"/>
          <a:stretch/>
        </p:blipFill>
        <p:spPr>
          <a:xfrm>
            <a:off x="118073" y="2132856"/>
            <a:ext cx="8935631" cy="3515864"/>
          </a:xfrm>
          <a:prstGeom prst="rect">
            <a:avLst/>
          </a:prstGeom>
        </p:spPr>
      </p:pic>
      <p:sp>
        <p:nvSpPr>
          <p:cNvPr id="5"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38. Remanejamento</a:t>
            </a:r>
            <a:endParaRPr lang="pt-BR" altLang="pt-BR" b="1" dirty="0"/>
          </a:p>
        </p:txBody>
      </p:sp>
    </p:spTree>
    <p:extLst>
      <p:ext uri="{BB962C8B-B14F-4D97-AF65-F5344CB8AC3E}">
        <p14:creationId xmlns:p14="http://schemas.microsoft.com/office/powerpoint/2010/main" val="96658536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a:t>6</a:t>
            </a:r>
            <a:r>
              <a:rPr lang="pt-BR" altLang="pt-BR" b="1" dirty="0" smtClean="0"/>
              <a:t>. </a:t>
            </a:r>
            <a:r>
              <a:rPr lang="pt-BR" altLang="pt-BR" b="1" dirty="0"/>
              <a:t>Atualização do SISBAR e Agrupamentos</a:t>
            </a:r>
          </a:p>
        </p:txBody>
      </p:sp>
      <p:pic>
        <p:nvPicPr>
          <p:cNvPr id="6" name="Imagem 5"/>
          <p:cNvPicPr>
            <a:picLocks noChangeAspect="1"/>
          </p:cNvPicPr>
          <p:nvPr/>
        </p:nvPicPr>
        <p:blipFill>
          <a:blip r:embed="rId2"/>
          <a:stretch>
            <a:fillRect/>
          </a:stretch>
        </p:blipFill>
        <p:spPr>
          <a:xfrm>
            <a:off x="1043608" y="2348880"/>
            <a:ext cx="7085714" cy="4038095"/>
          </a:xfrm>
          <a:prstGeom prst="rect">
            <a:avLst/>
          </a:prstGeom>
        </p:spPr>
      </p:pic>
      <p:sp>
        <p:nvSpPr>
          <p:cNvPr id="7" name="Retângulo 6"/>
          <p:cNvSpPr/>
          <p:nvPr/>
        </p:nvSpPr>
        <p:spPr>
          <a:xfrm>
            <a:off x="107504" y="836712"/>
            <a:ext cx="8784976" cy="11449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b="1" dirty="0" smtClean="0">
                <a:solidFill>
                  <a:schemeClr val="bg1"/>
                </a:solidFill>
                <a:latin typeface="Arial" panose="020B0604020202020204" pitchFamily="34" charset="0"/>
                <a:cs typeface="Arial" panose="020B0604020202020204" pitchFamily="34" charset="0"/>
              </a:rPr>
              <a:t>Exemplo do relatório do SISBAR – Estudo mensal de Jan/2017.</a:t>
            </a:r>
          </a:p>
          <a:p>
            <a:pPr marL="342900" indent="-342900">
              <a:lnSpc>
                <a:spcPct val="90000"/>
              </a:lnSpc>
              <a:spcBef>
                <a:spcPct val="20000"/>
              </a:spcBef>
              <a:buFont typeface="Arial" panose="020B0604020202020204" pitchFamily="34" charset="0"/>
              <a:buChar char="•"/>
            </a:pPr>
            <a:r>
              <a:rPr lang="pt-BR" altLang="pt-BR" b="1" dirty="0" smtClean="0">
                <a:solidFill>
                  <a:schemeClr val="bg1"/>
                </a:solidFill>
                <a:latin typeface="Arial" panose="020B0604020202020204" pitchFamily="34" charset="0"/>
                <a:cs typeface="Arial" panose="020B0604020202020204" pitchFamily="34" charset="0"/>
              </a:rPr>
              <a:t>O representante deverá filtrar os agentes de interesse e verificar necessidade de atualização das informações: data de ativação, data de desativação, tipo e </a:t>
            </a:r>
            <a:r>
              <a:rPr lang="pt-BR" altLang="pt-BR" b="1" dirty="0" err="1" smtClean="0">
                <a:solidFill>
                  <a:schemeClr val="bg1"/>
                </a:solidFill>
                <a:latin typeface="Arial" panose="020B0604020202020204" pitchFamily="34" charset="0"/>
                <a:cs typeface="Arial" panose="020B0604020202020204" pitchFamily="34" charset="0"/>
              </a:rPr>
              <a:t>gnd</a:t>
            </a:r>
            <a:r>
              <a:rPr lang="pt-BR" altLang="pt-BR" b="1" dirty="0" smtClean="0">
                <a:solidFill>
                  <a:schemeClr val="bg1"/>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065422021"/>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39. Desvios de Previsão</a:t>
            </a:r>
            <a:endParaRPr lang="pt-BR" altLang="pt-BR" b="1" dirty="0"/>
          </a:p>
        </p:txBody>
      </p:sp>
      <p:sp>
        <p:nvSpPr>
          <p:cNvPr id="6" name="Retângulo 5"/>
          <p:cNvSpPr/>
          <p:nvPr/>
        </p:nvSpPr>
        <p:spPr>
          <a:xfrm>
            <a:off x="112355" y="778781"/>
            <a:ext cx="8924139"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a:t>
            </a:r>
            <a:r>
              <a:rPr lang="pt-BR" altLang="pt-BR" sz="1600" b="1" dirty="0" smtClean="0">
                <a:solidFill>
                  <a:schemeClr val="bg1"/>
                </a:solidFill>
                <a:latin typeface="Arial" panose="020B0604020202020204" pitchFamily="34" charset="0"/>
                <a:cs typeface="Arial" panose="020B0604020202020204" pitchFamily="34" charset="0"/>
              </a:rPr>
              <a:t>funcionalidade “</a:t>
            </a:r>
            <a:r>
              <a:rPr lang="pt-BR" altLang="pt-BR" sz="1600" b="1" dirty="0" smtClean="0">
                <a:solidFill>
                  <a:srgbClr val="FFFF66"/>
                </a:solidFill>
                <a:latin typeface="Arial" panose="020B0604020202020204" pitchFamily="34" charset="0"/>
                <a:cs typeface="Arial" panose="020B0604020202020204" pitchFamily="34" charset="0"/>
              </a:rPr>
              <a:t>Análise de Desvios</a:t>
            </a:r>
            <a:r>
              <a:rPr lang="pt-BR" altLang="pt-BR" sz="1600" b="1" dirty="0" smtClean="0">
                <a:solidFill>
                  <a:schemeClr val="bg1"/>
                </a:solidFill>
                <a:latin typeface="Arial" panose="020B0604020202020204" pitchFamily="34" charset="0"/>
                <a:cs typeface="Arial" panose="020B0604020202020204" pitchFamily="34" charset="0"/>
              </a:rPr>
              <a:t>” permite ao agente realizar a análise dos desvios de previsão e encaminhar ao ONS as causas de desvios</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5" name="Imagem 4"/>
          <p:cNvPicPr>
            <a:picLocks noChangeAspect="1"/>
          </p:cNvPicPr>
          <p:nvPr/>
        </p:nvPicPr>
        <p:blipFill rotWithShape="1">
          <a:blip r:embed="rId2" cstate="print">
            <a:extLst>
              <a:ext uri="{28A0092B-C50C-407E-A947-70E740481C1C}">
                <a14:useLocalDpi xmlns:a14="http://schemas.microsoft.com/office/drawing/2010/main" val="0"/>
              </a:ext>
            </a:extLst>
          </a:blip>
          <a:srcRect l="43295" r="15538"/>
          <a:stretch/>
        </p:blipFill>
        <p:spPr bwMode="auto">
          <a:xfrm>
            <a:off x="373794" y="1503427"/>
            <a:ext cx="8640960" cy="1684664"/>
          </a:xfrm>
          <a:prstGeom prst="rect">
            <a:avLst/>
          </a:prstGeom>
          <a:noFill/>
          <a:ln>
            <a:noFill/>
          </a:ln>
        </p:spPr>
      </p:pic>
      <p:sp>
        <p:nvSpPr>
          <p:cNvPr id="8" name="Seta para baixo 7"/>
          <p:cNvSpPr/>
          <p:nvPr/>
        </p:nvSpPr>
        <p:spPr>
          <a:xfrm rot="4599090">
            <a:off x="7687049" y="2431002"/>
            <a:ext cx="391169" cy="791705"/>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Retângulo 12"/>
          <p:cNvSpPr/>
          <p:nvPr/>
        </p:nvSpPr>
        <p:spPr>
          <a:xfrm>
            <a:off x="90234" y="3401941"/>
            <a:ext cx="8784976" cy="152041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Para </a:t>
            </a:r>
            <a:r>
              <a:rPr lang="pt-BR" altLang="pt-BR" sz="1600" b="1" dirty="0">
                <a:solidFill>
                  <a:schemeClr val="bg1"/>
                </a:solidFill>
                <a:latin typeface="Arial" panose="020B0604020202020204" pitchFamily="34" charset="0"/>
                <a:cs typeface="Arial" panose="020B0604020202020204" pitchFamily="34" charset="0"/>
              </a:rPr>
              <a:t>verificar </a:t>
            </a:r>
            <a:r>
              <a:rPr lang="pt-BR" altLang="pt-BR" sz="1600" b="1" dirty="0" smtClean="0">
                <a:solidFill>
                  <a:schemeClr val="bg1"/>
                </a:solidFill>
                <a:latin typeface="Arial" panose="020B0604020202020204" pitchFamily="34" charset="0"/>
                <a:cs typeface="Arial" panose="020B0604020202020204" pitchFamily="34" charset="0"/>
              </a:rPr>
              <a:t>o status do agente quanto ao encaminhamento das causas de desvios o </a:t>
            </a:r>
            <a:r>
              <a:rPr lang="pt-BR" altLang="pt-BR" sz="1600" b="1" dirty="0">
                <a:solidFill>
                  <a:schemeClr val="bg1"/>
                </a:solidFill>
                <a:latin typeface="Arial" panose="020B0604020202020204" pitchFamily="34" charset="0"/>
                <a:cs typeface="Arial" panose="020B0604020202020204" pitchFamily="34" charset="0"/>
              </a:rPr>
              <a:t>usuário deverá </a:t>
            </a:r>
            <a:r>
              <a:rPr lang="pt-BR" altLang="pt-BR" sz="1600" b="1" dirty="0" smtClean="0">
                <a:solidFill>
                  <a:schemeClr val="bg1"/>
                </a:solidFill>
                <a:latin typeface="Arial" panose="020B0604020202020204" pitchFamily="34" charset="0"/>
                <a:cs typeface="Arial" panose="020B0604020202020204" pitchFamily="34" charset="0"/>
              </a:rPr>
              <a:t>acionar </a:t>
            </a:r>
            <a:r>
              <a:rPr lang="pt-BR" altLang="pt-BR" sz="1600" b="1" dirty="0">
                <a:solidFill>
                  <a:schemeClr val="bg1"/>
                </a:solidFill>
                <a:latin typeface="Arial" panose="020B0604020202020204" pitchFamily="34" charset="0"/>
                <a:cs typeface="Arial" panose="020B0604020202020204" pitchFamily="34" charset="0"/>
              </a:rPr>
              <a:t>opção </a:t>
            </a:r>
            <a:r>
              <a:rPr lang="pt-BR" altLang="pt-BR" sz="1600" b="1" dirty="0" smtClean="0">
                <a:solidFill>
                  <a:srgbClr val="FFFF66"/>
                </a:solidFill>
                <a:latin typeface="Arial" panose="020B0604020202020204" pitchFamily="34" charset="0"/>
                <a:cs typeface="Arial" panose="020B0604020202020204" pitchFamily="34" charset="0"/>
              </a:rPr>
              <a:t>“Status e Gravações” </a:t>
            </a:r>
            <a:r>
              <a:rPr lang="pt-BR" altLang="pt-BR" sz="1600" b="1" dirty="0" smtClean="0">
                <a:solidFill>
                  <a:schemeClr val="bg1"/>
                </a:solidFill>
                <a:latin typeface="Arial" panose="020B0604020202020204" pitchFamily="34" charset="0"/>
                <a:cs typeface="Arial" panose="020B0604020202020204" pitchFamily="34" charset="0"/>
              </a:rPr>
              <a:t>e a </a:t>
            </a:r>
            <a:r>
              <a:rPr lang="pt-BR" altLang="pt-BR" sz="1600" b="1" dirty="0" err="1" smtClean="0">
                <a:solidFill>
                  <a:schemeClr val="bg1"/>
                </a:solidFill>
                <a:latin typeface="Arial" panose="020B0604020202020204" pitchFamily="34" charset="0"/>
                <a:cs typeface="Arial" panose="020B0604020202020204" pitchFamily="34" charset="0"/>
              </a:rPr>
              <a:t>subopção</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smtClean="0">
                <a:solidFill>
                  <a:srgbClr val="FFFF66"/>
                </a:solidFill>
                <a:latin typeface="Arial" panose="020B0604020202020204" pitchFamily="34" charset="0"/>
                <a:cs typeface="Arial" panose="020B0604020202020204" pitchFamily="34" charset="0"/>
              </a:rPr>
              <a:t>“Causas de Desvios” </a:t>
            </a:r>
            <a:r>
              <a:rPr lang="pt-BR" altLang="pt-BR" sz="1600" b="1" dirty="0" smtClean="0">
                <a:solidFill>
                  <a:schemeClr val="bg1"/>
                </a:solidFill>
                <a:latin typeface="Arial" panose="020B0604020202020204" pitchFamily="34" charset="0"/>
                <a:cs typeface="Arial" panose="020B0604020202020204" pitchFamily="34" charset="0"/>
              </a:rPr>
              <a:t>da </a:t>
            </a:r>
            <a:r>
              <a:rPr lang="pt-BR" altLang="pt-BR" sz="1600" b="1" dirty="0">
                <a:solidFill>
                  <a:schemeClr val="bg1"/>
                </a:solidFill>
                <a:latin typeface="Arial" panose="020B0604020202020204" pitchFamily="34" charset="0"/>
                <a:cs typeface="Arial" panose="020B0604020202020204" pitchFamily="34" charset="0"/>
              </a:rPr>
              <a:t>funcionalidade </a:t>
            </a:r>
            <a:r>
              <a:rPr lang="pt-BR" altLang="pt-BR" sz="1600" b="1" dirty="0" smtClean="0">
                <a:solidFill>
                  <a:srgbClr val="FFFF66"/>
                </a:solidFill>
                <a:latin typeface="Arial" panose="020B0604020202020204" pitchFamily="34" charset="0"/>
                <a:cs typeface="Arial" panose="020B0604020202020204" pitchFamily="34" charset="0"/>
              </a:rPr>
              <a:t>“Dados e Casos”</a:t>
            </a:r>
            <a:r>
              <a:rPr lang="pt-BR" altLang="pt-BR" sz="1600" b="1" dirty="0" smtClean="0">
                <a:solidFill>
                  <a:schemeClr val="bg1"/>
                </a:solidFill>
                <a:latin typeface="Arial" panose="020B0604020202020204" pitchFamily="34" charset="0"/>
                <a:cs typeface="Arial" panose="020B0604020202020204" pitchFamily="34" charset="0"/>
              </a:rPr>
              <a:t>.</a:t>
            </a:r>
          </a:p>
          <a:p>
            <a:pPr marL="342900" indent="-342900" algn="just">
              <a:lnSpc>
                <a:spcPct val="90000"/>
              </a:lnSpc>
              <a:spcBef>
                <a:spcPct val="20000"/>
              </a:spcBef>
              <a:buFont typeface="Arial" panose="020B0604020202020204" pitchFamily="34" charset="0"/>
              <a:buChar char="•"/>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Em relação a essa atividade, será feito um detalhamento específico em outra ocasião.</a:t>
            </a:r>
          </a:p>
        </p:txBody>
      </p:sp>
    </p:spTree>
    <p:extLst>
      <p:ext uri="{BB962C8B-B14F-4D97-AF65-F5344CB8AC3E}">
        <p14:creationId xmlns:p14="http://schemas.microsoft.com/office/powerpoint/2010/main" val="2701039061"/>
      </p:ext>
    </p:ext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m 6"/>
          <p:cNvPicPr>
            <a:picLocks noChangeAspect="1"/>
          </p:cNvPicPr>
          <p:nvPr/>
        </p:nvPicPr>
        <p:blipFill rotWithShape="1">
          <a:blip r:embed="rId2" cstate="print">
            <a:extLst>
              <a:ext uri="{28A0092B-C50C-407E-A947-70E740481C1C}">
                <a14:useLocalDpi xmlns:a14="http://schemas.microsoft.com/office/drawing/2010/main" val="0"/>
              </a:ext>
            </a:extLst>
          </a:blip>
          <a:srcRect r="56535"/>
          <a:stretch/>
        </p:blipFill>
        <p:spPr bwMode="auto">
          <a:xfrm>
            <a:off x="216189" y="1986532"/>
            <a:ext cx="8716469" cy="1609475"/>
          </a:xfrm>
          <a:prstGeom prst="rect">
            <a:avLst/>
          </a:prstGeom>
          <a:noFill/>
          <a:ln>
            <a:noFill/>
          </a:ln>
        </p:spPr>
      </p:pic>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40. Casos de Estudo - </a:t>
            </a:r>
            <a:r>
              <a:rPr lang="pt-BR" altLang="pt-BR" b="1" dirty="0" err="1" smtClean="0"/>
              <a:t>Anarede</a:t>
            </a:r>
            <a:endParaRPr lang="pt-BR" altLang="pt-BR" b="1" dirty="0"/>
          </a:p>
        </p:txBody>
      </p:sp>
      <p:sp>
        <p:nvSpPr>
          <p:cNvPr id="6" name="Retângulo 5"/>
          <p:cNvSpPr/>
          <p:nvPr/>
        </p:nvSpPr>
        <p:spPr>
          <a:xfrm>
            <a:off x="112355" y="778781"/>
            <a:ext cx="8924139" cy="7571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A opção </a:t>
            </a:r>
            <a:r>
              <a:rPr lang="pt-BR" altLang="pt-BR" sz="1600" b="1" dirty="0" smtClean="0">
                <a:solidFill>
                  <a:srgbClr val="FFFF66"/>
                </a:solidFill>
                <a:latin typeface="Arial" panose="020B0604020202020204" pitchFamily="34" charset="0"/>
                <a:cs typeface="Arial" panose="020B0604020202020204" pitchFamily="34" charset="0"/>
              </a:rPr>
              <a:t>“Consultar Casos de Estudo” </a:t>
            </a:r>
            <a:r>
              <a:rPr lang="pt-BR" altLang="pt-BR" sz="1600" b="1" dirty="0">
                <a:solidFill>
                  <a:schemeClr val="bg1"/>
                </a:solidFill>
                <a:latin typeface="Arial" panose="020B0604020202020204" pitchFamily="34" charset="0"/>
                <a:cs typeface="Arial" panose="020B0604020202020204" pitchFamily="34" charset="0"/>
              </a:rPr>
              <a:t>da funcionalidade </a:t>
            </a:r>
            <a:r>
              <a:rPr lang="pt-BR" altLang="pt-BR" sz="1600" b="1" dirty="0">
                <a:solidFill>
                  <a:srgbClr val="FFFF66"/>
                </a:solidFill>
                <a:latin typeface="Arial" panose="020B0604020202020204" pitchFamily="34" charset="0"/>
                <a:cs typeface="Arial" panose="020B0604020202020204" pitchFamily="34" charset="0"/>
              </a:rPr>
              <a:t>“Dados e Casos</a:t>
            </a:r>
            <a:r>
              <a:rPr lang="pt-BR" altLang="pt-BR" sz="1600" b="1" dirty="0" smtClean="0">
                <a:solidFill>
                  <a:srgbClr val="FFFF66"/>
                </a:solidFill>
                <a:latin typeface="Arial" panose="020B0604020202020204" pitchFamily="34" charset="0"/>
                <a:cs typeface="Arial" panose="020B0604020202020204" pitchFamily="34" charset="0"/>
              </a:rPr>
              <a:t>” </a:t>
            </a:r>
            <a:r>
              <a:rPr lang="pt-BR" altLang="pt-BR" sz="1600" b="1" dirty="0" smtClean="0">
                <a:solidFill>
                  <a:schemeClr val="bg1"/>
                </a:solidFill>
                <a:latin typeface="Arial" panose="020B0604020202020204" pitchFamily="34" charset="0"/>
                <a:cs typeface="Arial" panose="020B0604020202020204" pitchFamily="34" charset="0"/>
              </a:rPr>
              <a:t>permitirá ao usuário gerar casos de estudos em formato DBAR do </a:t>
            </a:r>
            <a:r>
              <a:rPr lang="pt-BR" altLang="pt-BR" sz="1600" b="1" dirty="0" err="1" smtClean="0">
                <a:solidFill>
                  <a:schemeClr val="bg1"/>
                </a:solidFill>
                <a:latin typeface="Arial" panose="020B0604020202020204" pitchFamily="34" charset="0"/>
                <a:cs typeface="Arial" panose="020B0604020202020204" pitchFamily="34" charset="0"/>
              </a:rPr>
              <a:t>Anarede</a:t>
            </a:r>
            <a:r>
              <a:rPr lang="pt-BR" altLang="pt-BR" sz="1600" b="1" dirty="0" smtClean="0">
                <a:solidFill>
                  <a:schemeClr val="bg1"/>
                </a:solidFill>
                <a:latin typeface="Arial" panose="020B0604020202020204" pitchFamily="34" charset="0"/>
                <a:cs typeface="Arial" panose="020B0604020202020204" pitchFamily="34" charset="0"/>
              </a:rPr>
              <a:t> a partir das previsões de carga gravadas na base do SCPCB.</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8" name="Seta para baixo 7"/>
          <p:cNvSpPr/>
          <p:nvPr/>
        </p:nvSpPr>
        <p:spPr>
          <a:xfrm rot="3480121">
            <a:off x="7552067" y="2472671"/>
            <a:ext cx="391169" cy="791705"/>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p:cNvSpPr/>
          <p:nvPr/>
        </p:nvSpPr>
        <p:spPr>
          <a:xfrm>
            <a:off x="201705" y="3756612"/>
            <a:ext cx="8784976" cy="80637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Em relação a essa atividade, será feito um detalhamento específico em outra ocasião.</a:t>
            </a:r>
          </a:p>
        </p:txBody>
      </p:sp>
    </p:spTree>
    <p:extLst>
      <p:ext uri="{BB962C8B-B14F-4D97-AF65-F5344CB8AC3E}">
        <p14:creationId xmlns:p14="http://schemas.microsoft.com/office/powerpoint/2010/main" val="3620316327"/>
      </p:ext>
    </p:ext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41. Diretório para Gravação de Arquivos</a:t>
            </a:r>
            <a:endParaRPr lang="pt-BR" altLang="pt-BR" b="1" dirty="0"/>
          </a:p>
        </p:txBody>
      </p:sp>
      <p:sp>
        <p:nvSpPr>
          <p:cNvPr id="9" name="Retângulo 8"/>
          <p:cNvSpPr/>
          <p:nvPr/>
        </p:nvSpPr>
        <p:spPr>
          <a:xfrm>
            <a:off x="112357" y="724163"/>
            <a:ext cx="9031643" cy="287463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sz="1600" b="1" dirty="0">
                <a:solidFill>
                  <a:schemeClr val="bg1"/>
                </a:solidFill>
                <a:latin typeface="Arial" panose="020B0604020202020204" pitchFamily="34" charset="0"/>
                <a:cs typeface="Arial" panose="020B0604020202020204" pitchFamily="34" charset="0"/>
              </a:rPr>
              <a:t>A </a:t>
            </a:r>
            <a:r>
              <a:rPr lang="pt-BR" altLang="pt-BR" sz="1600" b="1" dirty="0" err="1" smtClean="0">
                <a:solidFill>
                  <a:schemeClr val="bg1"/>
                </a:solidFill>
                <a:latin typeface="Arial" panose="020B0604020202020204" pitchFamily="34" charset="0"/>
                <a:cs typeface="Arial" panose="020B0604020202020204" pitchFamily="34" charset="0"/>
              </a:rPr>
              <a:t>subopção</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smtClean="0">
                <a:solidFill>
                  <a:srgbClr val="FFFF66"/>
                </a:solidFill>
                <a:latin typeface="Arial" panose="020B0604020202020204" pitchFamily="34" charset="0"/>
                <a:cs typeface="Arial" panose="020B0604020202020204" pitchFamily="34" charset="0"/>
              </a:rPr>
              <a:t>Parâmetros</a:t>
            </a:r>
            <a:r>
              <a:rPr lang="pt-BR" altLang="pt-BR" sz="1600" b="1" dirty="0" smtClean="0">
                <a:solidFill>
                  <a:schemeClr val="bg1"/>
                </a:solidFill>
                <a:latin typeface="Arial" panose="020B0604020202020204" pitchFamily="34" charset="0"/>
                <a:cs typeface="Arial" panose="020B0604020202020204" pitchFamily="34" charset="0"/>
              </a:rPr>
              <a:t>” da opção “</a:t>
            </a:r>
            <a:r>
              <a:rPr lang="pt-BR" altLang="pt-BR" sz="1600" b="1" dirty="0" smtClean="0">
                <a:solidFill>
                  <a:srgbClr val="FFFF66"/>
                </a:solidFill>
                <a:latin typeface="Arial" panose="020B0604020202020204" pitchFamily="34" charset="0"/>
                <a:cs typeface="Arial" panose="020B0604020202020204" pitchFamily="34" charset="0"/>
              </a:rPr>
              <a:t>Inf. Sistema</a:t>
            </a:r>
            <a:r>
              <a:rPr lang="pt-BR" altLang="pt-BR" sz="1600" b="1" dirty="0" smtClean="0">
                <a:solidFill>
                  <a:schemeClr val="bg1"/>
                </a:solidFill>
                <a:latin typeface="Arial" panose="020B0604020202020204" pitchFamily="34" charset="0"/>
                <a:cs typeface="Arial" panose="020B0604020202020204" pitchFamily="34" charset="0"/>
              </a:rPr>
              <a:t>” da </a:t>
            </a:r>
            <a:r>
              <a:rPr lang="pt-BR" altLang="pt-BR" sz="1600" b="1" dirty="0">
                <a:solidFill>
                  <a:schemeClr val="bg1"/>
                </a:solidFill>
                <a:latin typeface="Arial" panose="020B0604020202020204" pitchFamily="34" charset="0"/>
                <a:cs typeface="Arial" panose="020B0604020202020204" pitchFamily="34" charset="0"/>
              </a:rPr>
              <a:t>funcionalidade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Geral</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permitirá ao usuário </a:t>
            </a:r>
            <a:r>
              <a:rPr lang="pt-BR" altLang="pt-BR" sz="1600" b="1" dirty="0" smtClean="0">
                <a:solidFill>
                  <a:schemeClr val="bg1"/>
                </a:solidFill>
                <a:latin typeface="Arial" panose="020B0604020202020204" pitchFamily="34" charset="0"/>
                <a:cs typeface="Arial" panose="020B0604020202020204" pitchFamily="34" charset="0"/>
              </a:rPr>
              <a:t>definir alguns parâmetros de uso do sistema:</a:t>
            </a:r>
          </a:p>
          <a:p>
            <a:pPr>
              <a:lnSpc>
                <a:spcPct val="90000"/>
              </a:lnSpc>
              <a:spcBef>
                <a:spcPct val="20000"/>
              </a:spcBef>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Parâmetro Gráfico</a:t>
            </a:r>
            <a:r>
              <a:rPr lang="pt-BR" altLang="pt-BR" sz="1600" b="1" dirty="0" smtClean="0">
                <a:solidFill>
                  <a:schemeClr val="bg1"/>
                </a:solidFill>
                <a:latin typeface="Arial" panose="020B0604020202020204" pitchFamily="34" charset="0"/>
                <a:cs typeface="Arial" panose="020B0604020202020204" pitchFamily="34" charset="0"/>
              </a:rPr>
              <a:t>: parâmetro utilizado no cálculo dos eixos dos gráficos;</a:t>
            </a:r>
          </a:p>
          <a:p>
            <a:pPr marL="800100" lvl="1" indent="-342900">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Local Arquivos</a:t>
            </a:r>
            <a:r>
              <a:rPr lang="pt-BR" altLang="pt-BR" sz="1600" b="1" dirty="0" smtClean="0">
                <a:solidFill>
                  <a:schemeClr val="bg1"/>
                </a:solidFill>
                <a:latin typeface="Arial" panose="020B0604020202020204" pitchFamily="34" charset="0"/>
                <a:cs typeface="Arial" panose="020B0604020202020204" pitchFamily="34" charset="0"/>
              </a:rPr>
              <a:t>: parâmetro que indica o local de gravação dos arquivos </a:t>
            </a:r>
            <a:r>
              <a:rPr lang="pt-BR" altLang="pt-BR" sz="1600" b="1" dirty="0" err="1" smtClean="0">
                <a:solidFill>
                  <a:schemeClr val="bg1"/>
                </a:solidFill>
                <a:latin typeface="Arial" panose="020B0604020202020204" pitchFamily="34" charset="0"/>
                <a:cs typeface="Arial" panose="020B0604020202020204" pitchFamily="34" charset="0"/>
              </a:rPr>
              <a:t>arquisitados</a:t>
            </a:r>
            <a:r>
              <a:rPr lang="pt-BR" altLang="pt-BR" sz="1600" b="1" dirty="0" smtClean="0">
                <a:solidFill>
                  <a:schemeClr val="bg1"/>
                </a:solidFill>
                <a:latin typeface="Arial" panose="020B0604020202020204" pitchFamily="34" charset="0"/>
                <a:cs typeface="Arial" panose="020B0604020202020204" pitchFamily="34" charset="0"/>
              </a:rPr>
              <a:t> no sistema;</a:t>
            </a:r>
          </a:p>
          <a:p>
            <a:pPr marL="800100" lvl="1" indent="-342900">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800100" lvl="1" indent="-342900">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Local Arquivos </a:t>
            </a:r>
            <a:r>
              <a:rPr lang="pt-BR" altLang="pt-BR" sz="1600" b="1" dirty="0" err="1" smtClean="0">
                <a:solidFill>
                  <a:srgbClr val="FFFF66"/>
                </a:solidFill>
                <a:latin typeface="Arial" panose="020B0604020202020204" pitchFamily="34" charset="0"/>
                <a:cs typeface="Arial" panose="020B0604020202020204" pitchFamily="34" charset="0"/>
              </a:rPr>
              <a:t>Anarede</a:t>
            </a:r>
            <a:r>
              <a:rPr lang="pt-BR" altLang="pt-BR" sz="1600" b="1" dirty="0">
                <a:solidFill>
                  <a:schemeClr val="bg1"/>
                </a:solidFill>
                <a:latin typeface="Arial" panose="020B0604020202020204" pitchFamily="34" charset="0"/>
                <a:cs typeface="Arial" panose="020B0604020202020204" pitchFamily="34" charset="0"/>
              </a:rPr>
              <a:t>: parâmetro que indica o local de gravação dos arquivos </a:t>
            </a:r>
            <a:r>
              <a:rPr lang="pt-BR" altLang="pt-BR" sz="1600" b="1" dirty="0" smtClean="0">
                <a:solidFill>
                  <a:schemeClr val="bg1"/>
                </a:solidFill>
                <a:latin typeface="Arial" panose="020B0604020202020204" pitchFamily="34" charset="0"/>
                <a:cs typeface="Arial" panose="020B0604020202020204" pitchFamily="34" charset="0"/>
              </a:rPr>
              <a:t>ANAREDE gerados pelo </a:t>
            </a:r>
            <a:r>
              <a:rPr lang="pt-BR" altLang="pt-BR" sz="1600" b="1" dirty="0">
                <a:solidFill>
                  <a:schemeClr val="bg1"/>
                </a:solidFill>
                <a:latin typeface="Arial" panose="020B0604020202020204" pitchFamily="34" charset="0"/>
                <a:cs typeface="Arial" panose="020B0604020202020204" pitchFamily="34" charset="0"/>
              </a:rPr>
              <a:t>sistema;</a:t>
            </a:r>
          </a:p>
          <a:p>
            <a:pPr marL="800100" lvl="1" indent="-342900">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5" name="Imagem 4"/>
          <p:cNvPicPr>
            <a:picLocks noChangeAspect="1"/>
          </p:cNvPicPr>
          <p:nvPr/>
        </p:nvPicPr>
        <p:blipFill>
          <a:blip r:embed="rId2"/>
          <a:stretch>
            <a:fillRect/>
          </a:stretch>
        </p:blipFill>
        <p:spPr>
          <a:xfrm>
            <a:off x="2843808" y="3789040"/>
            <a:ext cx="3114675" cy="2638425"/>
          </a:xfrm>
          <a:prstGeom prst="rect">
            <a:avLst/>
          </a:prstGeom>
        </p:spPr>
      </p:pic>
    </p:spTree>
    <p:extLst>
      <p:ext uri="{BB962C8B-B14F-4D97-AF65-F5344CB8AC3E}">
        <p14:creationId xmlns:p14="http://schemas.microsoft.com/office/powerpoint/2010/main" val="363581863"/>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42. Funcionalidades Off-line</a:t>
            </a:r>
            <a:endParaRPr lang="pt-BR" altLang="pt-BR" b="1" dirty="0"/>
          </a:p>
        </p:txBody>
      </p:sp>
      <p:pic>
        <p:nvPicPr>
          <p:cNvPr id="6" name="Imagem 5"/>
          <p:cNvPicPr>
            <a:picLocks noChangeAspect="1"/>
          </p:cNvPicPr>
          <p:nvPr/>
        </p:nvPicPr>
        <p:blipFill rotWithShape="1">
          <a:blip r:embed="rId2">
            <a:extLst>
              <a:ext uri="{28A0092B-C50C-407E-A947-70E740481C1C}">
                <a14:useLocalDpi xmlns:a14="http://schemas.microsoft.com/office/drawing/2010/main" val="0"/>
              </a:ext>
            </a:extLst>
          </a:blip>
          <a:srcRect r="62021"/>
          <a:stretch/>
        </p:blipFill>
        <p:spPr bwMode="auto">
          <a:xfrm>
            <a:off x="539552" y="1052736"/>
            <a:ext cx="8037125" cy="2592288"/>
          </a:xfrm>
          <a:prstGeom prst="rect">
            <a:avLst/>
          </a:prstGeom>
          <a:noFill/>
          <a:ln>
            <a:noFill/>
          </a:ln>
        </p:spPr>
      </p:pic>
      <p:pic>
        <p:nvPicPr>
          <p:cNvPr id="7" name="Imagem 6"/>
          <p:cNvPicPr>
            <a:picLocks noChangeAspect="1"/>
          </p:cNvPicPr>
          <p:nvPr/>
        </p:nvPicPr>
        <p:blipFill rotWithShape="1">
          <a:blip r:embed="rId3"/>
          <a:srcRect r="83976" b="86457"/>
          <a:stretch/>
        </p:blipFill>
        <p:spPr bwMode="auto">
          <a:xfrm>
            <a:off x="539552" y="3902671"/>
            <a:ext cx="5062518" cy="240664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51355091"/>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43. Análise Gráfica</a:t>
            </a:r>
            <a:endParaRPr lang="pt-BR" altLang="pt-BR" b="1" dirty="0"/>
          </a:p>
        </p:txBody>
      </p:sp>
      <p:pic>
        <p:nvPicPr>
          <p:cNvPr id="5" name="Imagem 4"/>
          <p:cNvPicPr>
            <a:picLocks noChangeAspect="1"/>
          </p:cNvPicPr>
          <p:nvPr/>
        </p:nvPicPr>
        <p:blipFill rotWithShape="1">
          <a:blip r:embed="rId2" cstate="print">
            <a:extLst>
              <a:ext uri="{28A0092B-C50C-407E-A947-70E740481C1C}">
                <a14:useLocalDpi xmlns:a14="http://schemas.microsoft.com/office/drawing/2010/main" val="0"/>
              </a:ext>
            </a:extLst>
          </a:blip>
          <a:srcRect r="41427"/>
          <a:stretch/>
        </p:blipFill>
        <p:spPr bwMode="auto">
          <a:xfrm>
            <a:off x="112355" y="1526467"/>
            <a:ext cx="8933786" cy="1224136"/>
          </a:xfrm>
          <a:prstGeom prst="rect">
            <a:avLst/>
          </a:prstGeom>
          <a:noFill/>
          <a:ln>
            <a:noFill/>
          </a:ln>
        </p:spPr>
      </p:pic>
      <p:sp>
        <p:nvSpPr>
          <p:cNvPr id="8" name="Seta para baixo 7"/>
          <p:cNvSpPr/>
          <p:nvPr/>
        </p:nvSpPr>
        <p:spPr>
          <a:xfrm rot="3480121">
            <a:off x="8590303" y="1653611"/>
            <a:ext cx="178497" cy="39378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p:cNvSpPr/>
          <p:nvPr/>
        </p:nvSpPr>
        <p:spPr>
          <a:xfrm>
            <a:off x="112355" y="778781"/>
            <a:ext cx="8924139" cy="5355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A opção </a:t>
            </a:r>
            <a:r>
              <a:rPr lang="pt-BR" altLang="pt-BR" sz="1600" b="1" dirty="0" smtClean="0">
                <a:solidFill>
                  <a:srgbClr val="FFFF66"/>
                </a:solidFill>
                <a:latin typeface="Arial" panose="020B0604020202020204" pitchFamily="34" charset="0"/>
                <a:cs typeface="Arial" panose="020B0604020202020204" pitchFamily="34" charset="0"/>
              </a:rPr>
              <a:t>“Análise Carga” </a:t>
            </a:r>
            <a:r>
              <a:rPr lang="pt-BR" altLang="pt-BR" sz="1600" b="1" dirty="0">
                <a:solidFill>
                  <a:schemeClr val="bg1"/>
                </a:solidFill>
                <a:latin typeface="Arial" panose="020B0604020202020204" pitchFamily="34" charset="0"/>
                <a:cs typeface="Arial" panose="020B0604020202020204" pitchFamily="34" charset="0"/>
              </a:rPr>
              <a:t>da funcionalidade </a:t>
            </a:r>
            <a:r>
              <a:rPr lang="pt-BR" altLang="pt-BR" sz="1600" b="1" dirty="0" smtClean="0">
                <a:solidFill>
                  <a:srgbClr val="FFFF66"/>
                </a:solidFill>
                <a:latin typeface="Arial" panose="020B0604020202020204" pitchFamily="34" charset="0"/>
                <a:cs typeface="Arial" panose="020B0604020202020204" pitchFamily="34" charset="0"/>
              </a:rPr>
              <a:t>“Análise Gráfica” </a:t>
            </a:r>
            <a:r>
              <a:rPr lang="pt-BR" altLang="pt-BR" sz="1600" b="1" dirty="0" smtClean="0">
                <a:solidFill>
                  <a:schemeClr val="bg1"/>
                </a:solidFill>
                <a:latin typeface="Arial" panose="020B0604020202020204" pitchFamily="34" charset="0"/>
                <a:cs typeface="Arial" panose="020B0604020202020204" pitchFamily="34" charset="0"/>
              </a:rPr>
              <a:t>permitirá ao usuário gerar gráficos para análise das previsões de carga.</a:t>
            </a:r>
            <a:endParaRPr lang="pt-BR" altLang="pt-BR" sz="1600" b="1" dirty="0">
              <a:solidFill>
                <a:schemeClr val="bg1"/>
              </a:solidFill>
              <a:latin typeface="Arial" panose="020B0604020202020204" pitchFamily="34" charset="0"/>
              <a:cs typeface="Arial" panose="020B0604020202020204" pitchFamily="34" charset="0"/>
            </a:endParaRPr>
          </a:p>
        </p:txBody>
      </p:sp>
      <p:sp>
        <p:nvSpPr>
          <p:cNvPr id="10" name="Retângulo 9"/>
          <p:cNvSpPr/>
          <p:nvPr/>
        </p:nvSpPr>
        <p:spPr>
          <a:xfrm>
            <a:off x="140925" y="2962758"/>
            <a:ext cx="8784976" cy="156966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Em relação a essa atividade, será feito um detalhamento específico em outra ocasião.</a:t>
            </a:r>
          </a:p>
          <a:p>
            <a:pPr marL="342900" indent="-342900" algn="just">
              <a:lnSpc>
                <a:spcPct val="90000"/>
              </a:lnSpc>
              <a:spcBef>
                <a:spcPct val="20000"/>
              </a:spcBef>
              <a:buFont typeface="Arial" panose="020B0604020202020204" pitchFamily="34" charset="0"/>
              <a:buChar char="•"/>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A seguir são apresentadas algumas telas do gráfico, utilitário aplicado ao gráfico e tabela dinâmica, para ilustrar as possibilidades da funcionalidade.</a:t>
            </a:r>
          </a:p>
        </p:txBody>
      </p:sp>
    </p:spTree>
    <p:extLst>
      <p:ext uri="{BB962C8B-B14F-4D97-AF65-F5344CB8AC3E}">
        <p14:creationId xmlns:p14="http://schemas.microsoft.com/office/powerpoint/2010/main" val="3324207322"/>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a:blip r:embed="rId2"/>
          <a:stretch>
            <a:fillRect/>
          </a:stretch>
        </p:blipFill>
        <p:spPr>
          <a:xfrm>
            <a:off x="0" y="1340768"/>
            <a:ext cx="9144000" cy="4991100"/>
          </a:xfrm>
          <a:prstGeom prst="rect">
            <a:avLst/>
          </a:prstGeom>
        </p:spPr>
      </p:pic>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43. Análise Gráfica</a:t>
            </a:r>
            <a:endParaRPr lang="pt-BR" altLang="pt-BR" b="1" dirty="0"/>
          </a:p>
        </p:txBody>
      </p:sp>
      <p:sp>
        <p:nvSpPr>
          <p:cNvPr id="4" name="Seta para baixo 3"/>
          <p:cNvSpPr/>
          <p:nvPr/>
        </p:nvSpPr>
        <p:spPr>
          <a:xfrm rot="3480121">
            <a:off x="6641237" y="1971967"/>
            <a:ext cx="178497" cy="39378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Seta para baixo 5"/>
          <p:cNvSpPr/>
          <p:nvPr/>
        </p:nvSpPr>
        <p:spPr>
          <a:xfrm rot="3480121">
            <a:off x="8153405" y="1971967"/>
            <a:ext cx="178497" cy="39378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Seta para baixo 6"/>
          <p:cNvSpPr/>
          <p:nvPr/>
        </p:nvSpPr>
        <p:spPr>
          <a:xfrm rot="3480121">
            <a:off x="6281196" y="2980077"/>
            <a:ext cx="178497" cy="39378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806176336"/>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43. Análise Gráfica</a:t>
            </a:r>
            <a:endParaRPr lang="pt-BR" altLang="pt-BR" b="1" dirty="0"/>
          </a:p>
        </p:txBody>
      </p:sp>
      <p:pic>
        <p:nvPicPr>
          <p:cNvPr id="5" name="Imagem 4"/>
          <p:cNvPicPr>
            <a:picLocks noChangeAspect="1"/>
          </p:cNvPicPr>
          <p:nvPr/>
        </p:nvPicPr>
        <p:blipFill rotWithShape="1">
          <a:blip r:embed="rId2"/>
          <a:srcRect l="65362" t="17313" r="-12" b="3337"/>
          <a:stretch/>
        </p:blipFill>
        <p:spPr>
          <a:xfrm>
            <a:off x="2483768" y="908720"/>
            <a:ext cx="4320480" cy="5400600"/>
          </a:xfrm>
          <a:prstGeom prst="rect">
            <a:avLst/>
          </a:prstGeom>
        </p:spPr>
      </p:pic>
    </p:spTree>
    <p:extLst>
      <p:ext uri="{BB962C8B-B14F-4D97-AF65-F5344CB8AC3E}">
        <p14:creationId xmlns:p14="http://schemas.microsoft.com/office/powerpoint/2010/main" val="3328594247"/>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43. Análise Gráfica</a:t>
            </a:r>
            <a:endParaRPr lang="pt-BR" altLang="pt-BR" b="1" dirty="0"/>
          </a:p>
        </p:txBody>
      </p:sp>
      <p:pic>
        <p:nvPicPr>
          <p:cNvPr id="4" name="Imagem 3"/>
          <p:cNvPicPr>
            <a:picLocks noChangeAspect="1"/>
          </p:cNvPicPr>
          <p:nvPr/>
        </p:nvPicPr>
        <p:blipFill rotWithShape="1">
          <a:blip r:embed="rId2"/>
          <a:srcRect t="17313" r="34250"/>
          <a:stretch/>
        </p:blipFill>
        <p:spPr>
          <a:xfrm>
            <a:off x="539552" y="836712"/>
            <a:ext cx="7972417" cy="5472608"/>
          </a:xfrm>
          <a:prstGeom prst="rect">
            <a:avLst/>
          </a:prstGeom>
        </p:spPr>
      </p:pic>
    </p:spTree>
    <p:extLst>
      <p:ext uri="{BB962C8B-B14F-4D97-AF65-F5344CB8AC3E}">
        <p14:creationId xmlns:p14="http://schemas.microsoft.com/office/powerpoint/2010/main" val="1566829716"/>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43. Análise Gráfica</a:t>
            </a:r>
            <a:endParaRPr lang="pt-BR" altLang="pt-BR" b="1" dirty="0"/>
          </a:p>
        </p:txBody>
      </p:sp>
      <p:pic>
        <p:nvPicPr>
          <p:cNvPr id="3" name="Imagem 2"/>
          <p:cNvPicPr>
            <a:picLocks noChangeAspect="1"/>
          </p:cNvPicPr>
          <p:nvPr/>
        </p:nvPicPr>
        <p:blipFill>
          <a:blip r:embed="rId2"/>
          <a:stretch>
            <a:fillRect/>
          </a:stretch>
        </p:blipFill>
        <p:spPr>
          <a:xfrm>
            <a:off x="755576" y="836712"/>
            <a:ext cx="7806907" cy="5545807"/>
          </a:xfrm>
          <a:prstGeom prst="rect">
            <a:avLst/>
          </a:prstGeom>
        </p:spPr>
      </p:pic>
      <p:sp>
        <p:nvSpPr>
          <p:cNvPr id="5" name="CaixaDeTexto 4"/>
          <p:cNvSpPr txBox="1"/>
          <p:nvPr/>
        </p:nvSpPr>
        <p:spPr>
          <a:xfrm>
            <a:off x="2699792" y="2636912"/>
            <a:ext cx="4302224" cy="461665"/>
          </a:xfrm>
          <a:prstGeom prst="rect">
            <a:avLst/>
          </a:prstGeom>
          <a:noFill/>
        </p:spPr>
        <p:txBody>
          <a:bodyPr wrap="square" rtlCol="0">
            <a:spAutoFit/>
          </a:bodyPr>
          <a:lstStyle/>
          <a:p>
            <a:r>
              <a:rPr lang="pt-BR" dirty="0" smtClean="0">
                <a:solidFill>
                  <a:srgbClr val="FF0000"/>
                </a:solidFill>
              </a:rPr>
              <a:t>Essa aba virá sempre oculta.</a:t>
            </a:r>
            <a:endParaRPr lang="pt-BR" dirty="0">
              <a:solidFill>
                <a:srgbClr val="FF0000"/>
              </a:solidFill>
            </a:endParaRPr>
          </a:p>
        </p:txBody>
      </p:sp>
    </p:spTree>
    <p:extLst>
      <p:ext uri="{BB962C8B-B14F-4D97-AF65-F5344CB8AC3E}">
        <p14:creationId xmlns:p14="http://schemas.microsoft.com/office/powerpoint/2010/main" val="5286405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a:t>6</a:t>
            </a:r>
            <a:r>
              <a:rPr lang="pt-BR" altLang="pt-BR" b="1" dirty="0" smtClean="0"/>
              <a:t>. </a:t>
            </a:r>
            <a:r>
              <a:rPr lang="pt-BR" altLang="pt-BR" b="1" dirty="0"/>
              <a:t>Atualização do SISBAR e Agrupamentos</a:t>
            </a:r>
          </a:p>
        </p:txBody>
      </p:sp>
      <p:pic>
        <p:nvPicPr>
          <p:cNvPr id="6" name="Imagem 5"/>
          <p:cNvPicPr>
            <a:picLocks noChangeAspect="1"/>
          </p:cNvPicPr>
          <p:nvPr/>
        </p:nvPicPr>
        <p:blipFill rotWithShape="1">
          <a:blip r:embed="rId2"/>
          <a:srcRect b="21666"/>
          <a:stretch/>
        </p:blipFill>
        <p:spPr>
          <a:xfrm>
            <a:off x="2555776" y="4528156"/>
            <a:ext cx="4104456" cy="1832305"/>
          </a:xfrm>
          <a:prstGeom prst="rect">
            <a:avLst/>
          </a:prstGeom>
        </p:spPr>
      </p:pic>
      <p:sp>
        <p:nvSpPr>
          <p:cNvPr id="7" name="Retângulo 6"/>
          <p:cNvSpPr/>
          <p:nvPr/>
        </p:nvSpPr>
        <p:spPr>
          <a:xfrm>
            <a:off x="107504" y="692696"/>
            <a:ext cx="8784976" cy="37610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Informações a serem avaliadas, podem ser atualizadas no estudo corrente e/ou nos próximos estudos. </a:t>
            </a:r>
          </a:p>
          <a:p>
            <a:pPr marL="285750" indent="-285750" algn="just">
              <a:lnSpc>
                <a:spcPct val="90000"/>
              </a:lnSpc>
              <a:spcBef>
                <a:spcPct val="20000"/>
              </a:spcBef>
              <a:buFont typeface="Arial" panose="020B0604020202020204" pitchFamily="34" charset="0"/>
              <a:buChar char="•"/>
            </a:pPr>
            <a:r>
              <a:rPr lang="pt-BR" altLang="pt-BR" sz="1600" b="1" dirty="0" smtClean="0">
                <a:solidFill>
                  <a:srgbClr val="FFFF66"/>
                </a:solidFill>
                <a:latin typeface="Arial" panose="020B0604020202020204" pitchFamily="34" charset="0"/>
                <a:cs typeface="Arial" panose="020B0604020202020204" pitchFamily="34" charset="0"/>
              </a:rPr>
              <a:t>As informações do estudo corrente são herdadas do estudo anterior</a:t>
            </a:r>
            <a:r>
              <a:rPr lang="pt-BR" altLang="pt-BR" sz="1600" b="1" dirty="0" smtClean="0">
                <a:solidFill>
                  <a:schemeClr val="bg1"/>
                </a:solidFill>
                <a:latin typeface="Arial" panose="020B0604020202020204" pitchFamily="34" charset="0"/>
                <a:cs typeface="Arial" panose="020B0604020202020204" pitchFamily="34" charset="0"/>
              </a:rPr>
              <a:t>.</a:t>
            </a:r>
          </a:p>
          <a:p>
            <a:pPr marL="800100" lvl="1" indent="-342900" algn="just">
              <a:lnSpc>
                <a:spcPct val="90000"/>
              </a:lnSpc>
              <a:spcBef>
                <a:spcPct val="20000"/>
              </a:spcBef>
              <a:buFont typeface="Wingdings" panose="05000000000000000000" pitchFamily="2" charset="2"/>
              <a:buChar char="ü"/>
            </a:pPr>
            <a:r>
              <a:rPr lang="pt-BR" altLang="pt-BR" sz="1600" b="1" dirty="0" smtClean="0">
                <a:solidFill>
                  <a:srgbClr val="FFFF66"/>
                </a:solidFill>
                <a:latin typeface="Arial" panose="020B0604020202020204" pitchFamily="34" charset="0"/>
                <a:cs typeface="Arial" panose="020B0604020202020204" pitchFamily="34" charset="0"/>
              </a:rPr>
              <a:t>Ativação </a:t>
            </a:r>
            <a:r>
              <a:rPr lang="pt-BR" altLang="pt-BR" sz="1600" b="1" dirty="0" smtClean="0">
                <a:solidFill>
                  <a:schemeClr val="bg1"/>
                </a:solidFill>
                <a:latin typeface="Arial" panose="020B0604020202020204" pitchFamily="34" charset="0"/>
                <a:cs typeface="Arial" panose="020B0604020202020204" pitchFamily="34" charset="0"/>
              </a:rPr>
              <a:t>– data de início de representação do barramento no estudo (ex. data de início de operação). </a:t>
            </a:r>
          </a:p>
          <a:p>
            <a:pPr marL="800100" lvl="1" indent="-342900" algn="just">
              <a:lnSpc>
                <a:spcPct val="90000"/>
              </a:lnSpc>
              <a:spcBef>
                <a:spcPct val="20000"/>
              </a:spcBef>
              <a:buFont typeface="Wingdings" panose="05000000000000000000" pitchFamily="2" charset="2"/>
              <a:buChar char="ü"/>
            </a:pPr>
            <a:r>
              <a:rPr lang="pt-BR" altLang="pt-BR" sz="1600" b="1" dirty="0" smtClean="0">
                <a:solidFill>
                  <a:srgbClr val="FFFF66"/>
                </a:solidFill>
                <a:latin typeface="Arial" panose="020B0604020202020204" pitchFamily="34" charset="0"/>
                <a:cs typeface="Arial" panose="020B0604020202020204" pitchFamily="34" charset="0"/>
              </a:rPr>
              <a:t>Desativação </a:t>
            </a:r>
            <a:r>
              <a:rPr lang="pt-BR" altLang="pt-BR" sz="1600" b="1" dirty="0">
                <a:solidFill>
                  <a:schemeClr val="bg1"/>
                </a:solidFill>
                <a:latin typeface="Arial" panose="020B0604020202020204" pitchFamily="34" charset="0"/>
                <a:cs typeface="Arial" panose="020B0604020202020204" pitchFamily="34" charset="0"/>
              </a:rPr>
              <a:t>– data de </a:t>
            </a:r>
            <a:r>
              <a:rPr lang="pt-BR" altLang="pt-BR" sz="1600" b="1" dirty="0" smtClean="0">
                <a:solidFill>
                  <a:schemeClr val="bg1"/>
                </a:solidFill>
                <a:latin typeface="Arial" panose="020B0604020202020204" pitchFamily="34" charset="0"/>
                <a:cs typeface="Arial" panose="020B0604020202020204" pitchFamily="34" charset="0"/>
              </a:rPr>
              <a:t>fim </a:t>
            </a:r>
            <a:r>
              <a:rPr lang="pt-BR" altLang="pt-BR" sz="1600" b="1" dirty="0">
                <a:solidFill>
                  <a:schemeClr val="bg1"/>
                </a:solidFill>
                <a:latin typeface="Arial" panose="020B0604020202020204" pitchFamily="34" charset="0"/>
                <a:cs typeface="Arial" panose="020B0604020202020204" pitchFamily="34" charset="0"/>
              </a:rPr>
              <a:t>de representação do barramento no </a:t>
            </a:r>
            <a:r>
              <a:rPr lang="pt-BR" altLang="pt-BR" sz="1600" b="1" dirty="0" smtClean="0">
                <a:solidFill>
                  <a:schemeClr val="bg1"/>
                </a:solidFill>
                <a:latin typeface="Arial" panose="020B0604020202020204" pitchFamily="34" charset="0"/>
                <a:cs typeface="Arial" panose="020B0604020202020204" pitchFamily="34" charset="0"/>
              </a:rPr>
              <a:t>estudo. </a:t>
            </a:r>
          </a:p>
          <a:p>
            <a:pPr marL="800100" lvl="1" indent="-342900" algn="just">
              <a:lnSpc>
                <a:spcPct val="90000"/>
              </a:lnSpc>
              <a:spcBef>
                <a:spcPct val="20000"/>
              </a:spcBef>
              <a:buFont typeface="Wingdings" panose="05000000000000000000" pitchFamily="2" charset="2"/>
              <a:buChar char="ü"/>
            </a:pPr>
            <a:r>
              <a:rPr lang="pt-BR" altLang="pt-BR" sz="1600" b="1" dirty="0" smtClean="0">
                <a:solidFill>
                  <a:srgbClr val="FFFF66"/>
                </a:solidFill>
                <a:latin typeface="Arial" panose="020B0604020202020204" pitchFamily="34" charset="0"/>
                <a:cs typeface="Arial" panose="020B0604020202020204" pitchFamily="34" charset="0"/>
              </a:rPr>
              <a:t>Tipo</a:t>
            </a:r>
            <a:r>
              <a:rPr lang="pt-BR" altLang="pt-BR" sz="1600" b="1" dirty="0" smtClean="0">
                <a:solidFill>
                  <a:schemeClr val="bg1"/>
                </a:solidFill>
                <a:latin typeface="Arial" panose="020B0604020202020204" pitchFamily="34" charset="0"/>
                <a:cs typeface="Arial" panose="020B0604020202020204" pitchFamily="34" charset="0"/>
              </a:rPr>
              <a:t> – indica se o barramento possui representação de previsão de carga/geração no estudo e será visualizado pelo SCPCB: “CC” ou não: “- -”.</a:t>
            </a:r>
          </a:p>
          <a:p>
            <a:pPr marL="800100" lvl="1" indent="-342900" algn="just">
              <a:lnSpc>
                <a:spcPct val="90000"/>
              </a:lnSpc>
              <a:spcBef>
                <a:spcPct val="20000"/>
              </a:spcBef>
              <a:buFont typeface="Wingdings" panose="05000000000000000000" pitchFamily="2" charset="2"/>
              <a:buChar char="ü"/>
            </a:pPr>
            <a:r>
              <a:rPr lang="pt-BR" altLang="pt-BR" sz="1600" b="1" dirty="0" smtClean="0">
                <a:solidFill>
                  <a:srgbClr val="FFFF66"/>
                </a:solidFill>
                <a:latin typeface="Arial" panose="020B0604020202020204" pitchFamily="34" charset="0"/>
                <a:cs typeface="Arial" panose="020B0604020202020204" pitchFamily="34" charset="0"/>
              </a:rPr>
              <a:t>GND</a:t>
            </a:r>
            <a:r>
              <a:rPr lang="pt-BR" altLang="pt-BR" sz="1600" b="1" dirty="0" smtClean="0">
                <a:solidFill>
                  <a:schemeClr val="bg1"/>
                </a:solidFill>
                <a:latin typeface="Arial" panose="020B0604020202020204" pitchFamily="34" charset="0"/>
                <a:cs typeface="Arial" panose="020B0604020202020204" pitchFamily="34" charset="0"/>
              </a:rPr>
              <a:t> - indica se o barramento “CC” do estudo possui: apenas representação de carga “C”, apenas representação de geração (tipo II-b ou III) “G” ou ambas representações “A”.</a:t>
            </a:r>
            <a:endParaRPr lang="pt-BR" altLang="pt-BR"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Poderá também ser solicitada: correção ou alteração do nome do barramento e/ou inclusão de novos barramentos.</a:t>
            </a:r>
          </a:p>
          <a:p>
            <a:pPr marL="342900" indent="-342900" algn="just">
              <a:lnSpc>
                <a:spcPct val="90000"/>
              </a:lnSpc>
              <a:spcBef>
                <a:spcPct val="20000"/>
              </a:spcBef>
              <a:buFont typeface="Arial" panose="020B0604020202020204" pitchFamily="34" charset="0"/>
              <a:buChar char="•"/>
            </a:pPr>
            <a:r>
              <a:rPr lang="pt-BR" altLang="pt-BR" sz="1600" b="1" dirty="0" smtClean="0">
                <a:solidFill>
                  <a:schemeClr val="accent5">
                    <a:lumMod val="60000"/>
                    <a:lumOff val="40000"/>
                  </a:schemeClr>
                </a:solidFill>
                <a:latin typeface="Arial" panose="020B0604020202020204" pitchFamily="34" charset="0"/>
                <a:cs typeface="Arial" panose="020B0604020202020204" pitchFamily="34" charset="0"/>
              </a:rPr>
              <a:t>As informações enviadas e alteradas no SISBAR serão utilizadas pelo SCPCB para permitir ou não a gravação dos dados de carga na base do sistema.</a:t>
            </a:r>
          </a:p>
        </p:txBody>
      </p:sp>
    </p:spTree>
    <p:extLst>
      <p:ext uri="{BB962C8B-B14F-4D97-AF65-F5344CB8AC3E}">
        <p14:creationId xmlns:p14="http://schemas.microsoft.com/office/powerpoint/2010/main" val="12193578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a:t>6</a:t>
            </a:r>
            <a:r>
              <a:rPr lang="pt-BR" altLang="pt-BR" b="1" dirty="0" smtClean="0"/>
              <a:t>. </a:t>
            </a:r>
            <a:r>
              <a:rPr lang="pt-BR" altLang="pt-BR" b="1" dirty="0"/>
              <a:t>Atualização do SISBAR e Agrupamentos</a:t>
            </a:r>
          </a:p>
        </p:txBody>
      </p:sp>
      <p:sp>
        <p:nvSpPr>
          <p:cNvPr id="7" name="Retângulo 6"/>
          <p:cNvSpPr/>
          <p:nvPr/>
        </p:nvSpPr>
        <p:spPr>
          <a:xfrm>
            <a:off x="107504" y="692696"/>
            <a:ext cx="8784976" cy="260379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Outras colunas do relatório (podem ser usadas como filtros): </a:t>
            </a:r>
          </a:p>
          <a:p>
            <a:pPr marL="800100" lvl="1" indent="-342900" algn="just">
              <a:lnSpc>
                <a:spcPct val="90000"/>
              </a:lnSpc>
              <a:spcBef>
                <a:spcPct val="20000"/>
              </a:spcBef>
              <a:buFont typeface="Wingdings" panose="05000000000000000000" pitchFamily="2" charset="2"/>
              <a:buChar char="ü"/>
            </a:pPr>
            <a:r>
              <a:rPr lang="pt-BR" altLang="pt-BR" sz="1600" b="1" dirty="0" smtClean="0">
                <a:solidFill>
                  <a:srgbClr val="FFFF66"/>
                </a:solidFill>
                <a:latin typeface="Arial" panose="020B0604020202020204" pitchFamily="34" charset="0"/>
                <a:cs typeface="Arial" panose="020B0604020202020204" pitchFamily="34" charset="0"/>
              </a:rPr>
              <a:t>Comp. </a:t>
            </a:r>
            <a:r>
              <a:rPr lang="pt-BR" altLang="pt-BR" sz="1600" b="1" dirty="0" smtClean="0">
                <a:solidFill>
                  <a:schemeClr val="bg1"/>
                </a:solidFill>
                <a:latin typeface="Arial" panose="020B0604020202020204" pitchFamily="34" charset="0"/>
                <a:cs typeface="Arial" panose="020B0604020202020204" pitchFamily="34" charset="0"/>
              </a:rPr>
              <a:t>– indica se o barramento é compartilhado com outro agente “S” ou não “N”. </a:t>
            </a:r>
          </a:p>
          <a:p>
            <a:pPr marL="800100" lvl="1" indent="-342900" algn="just">
              <a:lnSpc>
                <a:spcPct val="90000"/>
              </a:lnSpc>
              <a:spcBef>
                <a:spcPct val="20000"/>
              </a:spcBef>
              <a:buFont typeface="Wingdings" panose="05000000000000000000" pitchFamily="2" charset="2"/>
              <a:buChar char="ü"/>
            </a:pPr>
            <a:r>
              <a:rPr lang="pt-BR" altLang="pt-BR" sz="1600" b="1" dirty="0" smtClean="0">
                <a:solidFill>
                  <a:srgbClr val="FFFF66"/>
                </a:solidFill>
                <a:latin typeface="Arial" panose="020B0604020202020204" pitchFamily="34" charset="0"/>
                <a:cs typeface="Arial" panose="020B0604020202020204" pitchFamily="34" charset="0"/>
              </a:rPr>
              <a:t>A/D </a:t>
            </a:r>
            <a:r>
              <a:rPr lang="pt-BR" altLang="pt-BR" sz="1600" b="1" dirty="0">
                <a:solidFill>
                  <a:schemeClr val="bg1"/>
                </a:solidFill>
                <a:latin typeface="Arial" panose="020B0604020202020204" pitchFamily="34" charset="0"/>
                <a:cs typeface="Arial" panose="020B0604020202020204" pitchFamily="34" charset="0"/>
              </a:rPr>
              <a:t>– </a:t>
            </a:r>
            <a:r>
              <a:rPr lang="pt-BR" altLang="pt-BR" sz="1600" b="1" dirty="0" smtClean="0">
                <a:solidFill>
                  <a:schemeClr val="bg1"/>
                </a:solidFill>
                <a:latin typeface="Arial" panose="020B0604020202020204" pitchFamily="34" charset="0"/>
                <a:cs typeface="Arial" panose="020B0604020202020204" pitchFamily="34" charset="0"/>
              </a:rPr>
              <a:t>indica se o barramento está ativo “A” ou não “N” no estudo.</a:t>
            </a:r>
          </a:p>
          <a:p>
            <a:pPr marL="800100" lvl="1" indent="-342900" algn="just">
              <a:lnSpc>
                <a:spcPct val="90000"/>
              </a:lnSpc>
              <a:spcBef>
                <a:spcPct val="20000"/>
              </a:spcBef>
              <a:buFont typeface="Wingdings" panose="05000000000000000000" pitchFamily="2" charset="2"/>
              <a:buChar char="ü"/>
            </a:pPr>
            <a:r>
              <a:rPr lang="pt-BR" altLang="pt-BR" sz="1600" b="1" dirty="0" smtClean="0">
                <a:solidFill>
                  <a:srgbClr val="FFFF66"/>
                </a:solidFill>
                <a:latin typeface="Arial" panose="020B0604020202020204" pitchFamily="34" charset="0"/>
                <a:cs typeface="Arial" panose="020B0604020202020204" pitchFamily="34" charset="0"/>
              </a:rPr>
              <a:t>Situação </a:t>
            </a:r>
            <a:r>
              <a:rPr lang="pt-BR" altLang="pt-BR" sz="1600" b="1" dirty="0" smtClean="0">
                <a:solidFill>
                  <a:schemeClr val="bg1"/>
                </a:solidFill>
                <a:latin typeface="Arial" panose="020B0604020202020204" pitchFamily="34" charset="0"/>
                <a:cs typeface="Arial" panose="020B0604020202020204" pitchFamily="34" charset="0"/>
              </a:rPr>
              <a:t>(barramentos ativos):</a:t>
            </a:r>
          </a:p>
          <a:p>
            <a:pPr marL="1200150" lvl="2" indent="-285750" algn="just">
              <a:lnSpc>
                <a:spcPct val="90000"/>
              </a:lnSpc>
              <a:spcBef>
                <a:spcPct val="20000"/>
              </a:spcBef>
              <a:buFont typeface="Wingdings" panose="05000000000000000000" pitchFamily="2" charset="2"/>
              <a:buChar char="§"/>
            </a:pPr>
            <a:r>
              <a:rPr lang="pt-BR" altLang="pt-BR" sz="1600" b="1" dirty="0" smtClean="0">
                <a:solidFill>
                  <a:schemeClr val="bg1"/>
                </a:solidFill>
                <a:latin typeface="Arial" panose="020B0604020202020204" pitchFamily="34" charset="0"/>
                <a:cs typeface="Arial" panose="020B0604020202020204" pitchFamily="34" charset="0"/>
              </a:rPr>
              <a:t>“Efetiva” - a data de ativação é anterior a data de início do horizonte do estudo.</a:t>
            </a:r>
          </a:p>
          <a:p>
            <a:pPr marL="1200150" lvl="2" indent="-285750" algn="just">
              <a:lnSpc>
                <a:spcPct val="90000"/>
              </a:lnSpc>
              <a:spcBef>
                <a:spcPct val="20000"/>
              </a:spcBef>
              <a:buFont typeface="Wingdings" panose="05000000000000000000" pitchFamily="2" charset="2"/>
              <a:buChar char="§"/>
            </a:pPr>
            <a:r>
              <a:rPr lang="pt-BR" altLang="pt-BR" sz="1600" b="1" dirty="0" smtClean="0">
                <a:solidFill>
                  <a:schemeClr val="bg1"/>
                </a:solidFill>
                <a:latin typeface="Arial" panose="020B0604020202020204" pitchFamily="34" charset="0"/>
                <a:cs typeface="Arial" panose="020B0604020202020204" pitchFamily="34" charset="0"/>
              </a:rPr>
              <a:t>“Em Efetivação” – a data de </a:t>
            </a:r>
            <a:r>
              <a:rPr lang="pt-BR" altLang="pt-BR" sz="1600" b="1" dirty="0">
                <a:solidFill>
                  <a:schemeClr val="bg1"/>
                </a:solidFill>
                <a:latin typeface="Arial" panose="020B0604020202020204" pitchFamily="34" charset="0"/>
                <a:cs typeface="Arial" panose="020B0604020202020204" pitchFamily="34" charset="0"/>
              </a:rPr>
              <a:t>ativação </a:t>
            </a:r>
            <a:r>
              <a:rPr lang="pt-BR" altLang="pt-BR" sz="1600" b="1" dirty="0" smtClean="0">
                <a:solidFill>
                  <a:schemeClr val="bg1"/>
                </a:solidFill>
                <a:latin typeface="Arial" panose="020B0604020202020204" pitchFamily="34" charset="0"/>
                <a:cs typeface="Arial" panose="020B0604020202020204" pitchFamily="34" charset="0"/>
              </a:rPr>
              <a:t>está dentro do </a:t>
            </a:r>
            <a:r>
              <a:rPr lang="pt-BR" altLang="pt-BR" sz="1600" b="1" dirty="0">
                <a:solidFill>
                  <a:schemeClr val="bg1"/>
                </a:solidFill>
                <a:latin typeface="Arial" panose="020B0604020202020204" pitchFamily="34" charset="0"/>
                <a:cs typeface="Arial" panose="020B0604020202020204" pitchFamily="34" charset="0"/>
              </a:rPr>
              <a:t>horizonte do </a:t>
            </a:r>
            <a:r>
              <a:rPr lang="pt-BR" altLang="pt-BR" sz="1600" b="1" dirty="0" smtClean="0">
                <a:solidFill>
                  <a:schemeClr val="bg1"/>
                </a:solidFill>
                <a:latin typeface="Arial" panose="020B0604020202020204" pitchFamily="34" charset="0"/>
                <a:cs typeface="Arial" panose="020B0604020202020204" pitchFamily="34" charset="0"/>
              </a:rPr>
              <a:t>estudo.</a:t>
            </a:r>
          </a:p>
          <a:p>
            <a:pPr marL="1200150" lvl="2" indent="-285750" algn="just">
              <a:lnSpc>
                <a:spcPct val="90000"/>
              </a:lnSpc>
              <a:spcBef>
                <a:spcPct val="20000"/>
              </a:spcBef>
              <a:buFont typeface="Wingdings" panose="05000000000000000000" pitchFamily="2" charset="2"/>
              <a:buChar char="§"/>
            </a:pPr>
            <a:r>
              <a:rPr lang="pt-BR" altLang="pt-BR" sz="1600" b="1" dirty="0" smtClean="0">
                <a:solidFill>
                  <a:schemeClr val="bg1"/>
                </a:solidFill>
                <a:latin typeface="Arial" panose="020B0604020202020204" pitchFamily="34" charset="0"/>
                <a:cs typeface="Arial" panose="020B0604020202020204" pitchFamily="34" charset="0"/>
              </a:rPr>
              <a:t>“Futura” </a:t>
            </a:r>
            <a:r>
              <a:rPr lang="pt-BR" altLang="pt-BR" sz="1600" b="1" dirty="0">
                <a:solidFill>
                  <a:schemeClr val="bg1"/>
                </a:solidFill>
                <a:latin typeface="Arial" panose="020B0604020202020204" pitchFamily="34" charset="0"/>
                <a:cs typeface="Arial" panose="020B0604020202020204" pitchFamily="34" charset="0"/>
              </a:rPr>
              <a:t>– a data de ativação </a:t>
            </a:r>
            <a:r>
              <a:rPr lang="pt-BR" altLang="pt-BR" sz="1600" b="1" dirty="0" smtClean="0">
                <a:solidFill>
                  <a:schemeClr val="bg1"/>
                </a:solidFill>
                <a:latin typeface="Arial" panose="020B0604020202020204" pitchFamily="34" charset="0"/>
                <a:cs typeface="Arial" panose="020B0604020202020204" pitchFamily="34" charset="0"/>
              </a:rPr>
              <a:t>é posterior a data de fim do horizonte </a:t>
            </a:r>
            <a:r>
              <a:rPr lang="pt-BR" altLang="pt-BR" sz="1600" b="1" dirty="0">
                <a:solidFill>
                  <a:schemeClr val="bg1"/>
                </a:solidFill>
                <a:latin typeface="Arial" panose="020B0604020202020204" pitchFamily="34" charset="0"/>
                <a:cs typeface="Arial" panose="020B0604020202020204" pitchFamily="34" charset="0"/>
              </a:rPr>
              <a:t>do estudo</a:t>
            </a:r>
            <a:r>
              <a:rPr lang="pt-BR" altLang="pt-BR" sz="1600" b="1" dirty="0" smtClean="0">
                <a:solidFill>
                  <a:schemeClr val="bg1"/>
                </a:solidFill>
                <a:latin typeface="Arial" panose="020B0604020202020204" pitchFamily="34" charset="0"/>
                <a:cs typeface="Arial" panose="020B0604020202020204" pitchFamily="34" charset="0"/>
              </a:rPr>
              <a:t>.</a:t>
            </a:r>
          </a:p>
        </p:txBody>
      </p:sp>
      <p:pic>
        <p:nvPicPr>
          <p:cNvPr id="5" name="Imagem 4"/>
          <p:cNvPicPr>
            <a:picLocks noChangeAspect="1"/>
          </p:cNvPicPr>
          <p:nvPr/>
        </p:nvPicPr>
        <p:blipFill>
          <a:blip r:embed="rId2"/>
          <a:stretch>
            <a:fillRect/>
          </a:stretch>
        </p:blipFill>
        <p:spPr>
          <a:xfrm>
            <a:off x="1763688" y="3275857"/>
            <a:ext cx="5472608" cy="3118798"/>
          </a:xfrm>
          <a:prstGeom prst="rect">
            <a:avLst/>
          </a:prstGeom>
        </p:spPr>
      </p:pic>
    </p:spTree>
    <p:extLst>
      <p:ext uri="{BB962C8B-B14F-4D97-AF65-F5344CB8AC3E}">
        <p14:creationId xmlns:p14="http://schemas.microsoft.com/office/powerpoint/2010/main" val="295082236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a:t>6</a:t>
            </a:r>
            <a:r>
              <a:rPr lang="pt-BR" altLang="pt-BR" b="1" dirty="0" smtClean="0"/>
              <a:t>. </a:t>
            </a:r>
            <a:r>
              <a:rPr lang="pt-BR" altLang="pt-BR" b="1" dirty="0"/>
              <a:t>Atualização do SISBAR e Agrupamentos</a:t>
            </a:r>
          </a:p>
        </p:txBody>
      </p:sp>
      <p:sp>
        <p:nvSpPr>
          <p:cNvPr id="7" name="Retângulo 6"/>
          <p:cNvSpPr/>
          <p:nvPr/>
        </p:nvSpPr>
        <p:spPr>
          <a:xfrm>
            <a:off x="107504" y="764704"/>
            <a:ext cx="8784976" cy="3416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b="1" dirty="0" smtClean="0">
                <a:solidFill>
                  <a:schemeClr val="bg1"/>
                </a:solidFill>
                <a:latin typeface="Arial" panose="020B0604020202020204" pitchFamily="34" charset="0"/>
                <a:cs typeface="Arial" panose="020B0604020202020204" pitchFamily="34" charset="0"/>
              </a:rPr>
              <a:t>Exemplo de planilha para envio de atualizações das informações ao ONS.</a:t>
            </a:r>
          </a:p>
        </p:txBody>
      </p:sp>
      <p:pic>
        <p:nvPicPr>
          <p:cNvPr id="3" name="Imagem 2"/>
          <p:cNvPicPr>
            <a:picLocks noChangeAspect="1"/>
          </p:cNvPicPr>
          <p:nvPr/>
        </p:nvPicPr>
        <p:blipFill>
          <a:blip r:embed="rId2"/>
          <a:stretch>
            <a:fillRect/>
          </a:stretch>
        </p:blipFill>
        <p:spPr>
          <a:xfrm>
            <a:off x="199342" y="1196752"/>
            <a:ext cx="8709162" cy="1007465"/>
          </a:xfrm>
          <a:prstGeom prst="rect">
            <a:avLst/>
          </a:prstGeom>
        </p:spPr>
      </p:pic>
      <p:sp>
        <p:nvSpPr>
          <p:cNvPr id="8" name="Retângulo 7"/>
          <p:cNvSpPr/>
          <p:nvPr/>
        </p:nvSpPr>
        <p:spPr>
          <a:xfrm>
            <a:off x="28435" y="2492896"/>
            <a:ext cx="8784976" cy="206210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Para “</a:t>
            </a:r>
            <a:r>
              <a:rPr lang="pt-BR" altLang="pt-BR" sz="1600" b="1" dirty="0" smtClean="0">
                <a:solidFill>
                  <a:srgbClr val="FFFF66"/>
                </a:solidFill>
                <a:latin typeface="Arial" panose="020B0604020202020204" pitchFamily="34" charset="0"/>
                <a:cs typeface="Arial" panose="020B0604020202020204" pitchFamily="34" charset="0"/>
              </a:rPr>
              <a:t>alteração</a:t>
            </a:r>
            <a:r>
              <a:rPr lang="pt-BR" altLang="pt-BR" sz="1600" b="1" dirty="0" smtClean="0">
                <a:solidFill>
                  <a:schemeClr val="bg1"/>
                </a:solidFill>
                <a:latin typeface="Arial" panose="020B0604020202020204" pitchFamily="34" charset="0"/>
                <a:cs typeface="Arial" panose="020B0604020202020204" pitchFamily="34" charset="0"/>
              </a:rPr>
              <a:t>” preencher número do barramento e as informações que deseja alterar (nome, ativação, desativação, tipo, </a:t>
            </a:r>
            <a:r>
              <a:rPr lang="pt-BR" altLang="pt-BR" sz="1600" b="1" dirty="0" err="1" smtClean="0">
                <a:solidFill>
                  <a:schemeClr val="bg1"/>
                </a:solidFill>
                <a:latin typeface="Arial" panose="020B0604020202020204" pitchFamily="34" charset="0"/>
                <a:cs typeface="Arial" panose="020B0604020202020204" pitchFamily="34" charset="0"/>
              </a:rPr>
              <a:t>gnd</a:t>
            </a:r>
            <a:r>
              <a:rPr lang="pt-BR" altLang="pt-BR" sz="1600" b="1" dirty="0" smtClean="0">
                <a:solidFill>
                  <a:schemeClr val="bg1"/>
                </a:solidFill>
                <a:latin typeface="Arial" panose="020B0604020202020204" pitchFamily="34" charset="0"/>
                <a:cs typeface="Arial" panose="020B0604020202020204" pitchFamily="34" charset="0"/>
              </a:rPr>
              <a:t>).</a:t>
            </a:r>
          </a:p>
          <a:p>
            <a:pPr marL="285750" indent="-285750" algn="just">
              <a:lnSpc>
                <a:spcPct val="90000"/>
              </a:lnSpc>
              <a:spcBef>
                <a:spcPct val="20000"/>
              </a:spcBef>
              <a:buFont typeface="Arial" panose="020B0604020202020204" pitchFamily="34" charset="0"/>
              <a:buChar char="•"/>
            </a:pPr>
            <a:endParaRPr lang="pt-BR" altLang="pt-BR" sz="1600" b="1" dirty="0" smtClean="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r>
              <a:rPr lang="pt-BR" altLang="pt-BR" sz="1600" b="1" dirty="0">
                <a:solidFill>
                  <a:schemeClr val="bg1"/>
                </a:solidFill>
                <a:latin typeface="Arial" panose="020B0604020202020204" pitchFamily="34" charset="0"/>
                <a:cs typeface="Arial" panose="020B0604020202020204" pitchFamily="34" charset="0"/>
              </a:rPr>
              <a:t>Para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inclusão</a:t>
            </a:r>
            <a:r>
              <a:rPr lang="pt-BR" altLang="pt-BR" sz="1600" b="1" dirty="0" smtClean="0">
                <a:solidFill>
                  <a:schemeClr val="bg1"/>
                </a:solidFill>
                <a:latin typeface="Arial" panose="020B0604020202020204" pitchFamily="34" charset="0"/>
                <a:cs typeface="Arial" panose="020B0604020202020204" pitchFamily="34" charset="0"/>
              </a:rPr>
              <a:t>” não preencher </a:t>
            </a:r>
            <a:r>
              <a:rPr lang="pt-BR" altLang="pt-BR" sz="1600" b="1" dirty="0">
                <a:solidFill>
                  <a:schemeClr val="bg1"/>
                </a:solidFill>
                <a:latin typeface="Arial" panose="020B0604020202020204" pitchFamily="34" charset="0"/>
                <a:cs typeface="Arial" panose="020B0604020202020204" pitchFamily="34" charset="0"/>
              </a:rPr>
              <a:t>número do barramento e </a:t>
            </a:r>
            <a:r>
              <a:rPr lang="pt-BR" altLang="pt-BR" sz="1600" b="1" dirty="0" smtClean="0">
                <a:solidFill>
                  <a:schemeClr val="bg1"/>
                </a:solidFill>
                <a:latin typeface="Arial" panose="020B0604020202020204" pitchFamily="34" charset="0"/>
                <a:cs typeface="Arial" panose="020B0604020202020204" pitchFamily="34" charset="0"/>
              </a:rPr>
              <a:t>preencher todas as </a:t>
            </a:r>
            <a:r>
              <a:rPr lang="pt-BR" altLang="pt-BR" sz="1600" b="1" dirty="0">
                <a:solidFill>
                  <a:schemeClr val="bg1"/>
                </a:solidFill>
                <a:latin typeface="Arial" panose="020B0604020202020204" pitchFamily="34" charset="0"/>
                <a:cs typeface="Arial" panose="020B0604020202020204" pitchFamily="34" charset="0"/>
              </a:rPr>
              <a:t>informações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a:solidFill>
                  <a:schemeClr val="bg1"/>
                </a:solidFill>
                <a:latin typeface="Arial" panose="020B0604020202020204" pitchFamily="34" charset="0"/>
                <a:cs typeface="Arial" panose="020B0604020202020204" pitchFamily="34" charset="0"/>
              </a:rPr>
              <a:t>nome, ativação, desativação, tipo, </a:t>
            </a:r>
            <a:r>
              <a:rPr lang="pt-BR" altLang="pt-BR" sz="1600" b="1" dirty="0" err="1" smtClean="0">
                <a:solidFill>
                  <a:schemeClr val="bg1"/>
                </a:solidFill>
                <a:latin typeface="Arial" panose="020B0604020202020204" pitchFamily="34" charset="0"/>
                <a:cs typeface="Arial" panose="020B0604020202020204" pitchFamily="34" charset="0"/>
              </a:rPr>
              <a:t>gnd</a:t>
            </a:r>
            <a:r>
              <a:rPr lang="pt-BR" altLang="pt-BR" sz="1600" b="1" dirty="0" smtClean="0">
                <a:solidFill>
                  <a:schemeClr val="bg1"/>
                </a:solidFill>
                <a:latin typeface="Arial" panose="020B0604020202020204" pitchFamily="34" charset="0"/>
                <a:cs typeface="Arial" panose="020B0604020202020204" pitchFamily="34" charset="0"/>
              </a:rPr>
              <a:t>).</a:t>
            </a:r>
          </a:p>
          <a:p>
            <a:pPr marL="285750" indent="-285750" algn="just">
              <a:lnSpc>
                <a:spcPct val="90000"/>
              </a:lnSpc>
              <a:spcBef>
                <a:spcPct val="20000"/>
              </a:spcBef>
              <a:buFont typeface="Arial" panose="020B0604020202020204" pitchFamily="34" charset="0"/>
              <a:buChar char="•"/>
            </a:pP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Informações sobre </a:t>
            </a:r>
            <a:r>
              <a:rPr lang="pt-BR" altLang="pt-BR" sz="1600" b="1" dirty="0" smtClean="0">
                <a:solidFill>
                  <a:srgbClr val="FFFF66"/>
                </a:solidFill>
                <a:latin typeface="Arial" panose="020B0604020202020204" pitchFamily="34" charset="0"/>
                <a:cs typeface="Arial" panose="020B0604020202020204" pitchFamily="34" charset="0"/>
              </a:rPr>
              <a:t>agrupamentos de barramentos </a:t>
            </a:r>
            <a:r>
              <a:rPr lang="pt-BR" altLang="pt-BR" sz="1600" b="1" dirty="0" smtClean="0">
                <a:solidFill>
                  <a:schemeClr val="bg1"/>
                </a:solidFill>
                <a:latin typeface="Arial" panose="020B0604020202020204" pitchFamily="34" charset="0"/>
                <a:cs typeface="Arial" panose="020B0604020202020204" pitchFamily="34" charset="0"/>
              </a:rPr>
              <a:t>são atualizadas diretamente no SCPCB, mas poderão ser encaminhadas nessa planilha.</a:t>
            </a:r>
          </a:p>
        </p:txBody>
      </p:sp>
    </p:spTree>
    <p:extLst>
      <p:ext uri="{BB962C8B-B14F-4D97-AF65-F5344CB8AC3E}">
        <p14:creationId xmlns:p14="http://schemas.microsoft.com/office/powerpoint/2010/main" val="15802286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6</a:t>
            </a:r>
            <a:r>
              <a:rPr lang="pt-BR" altLang="pt-BR" b="1" dirty="0"/>
              <a:t>. Atualização do SISBAR e Agrupamentos</a:t>
            </a:r>
          </a:p>
        </p:txBody>
      </p:sp>
      <p:sp>
        <p:nvSpPr>
          <p:cNvPr id="9" name="Retângulo 8"/>
          <p:cNvSpPr/>
          <p:nvPr/>
        </p:nvSpPr>
        <p:spPr>
          <a:xfrm>
            <a:off x="107504" y="716847"/>
            <a:ext cx="8928992" cy="4247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sz="2400" b="1" dirty="0" smtClean="0">
                <a:solidFill>
                  <a:schemeClr val="bg1"/>
                </a:solidFill>
                <a:cs typeface="Arial" panose="020B0604020202020204" pitchFamily="34" charset="0"/>
              </a:rPr>
              <a:t>Atualização/revisão </a:t>
            </a:r>
            <a:r>
              <a:rPr lang="pt-BR" altLang="pt-BR" sz="2400" b="1" dirty="0">
                <a:solidFill>
                  <a:schemeClr val="bg1"/>
                </a:solidFill>
                <a:cs typeface="Arial" panose="020B0604020202020204" pitchFamily="34" charset="0"/>
              </a:rPr>
              <a:t>de </a:t>
            </a:r>
            <a:r>
              <a:rPr lang="pt-BR" altLang="pt-BR" sz="2400" b="1" dirty="0" smtClean="0">
                <a:solidFill>
                  <a:schemeClr val="bg1"/>
                </a:solidFill>
                <a:cs typeface="Arial" panose="020B0604020202020204" pitchFamily="34" charset="0"/>
              </a:rPr>
              <a:t>agrupamentos</a:t>
            </a:r>
            <a:endParaRPr lang="pt-BR" altLang="pt-BR" sz="2400" b="1" dirty="0">
              <a:solidFill>
                <a:schemeClr val="bg1"/>
              </a:solidFill>
              <a:cs typeface="Arial" panose="020B0604020202020204" pitchFamily="34" charset="0"/>
            </a:endParaRPr>
          </a:p>
        </p:txBody>
      </p:sp>
      <p:sp>
        <p:nvSpPr>
          <p:cNvPr id="13" name="Retângulo 12"/>
          <p:cNvSpPr/>
          <p:nvPr/>
        </p:nvSpPr>
        <p:spPr>
          <a:xfrm>
            <a:off x="107504" y="1148038"/>
            <a:ext cx="8784976" cy="4893647"/>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representante </a:t>
            </a:r>
            <a:r>
              <a:rPr lang="pt-BR" altLang="pt-BR" sz="2000" b="1" dirty="0">
                <a:solidFill>
                  <a:schemeClr val="bg1"/>
                </a:solidFill>
                <a:cs typeface="Arial" panose="020B0604020202020204" pitchFamily="34" charset="0"/>
              </a:rPr>
              <a:t>do agente deverá  </a:t>
            </a:r>
            <a:r>
              <a:rPr lang="pt-BR" altLang="pt-BR" sz="2000" b="1" dirty="0">
                <a:solidFill>
                  <a:srgbClr val="FFFF66"/>
                </a:solidFill>
                <a:cs typeface="Arial" panose="020B0604020202020204" pitchFamily="34" charset="0"/>
              </a:rPr>
              <a:t>manter </a:t>
            </a:r>
            <a:r>
              <a:rPr lang="pt-BR" altLang="pt-BR" sz="2000" b="1" dirty="0" smtClean="0">
                <a:solidFill>
                  <a:srgbClr val="FFFF66"/>
                </a:solidFill>
                <a:cs typeface="Arial" panose="020B0604020202020204" pitchFamily="34" charset="0"/>
              </a:rPr>
              <a:t>atualizados e informar ao ONS </a:t>
            </a:r>
            <a:r>
              <a:rPr lang="pt-BR" altLang="pt-BR" sz="2000" b="1" dirty="0" smtClean="0">
                <a:solidFill>
                  <a:schemeClr val="tx2">
                    <a:lumMod val="40000"/>
                    <a:lumOff val="60000"/>
                  </a:schemeClr>
                </a:solidFill>
                <a:cs typeface="Arial" panose="020B0604020202020204" pitchFamily="34" charset="0"/>
              </a:rPr>
              <a:t>via e-mail</a:t>
            </a:r>
            <a:r>
              <a:rPr lang="pt-BR" altLang="pt-BR" sz="2000" b="1" dirty="0" smtClean="0">
                <a:solidFill>
                  <a:srgbClr val="FFFF66"/>
                </a:solidFill>
                <a:cs typeface="Arial" panose="020B0604020202020204" pitchFamily="34" charset="0"/>
              </a:rPr>
              <a:t> os agrupamentos </a:t>
            </a:r>
            <a:r>
              <a:rPr lang="pt-BR" altLang="pt-BR" sz="2000" b="1" dirty="0" smtClean="0">
                <a:solidFill>
                  <a:schemeClr val="bg1"/>
                </a:solidFill>
                <a:cs typeface="Arial" panose="020B0604020202020204" pitchFamily="34" charset="0"/>
              </a:rPr>
              <a:t>de seus barramentos. Poderá ser utilizado o arquivo de atualização do SISBAR para indicar essas alterações. A partir das informações dos agentes a atualização de agrupamentos é realizada pelo ONS.</a:t>
            </a:r>
            <a:endParaRPr lang="pt-BR" altLang="pt-BR" sz="2000" b="1" dirty="0">
              <a:solidFill>
                <a:schemeClr val="bg1"/>
              </a:solidFill>
              <a:cs typeface="Arial" panose="020B0604020202020204" pitchFamily="34" charset="0"/>
            </a:endParaRPr>
          </a:p>
          <a:p>
            <a:pPr algn="just">
              <a:lnSpc>
                <a:spcPct val="90000"/>
              </a:lnSpc>
              <a:spcBef>
                <a:spcPct val="20000"/>
              </a:spcBef>
            </a:pP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 configuração de agrupamentos não depende do estudo. Vale a configuração atual informada pelo agente, podendo ser corrigida ou alterada.</a:t>
            </a: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a:solidFill>
                  <a:schemeClr val="bg1"/>
                </a:solidFill>
                <a:cs typeface="Arial" panose="020B0604020202020204" pitchFamily="34" charset="0"/>
              </a:rPr>
              <a:t>A </a:t>
            </a:r>
            <a:r>
              <a:rPr lang="pt-BR" altLang="pt-BR" sz="2000" b="1" dirty="0" smtClean="0">
                <a:solidFill>
                  <a:srgbClr val="FFFF66"/>
                </a:solidFill>
                <a:cs typeface="Arial" panose="020B0604020202020204" pitchFamily="34" charset="0"/>
              </a:rPr>
              <a:t>atualização</a:t>
            </a:r>
            <a:r>
              <a:rPr lang="pt-BR" altLang="pt-BR" sz="2000" b="1" dirty="0" smtClean="0">
                <a:solidFill>
                  <a:schemeClr val="bg1"/>
                </a:solidFill>
                <a:cs typeface="Arial" panose="020B0604020202020204" pitchFamily="34" charset="0"/>
              </a:rPr>
              <a:t>, quando necessária, </a:t>
            </a:r>
            <a:r>
              <a:rPr lang="pt-BR" altLang="pt-BR" sz="2000" b="1" dirty="0">
                <a:solidFill>
                  <a:srgbClr val="FFFF66"/>
                </a:solidFill>
                <a:cs typeface="Arial" panose="020B0604020202020204" pitchFamily="34" charset="0"/>
              </a:rPr>
              <a:t>deve ser feita antes de </a:t>
            </a:r>
            <a:r>
              <a:rPr lang="pt-BR" altLang="pt-BR" sz="2000" b="1" dirty="0" err="1">
                <a:solidFill>
                  <a:srgbClr val="FFFF66"/>
                </a:solidFill>
                <a:cs typeface="Arial" panose="020B0604020202020204" pitchFamily="34" charset="0"/>
              </a:rPr>
              <a:t>aquisitar</a:t>
            </a:r>
            <a:r>
              <a:rPr lang="pt-BR" altLang="pt-BR" sz="2000" b="1" dirty="0">
                <a:solidFill>
                  <a:srgbClr val="FFFF66"/>
                </a:solidFill>
                <a:cs typeface="Arial" panose="020B0604020202020204" pitchFamily="34" charset="0"/>
              </a:rPr>
              <a:t> o arquivo de dados a ser gerado pelo sistema </a:t>
            </a:r>
            <a:r>
              <a:rPr lang="pt-BR" altLang="pt-BR" sz="2000" b="1" dirty="0">
                <a:solidFill>
                  <a:schemeClr val="bg1"/>
                </a:solidFill>
                <a:cs typeface="Arial" panose="020B0604020202020204" pitchFamily="34" charset="0"/>
              </a:rPr>
              <a:t>para o correto preenchimento da lista de </a:t>
            </a:r>
            <a:r>
              <a:rPr lang="pt-BR" altLang="pt-BR" sz="2000" b="1" dirty="0" smtClean="0">
                <a:solidFill>
                  <a:schemeClr val="bg1"/>
                </a:solidFill>
                <a:cs typeface="Arial" panose="020B0604020202020204" pitchFamily="34" charset="0"/>
              </a:rPr>
              <a:t>agrupamentos dos barramentos </a:t>
            </a:r>
            <a:r>
              <a:rPr lang="pt-BR" altLang="pt-BR" sz="2000" b="1" dirty="0">
                <a:solidFill>
                  <a:schemeClr val="bg1"/>
                </a:solidFill>
                <a:cs typeface="Arial" panose="020B0604020202020204" pitchFamily="34" charset="0"/>
              </a:rPr>
              <a:t>da planilha </a:t>
            </a:r>
            <a:r>
              <a:rPr lang="pt-BR" altLang="pt-BR" sz="2000" b="1" dirty="0" smtClean="0">
                <a:solidFill>
                  <a:srgbClr val="FFFF66"/>
                </a:solidFill>
                <a:cs typeface="Arial" panose="020B0604020202020204" pitchFamily="34" charset="0"/>
              </a:rPr>
              <a:t>"</a:t>
            </a:r>
            <a:r>
              <a:rPr lang="pt-BR" altLang="pt-BR" sz="2000" b="1" dirty="0">
                <a:solidFill>
                  <a:srgbClr val="FFFF66"/>
                </a:solidFill>
                <a:cs typeface="Arial" panose="020B0604020202020204" pitchFamily="34" charset="0"/>
              </a:rPr>
              <a:t>C</a:t>
            </a:r>
            <a:r>
              <a:rPr lang="pt-BR" altLang="pt-BR" sz="2000" b="1" dirty="0" smtClean="0">
                <a:solidFill>
                  <a:srgbClr val="FFFF66"/>
                </a:solidFill>
                <a:cs typeface="Arial" panose="020B0604020202020204" pitchFamily="34" charset="0"/>
              </a:rPr>
              <a:t>aso Base", </a:t>
            </a:r>
            <a:r>
              <a:rPr lang="pt-BR" altLang="pt-BR" sz="2000" b="1" dirty="0">
                <a:solidFill>
                  <a:srgbClr val="FFFF66"/>
                </a:solidFill>
                <a:cs typeface="Arial" panose="020B0604020202020204" pitchFamily="34" charset="0"/>
              </a:rPr>
              <a:t>evitando retrabalho </a:t>
            </a:r>
            <a:r>
              <a:rPr lang="pt-BR" altLang="pt-BR" sz="2000" b="1" dirty="0">
                <a:solidFill>
                  <a:schemeClr val="bg1"/>
                </a:solidFill>
                <a:cs typeface="Arial" panose="020B0604020202020204" pitchFamily="34" charset="0"/>
              </a:rPr>
              <a:t>no </a:t>
            </a:r>
            <a:r>
              <a:rPr lang="pt-BR" altLang="pt-BR" sz="2000" b="1" dirty="0" err="1">
                <a:solidFill>
                  <a:schemeClr val="bg1"/>
                </a:solidFill>
                <a:cs typeface="Arial" panose="020B0604020202020204" pitchFamily="34" charset="0"/>
              </a:rPr>
              <a:t>aquisitar</a:t>
            </a:r>
            <a:r>
              <a:rPr lang="pt-BR" altLang="pt-BR" sz="2000" b="1" dirty="0">
                <a:solidFill>
                  <a:schemeClr val="bg1"/>
                </a:solidFill>
                <a:cs typeface="Arial" panose="020B0604020202020204" pitchFamily="34" charset="0"/>
              </a:rPr>
              <a:t> o referido arquivo de dados.</a:t>
            </a:r>
          </a:p>
          <a:p>
            <a:pPr marL="342900" indent="-342900" algn="just">
              <a:lnSpc>
                <a:spcPct val="90000"/>
              </a:lnSpc>
              <a:spcBef>
                <a:spcPct val="20000"/>
              </a:spcBef>
              <a:buFont typeface="Arial" panose="020B0604020202020204" pitchFamily="34" charset="0"/>
              <a:buChar char="•"/>
            </a:pP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 planilha "Caso Base" gerada pelo sistema SCPCB dispões de </a:t>
            </a:r>
            <a:r>
              <a:rPr lang="pt-BR" altLang="pt-BR" sz="2000" b="1" dirty="0" smtClean="0">
                <a:solidFill>
                  <a:srgbClr val="FFFF66"/>
                </a:solidFill>
                <a:cs typeface="Arial" panose="020B0604020202020204" pitchFamily="34" charset="0"/>
              </a:rPr>
              <a:t>até 4 opções de configurações de agrupamentos</a:t>
            </a:r>
            <a:r>
              <a:rPr lang="pt-BR" altLang="pt-BR" sz="2000" b="1" dirty="0" smtClean="0">
                <a:solidFill>
                  <a:schemeClr val="bg1"/>
                </a:solidFill>
                <a:cs typeface="Arial" panose="020B0604020202020204" pitchFamily="34" charset="0"/>
              </a:rPr>
              <a:t>, inclusive para barramentos tipo "G" (independente do barramento de carga).</a:t>
            </a:r>
          </a:p>
        </p:txBody>
      </p:sp>
    </p:spTree>
    <p:extLst>
      <p:ext uri="{BB962C8B-B14F-4D97-AF65-F5344CB8AC3E}">
        <p14:creationId xmlns:p14="http://schemas.microsoft.com/office/powerpoint/2010/main" val="5143888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6</a:t>
            </a:r>
            <a:r>
              <a:rPr lang="pt-BR" altLang="pt-BR" b="1" dirty="0"/>
              <a:t>. Atualização do SISBAR e Agrupamentos</a:t>
            </a:r>
          </a:p>
        </p:txBody>
      </p:sp>
      <p:pic>
        <p:nvPicPr>
          <p:cNvPr id="4" name="Imagem 3"/>
          <p:cNvPicPr>
            <a:picLocks noChangeAspect="1"/>
          </p:cNvPicPr>
          <p:nvPr/>
        </p:nvPicPr>
        <p:blipFill rotWithShape="1">
          <a:blip r:embed="rId2"/>
          <a:srcRect r="22826" b="14601"/>
          <a:stretch/>
        </p:blipFill>
        <p:spPr>
          <a:xfrm>
            <a:off x="179511" y="836712"/>
            <a:ext cx="8792059" cy="5472608"/>
          </a:xfrm>
          <a:prstGeom prst="rect">
            <a:avLst/>
          </a:prstGeom>
        </p:spPr>
      </p:pic>
    </p:spTree>
    <p:extLst>
      <p:ext uri="{BB962C8B-B14F-4D97-AF65-F5344CB8AC3E}">
        <p14:creationId xmlns:p14="http://schemas.microsoft.com/office/powerpoint/2010/main" val="35572295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7. Criação e Liberação de Estudos</a:t>
            </a:r>
            <a:endParaRPr lang="pt-BR" altLang="pt-BR" b="1" dirty="0"/>
          </a:p>
        </p:txBody>
      </p:sp>
      <p:sp>
        <p:nvSpPr>
          <p:cNvPr id="4" name="Retângulo 3"/>
          <p:cNvSpPr/>
          <p:nvPr/>
        </p:nvSpPr>
        <p:spPr>
          <a:xfrm>
            <a:off x="179512" y="980728"/>
            <a:ext cx="8784976" cy="371178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400" b="1" dirty="0" smtClean="0">
                <a:solidFill>
                  <a:schemeClr val="bg1"/>
                </a:solidFill>
                <a:cs typeface="Arial" panose="020B0604020202020204" pitchFamily="34" charset="0"/>
              </a:rPr>
              <a:t>Após a atualização do SISBAR pelo ONS a partir das informações enviadas pelos agentes, são </a:t>
            </a:r>
            <a:r>
              <a:rPr lang="pt-BR" altLang="pt-BR" sz="2400" b="1" dirty="0" smtClean="0">
                <a:solidFill>
                  <a:srgbClr val="FFFF66"/>
                </a:solidFill>
                <a:cs typeface="Arial" panose="020B0604020202020204" pitchFamily="34" charset="0"/>
              </a:rPr>
              <a:t>criados estudos no SPCBC </a:t>
            </a:r>
            <a:r>
              <a:rPr lang="pt-BR" altLang="pt-BR" sz="2400" b="1" dirty="0" smtClean="0">
                <a:solidFill>
                  <a:schemeClr val="bg1"/>
                </a:solidFill>
                <a:cs typeface="Arial" panose="020B0604020202020204" pitchFamily="34" charset="0"/>
              </a:rPr>
              <a:t>(</a:t>
            </a:r>
            <a:r>
              <a:rPr lang="pt-BR" altLang="pt-BR" sz="2400" b="1" dirty="0" err="1" smtClean="0">
                <a:solidFill>
                  <a:schemeClr val="bg1"/>
                </a:solidFill>
                <a:cs typeface="Arial" panose="020B0604020202020204" pitchFamily="34" charset="0"/>
              </a:rPr>
              <a:t>Ex</a:t>
            </a:r>
            <a:r>
              <a:rPr lang="pt-BR" altLang="pt-BR" sz="2400" b="1" dirty="0" smtClean="0">
                <a:solidFill>
                  <a:schemeClr val="bg1"/>
                </a:solidFill>
                <a:cs typeface="Arial" panose="020B0604020202020204" pitchFamily="34" charset="0"/>
              </a:rPr>
              <a:t>: PAR 2019-2021, 2º. Quadrimestre/2018, Mensal JUN/2018).</a:t>
            </a:r>
          </a:p>
          <a:p>
            <a:pPr marL="342900" indent="-342900" algn="just">
              <a:lnSpc>
                <a:spcPct val="90000"/>
              </a:lnSpc>
              <a:spcBef>
                <a:spcPct val="20000"/>
              </a:spcBef>
              <a:buFont typeface="Arial" panose="020B0604020202020204" pitchFamily="34" charset="0"/>
              <a:buChar char="•"/>
            </a:pPr>
            <a:endParaRPr lang="pt-BR" altLang="pt-BR" sz="24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400" b="1" dirty="0" smtClean="0">
                <a:solidFill>
                  <a:schemeClr val="bg1"/>
                </a:solidFill>
                <a:cs typeface="Arial" panose="020B0604020202020204" pitchFamily="34" charset="0"/>
              </a:rPr>
              <a:t>O ONS verifica pendências de configuração (condições de carga, agrupamentos, novos agentes) do estudo criado e </a:t>
            </a:r>
            <a:r>
              <a:rPr lang="pt-BR" altLang="pt-BR" sz="2400" b="1" dirty="0" smtClean="0">
                <a:solidFill>
                  <a:srgbClr val="FFFF66"/>
                </a:solidFill>
                <a:cs typeface="Arial" panose="020B0604020202020204" pitchFamily="34" charset="0"/>
              </a:rPr>
              <a:t>libera o estudo </a:t>
            </a:r>
            <a:r>
              <a:rPr lang="pt-BR" altLang="pt-BR" sz="2400" b="1" dirty="0" smtClean="0">
                <a:solidFill>
                  <a:schemeClr val="bg1"/>
                </a:solidFill>
                <a:cs typeface="Arial" panose="020B0604020202020204" pitchFamily="34" charset="0"/>
              </a:rPr>
              <a:t>para envio de dados pelos agentes ao ONS.</a:t>
            </a:r>
          </a:p>
          <a:p>
            <a:pPr marL="342900" indent="-342900" algn="just">
              <a:lnSpc>
                <a:spcPct val="90000"/>
              </a:lnSpc>
              <a:spcBef>
                <a:spcPct val="20000"/>
              </a:spcBef>
              <a:buFont typeface="Arial" panose="020B0604020202020204" pitchFamily="34" charset="0"/>
              <a:buChar char="•"/>
            </a:pPr>
            <a:endParaRPr lang="pt-BR" altLang="pt-BR" sz="24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400" b="1" dirty="0" smtClean="0">
                <a:solidFill>
                  <a:schemeClr val="bg1"/>
                </a:solidFill>
                <a:cs typeface="Arial" panose="020B0604020202020204" pitchFamily="34" charset="0"/>
              </a:rPr>
              <a:t>O sistema emite </a:t>
            </a:r>
            <a:r>
              <a:rPr lang="pt-BR" altLang="pt-BR" sz="2400" b="1" dirty="0" smtClean="0">
                <a:solidFill>
                  <a:srgbClr val="FFFF66"/>
                </a:solidFill>
                <a:cs typeface="Arial" panose="020B0604020202020204" pitchFamily="34" charset="0"/>
              </a:rPr>
              <a:t>e-mail aos representantes </a:t>
            </a:r>
            <a:r>
              <a:rPr lang="pt-BR" altLang="pt-BR" sz="2400" b="1" dirty="0" smtClean="0">
                <a:solidFill>
                  <a:schemeClr val="bg1"/>
                </a:solidFill>
                <a:cs typeface="Arial" panose="020B0604020202020204" pitchFamily="34" charset="0"/>
              </a:rPr>
              <a:t>dos agentes (usuários do sistema) informando </a:t>
            </a:r>
            <a:r>
              <a:rPr lang="pt-BR" altLang="pt-BR" sz="2400" b="1" dirty="0" smtClean="0">
                <a:solidFill>
                  <a:srgbClr val="FFFF66"/>
                </a:solidFill>
                <a:cs typeface="Arial" panose="020B0604020202020204" pitchFamily="34" charset="0"/>
              </a:rPr>
              <a:t>data final para o envio dos dados</a:t>
            </a:r>
            <a:r>
              <a:rPr lang="pt-BR" altLang="pt-BR" sz="2400" b="1" dirty="0" smtClean="0">
                <a:solidFill>
                  <a:schemeClr val="bg1"/>
                </a:solidFill>
                <a:cs typeface="Arial" panose="020B0604020202020204" pitchFamily="34" charset="0"/>
              </a:rPr>
              <a:t>.</a:t>
            </a:r>
            <a:endParaRPr lang="pt-BR" altLang="pt-BR" sz="2400" b="1" dirty="0">
              <a:solidFill>
                <a:schemeClr val="bg1"/>
              </a:solidFill>
              <a:cs typeface="Arial" panose="020B0604020202020204" pitchFamily="34" charset="0"/>
            </a:endParaRPr>
          </a:p>
        </p:txBody>
      </p:sp>
    </p:spTree>
    <p:extLst>
      <p:ext uri="{BB962C8B-B14F-4D97-AF65-F5344CB8AC3E}">
        <p14:creationId xmlns:p14="http://schemas.microsoft.com/office/powerpoint/2010/main" val="60612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7. </a:t>
            </a:r>
            <a:r>
              <a:rPr lang="pt-BR" altLang="pt-BR" b="1" dirty="0"/>
              <a:t>Criação e Liberação de Estudos</a:t>
            </a:r>
          </a:p>
        </p:txBody>
      </p:sp>
      <p:sp>
        <p:nvSpPr>
          <p:cNvPr id="4" name="Rectangle 1"/>
          <p:cNvSpPr>
            <a:spLocks noChangeArrowheads="1"/>
          </p:cNvSpPr>
          <p:nvPr/>
        </p:nvSpPr>
        <p:spPr bwMode="auto">
          <a:xfrm>
            <a:off x="84077" y="980728"/>
            <a:ext cx="8978303" cy="5216813"/>
          </a:xfrm>
          <a:prstGeom prst="rect">
            <a:avLst/>
          </a:prstGeom>
          <a:solidFill>
            <a:schemeClr val="bg1"/>
          </a:solidFill>
          <a:ln>
            <a:noFill/>
          </a:ln>
          <a:effectLst/>
          <a:extLst/>
        </p:spPr>
        <p:txBody>
          <a:bodyPr vert="horz" wrap="squar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t-BR" sz="1000" b="1" i="0" u="none" strike="noStrike" cap="none" normalizeH="0" baseline="0" dirty="0" smtClean="0">
                <a:ln>
                  <a:noFill/>
                </a:ln>
                <a:solidFill>
                  <a:srgbClr val="666666"/>
                </a:solidFill>
                <a:effectLst/>
                <a:latin typeface="Arial" panose="020B0604020202020204" pitchFamily="34" charset="0"/>
                <a:cs typeface="Arial" panose="020B0604020202020204" pitchFamily="34" charset="0"/>
              </a:rPr>
              <a:t>[E-mail automático enviado pelo sistema SCPCB]</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Estamos iniciando o processo de consolidação das previsões de carga para a elaboração dos Estudos das Diretrizes da Operação Elétrica - MENSAL JULHO/2009.</a:t>
            </a:r>
          </a:p>
          <a:p>
            <a:pPr marL="0" marR="0" lvl="0" indent="0" algn="l" defTabSz="914400" rtl="0" eaLnBrk="0" fontAlgn="base" latinLnBrk="0" hangingPunct="0">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O sistema SCPCB já se encontra liberado para o envio dos dados pelos agentes para o referido estudo.</a:t>
            </a:r>
          </a:p>
          <a:p>
            <a:pPr marL="0" marR="0" lvl="0" indent="0" algn="l" defTabSz="914400" rtl="0" eaLnBrk="0" fontAlgn="base" latinLnBrk="0" hangingPunct="0">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 data final para entrega dos dados é o dia 13/01/2020</a:t>
            </a:r>
          </a:p>
          <a:p>
            <a:pPr marL="0" marR="0" lvl="0" indent="0" algn="l" defTabSz="914400" rtl="0" eaLnBrk="0" fontAlgn="base" latinLnBrk="0" hangingPunct="0">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 pendência </a:t>
            </a:r>
            <a:r>
              <a:rPr kumimoji="0" lang="pt-BR" sz="1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24273</a:t>
            </a:r>
            <a:r>
              <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referente ao envio dos dados previstos de carga do estudo em referência foi criada no SCPCB para o agente NOME_AGENTE; e o prazo para resolução da pendência é a data final para entrega dos dados.</a:t>
            </a:r>
          </a:p>
          <a:p>
            <a:pPr lvl="0"/>
            <a:r>
              <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 pendência </a:t>
            </a:r>
            <a:r>
              <a:rPr kumimoji="0" lang="pt-BR" sz="1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5772</a:t>
            </a:r>
            <a:r>
              <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referente ao envio dos dados verificados de </a:t>
            </a:r>
            <a:r>
              <a:rPr kumimoji="0" lang="pt-BR" sz="1000" b="1"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03/2009</a:t>
            </a:r>
            <a:r>
              <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 foi criada no SCPCB para o agente </a:t>
            </a:r>
            <a:r>
              <a:rPr lang="pt-BR" sz="1000" dirty="0">
                <a:solidFill>
                  <a:schemeClr val="tx1"/>
                </a:solidFill>
                <a:latin typeface="Arial" panose="020B0604020202020204" pitchFamily="34" charset="0"/>
                <a:cs typeface="Arial" panose="020B0604020202020204" pitchFamily="34" charset="0"/>
              </a:rPr>
              <a:t>NOME_AGENTE e </a:t>
            </a:r>
            <a:r>
              <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o prazo para resolução da pendência é o mesmo prazo para entrega dos dados, citado acima.</a:t>
            </a:r>
          </a:p>
          <a:p>
            <a:pPr marL="0" marR="0" lvl="0" indent="0" algn="l" defTabSz="914400" rtl="0" eaLnBrk="0" fontAlgn="base" latinLnBrk="0" hangingPunct="0">
              <a:lnSpc>
                <a:spcPct val="100000"/>
              </a:lnSpc>
              <a:spcBef>
                <a:spcPct val="0"/>
              </a:spcBef>
              <a:spcAft>
                <a:spcPct val="0"/>
              </a:spcAft>
              <a:buClrTx/>
              <a:buSzTx/>
              <a:buFontTx/>
              <a:buNone/>
              <a:tabLst/>
            </a:pPr>
            <a:r>
              <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Os documentos abaixo, relativo a esse processo de consolidação de carga, estão disponíveis no endereço [</a:t>
            </a:r>
            <a:r>
              <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hlinkClick r:id="rId2"/>
              </a:rPr>
              <a:t>http://www.ons.org.br/agentes/previsao_carga.aspx</a:t>
            </a:r>
            <a:r>
              <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pt-BR" sz="1000" b="0" i="0" u="none" strike="noStrike" cap="none" normalizeH="0" baseline="0" dirty="0" smtClean="0">
                <a:ln>
                  <a:noFill/>
                </a:ln>
                <a:solidFill>
                  <a:srgbClr val="333333"/>
                </a:solidFill>
                <a:effectLst/>
                <a:latin typeface="Arial" panose="020B0604020202020204" pitchFamily="34" charset="0"/>
                <a:cs typeface="Arial" panose="020B0604020202020204" pitchFamily="34" charset="0"/>
              </a:rPr>
              <a:t> Termo de Referência </a:t>
            </a:r>
          </a:p>
          <a:p>
            <a:pPr>
              <a:buFontTx/>
              <a:buChar char="•"/>
            </a:pPr>
            <a:r>
              <a:rPr lang="pt-BR" sz="1000" dirty="0">
                <a:solidFill>
                  <a:srgbClr val="333333"/>
                </a:solidFill>
                <a:latin typeface="Arial" panose="020B0604020202020204" pitchFamily="34" charset="0"/>
                <a:cs typeface="Arial" panose="020B0604020202020204" pitchFamily="34" charset="0"/>
              </a:rPr>
              <a:t> </a:t>
            </a:r>
            <a:r>
              <a:rPr lang="pt-BR" sz="1000" dirty="0" smtClean="0">
                <a:solidFill>
                  <a:srgbClr val="333333"/>
                </a:solidFill>
                <a:latin typeface="Arial" panose="020B0604020202020204" pitchFamily="34" charset="0"/>
                <a:cs typeface="Arial" panose="020B0604020202020204" pitchFamily="34" charset="0"/>
              </a:rPr>
              <a:t>FAX </a:t>
            </a:r>
            <a:r>
              <a:rPr lang="pt-BR" sz="1000" dirty="0">
                <a:solidFill>
                  <a:srgbClr val="333333"/>
                </a:solidFill>
                <a:latin typeface="Arial" panose="020B0604020202020204" pitchFamily="34" charset="0"/>
                <a:cs typeface="Arial" panose="020B0604020202020204" pitchFamily="34" charset="0"/>
              </a:rPr>
              <a:t>com o pedido de dados elétricos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10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smtClean="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smtClean="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smtClean="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smtClean="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smtClean="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smtClean="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pt-BR" sz="600" dirty="0">
              <a:solidFill>
                <a:schemeClr val="tx1"/>
              </a:solidFill>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pt-BR" sz="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pic>
        <p:nvPicPr>
          <p:cNvPr id="5" name="Imagem 4"/>
          <p:cNvPicPr>
            <a:picLocks noChangeAspect="1"/>
          </p:cNvPicPr>
          <p:nvPr/>
        </p:nvPicPr>
        <p:blipFill rotWithShape="1">
          <a:blip r:embed="rId3"/>
          <a:srcRect l="3151" t="29623" r="61412" b="35378"/>
          <a:stretch/>
        </p:blipFill>
        <p:spPr>
          <a:xfrm>
            <a:off x="84077" y="3212976"/>
            <a:ext cx="5184651" cy="2880320"/>
          </a:xfrm>
          <a:prstGeom prst="rect">
            <a:avLst/>
          </a:prstGeom>
        </p:spPr>
      </p:pic>
    </p:spTree>
    <p:extLst>
      <p:ext uri="{BB962C8B-B14F-4D97-AF65-F5344CB8AC3E}">
        <p14:creationId xmlns:p14="http://schemas.microsoft.com/office/powerpoint/2010/main" val="37538505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7. </a:t>
            </a:r>
            <a:r>
              <a:rPr lang="pt-BR" altLang="pt-BR" b="1" dirty="0"/>
              <a:t>Criação e Liberação de Estudos</a:t>
            </a:r>
          </a:p>
        </p:txBody>
      </p:sp>
      <p:sp>
        <p:nvSpPr>
          <p:cNvPr id="4" name="Retângulo 3"/>
          <p:cNvSpPr/>
          <p:nvPr/>
        </p:nvSpPr>
        <p:spPr>
          <a:xfrm>
            <a:off x="107504" y="1391215"/>
            <a:ext cx="8784976" cy="5004447"/>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sz="2400" b="1" dirty="0" smtClean="0">
                <a:solidFill>
                  <a:schemeClr val="bg1"/>
                </a:solidFill>
                <a:cs typeface="Arial" panose="020B0604020202020204" pitchFamily="34" charset="0"/>
              </a:rPr>
              <a:t>Observações:</a:t>
            </a:r>
          </a:p>
          <a:p>
            <a:pPr marL="342900" indent="-342900">
              <a:lnSpc>
                <a:spcPct val="90000"/>
              </a:lnSpc>
              <a:spcBef>
                <a:spcPct val="20000"/>
              </a:spcBef>
              <a:buFont typeface="Arial" panose="020B0604020202020204" pitchFamily="34" charset="0"/>
              <a:buChar char="•"/>
            </a:pPr>
            <a:endParaRPr lang="pt-BR" altLang="pt-BR" sz="2400" b="1" dirty="0">
              <a:solidFill>
                <a:schemeClr val="bg1"/>
              </a:solidFill>
              <a:cs typeface="Arial" panose="020B0604020202020204" pitchFamily="34" charset="0"/>
            </a:endParaRPr>
          </a:p>
          <a:p>
            <a:pPr marL="342900" indent="-342900">
              <a:lnSpc>
                <a:spcPct val="90000"/>
              </a:lnSpc>
              <a:spcBef>
                <a:spcPct val="20000"/>
              </a:spcBef>
              <a:buFont typeface="Arial" panose="020B0604020202020204" pitchFamily="34" charset="0"/>
              <a:buChar char="•"/>
            </a:pPr>
            <a:r>
              <a:rPr lang="pt-BR" altLang="pt-BR" sz="2400" b="1" dirty="0" smtClean="0">
                <a:solidFill>
                  <a:schemeClr val="bg1"/>
                </a:solidFill>
                <a:cs typeface="Arial" panose="020B0604020202020204" pitchFamily="34" charset="0"/>
              </a:rPr>
              <a:t>Atraso nas atualização do SISBAR = </a:t>
            </a:r>
            <a:r>
              <a:rPr lang="pt-BR" altLang="pt-BR" sz="2400" b="1" dirty="0" smtClean="0">
                <a:solidFill>
                  <a:srgbClr val="FFFF66"/>
                </a:solidFill>
                <a:cs typeface="Arial" panose="020B0604020202020204" pitchFamily="34" charset="0"/>
              </a:rPr>
              <a:t>retrabalho para o AGENTE e ONS</a:t>
            </a:r>
            <a:r>
              <a:rPr lang="pt-BR" altLang="pt-BR" sz="2400" b="1" dirty="0" smtClean="0">
                <a:solidFill>
                  <a:schemeClr val="bg1"/>
                </a:solidFill>
                <a:cs typeface="Arial" panose="020B0604020202020204" pitchFamily="34" charset="0"/>
              </a:rPr>
              <a:t>.</a:t>
            </a:r>
          </a:p>
          <a:p>
            <a:pPr marL="342900" indent="-342900">
              <a:lnSpc>
                <a:spcPct val="90000"/>
              </a:lnSpc>
              <a:spcBef>
                <a:spcPct val="20000"/>
              </a:spcBef>
              <a:buFont typeface="Arial" panose="020B0604020202020204" pitchFamily="34" charset="0"/>
              <a:buChar char="•"/>
            </a:pPr>
            <a:endParaRPr lang="pt-BR" altLang="pt-BR" sz="2400" b="1" dirty="0">
              <a:solidFill>
                <a:schemeClr val="bg1"/>
              </a:solidFill>
              <a:cs typeface="Arial" panose="020B0604020202020204" pitchFamily="34" charset="0"/>
            </a:endParaRPr>
          </a:p>
          <a:p>
            <a:pPr marL="342900" indent="-342900">
              <a:lnSpc>
                <a:spcPct val="90000"/>
              </a:lnSpc>
              <a:spcBef>
                <a:spcPct val="20000"/>
              </a:spcBef>
              <a:buFont typeface="Arial" panose="020B0604020202020204" pitchFamily="34" charset="0"/>
              <a:buChar char="•"/>
            </a:pPr>
            <a:r>
              <a:rPr lang="pt-BR" altLang="pt-BR" sz="2400" b="1" dirty="0">
                <a:solidFill>
                  <a:srgbClr val="FFFF66"/>
                </a:solidFill>
                <a:cs typeface="Arial" panose="020B0604020202020204" pitchFamily="34" charset="0"/>
              </a:rPr>
              <a:t>Tipos de estudos</a:t>
            </a:r>
            <a:r>
              <a:rPr lang="pt-BR" altLang="pt-BR" sz="2400" b="1" dirty="0">
                <a:solidFill>
                  <a:schemeClr val="bg1"/>
                </a:solidFill>
                <a:cs typeface="Arial" panose="020B0604020202020204" pitchFamily="34" charset="0"/>
              </a:rPr>
              <a:t>: PAR (PAR/PEL), Quadrimestral e </a:t>
            </a:r>
            <a:r>
              <a:rPr lang="pt-BR" altLang="pt-BR" sz="2400" b="1" dirty="0" smtClean="0">
                <a:solidFill>
                  <a:schemeClr val="bg1"/>
                </a:solidFill>
                <a:cs typeface="Arial" panose="020B0604020202020204" pitchFamily="34" charset="0"/>
              </a:rPr>
              <a:t>Mensal. Exemplo de </a:t>
            </a:r>
            <a:r>
              <a:rPr lang="pt-BR" altLang="pt-BR" sz="2400" b="1" dirty="0" smtClean="0">
                <a:solidFill>
                  <a:srgbClr val="FFFF66"/>
                </a:solidFill>
                <a:cs typeface="Arial" panose="020B0604020202020204" pitchFamily="34" charset="0"/>
              </a:rPr>
              <a:t>estudos</a:t>
            </a:r>
            <a:r>
              <a:rPr lang="pt-BR" altLang="pt-BR" sz="2400" b="1" dirty="0" smtClean="0">
                <a:solidFill>
                  <a:schemeClr val="bg1"/>
                </a:solidFill>
                <a:cs typeface="Arial" panose="020B0604020202020204" pitchFamily="34" charset="0"/>
              </a:rPr>
              <a:t>: </a:t>
            </a:r>
            <a:r>
              <a:rPr lang="pt-BR" altLang="pt-BR" sz="2400" b="1" dirty="0">
                <a:solidFill>
                  <a:schemeClr val="bg1"/>
                </a:solidFill>
                <a:cs typeface="Arial" panose="020B0604020202020204" pitchFamily="34" charset="0"/>
              </a:rPr>
              <a:t>PAR 2018-2020, 2º. Quadrimestre/2017, Mensal </a:t>
            </a:r>
            <a:r>
              <a:rPr lang="pt-BR" altLang="pt-BR" sz="2400" b="1" dirty="0" smtClean="0">
                <a:solidFill>
                  <a:schemeClr val="bg1"/>
                </a:solidFill>
                <a:cs typeface="Arial" panose="020B0604020202020204" pitchFamily="34" charset="0"/>
              </a:rPr>
              <a:t>JAN/2017.</a:t>
            </a:r>
          </a:p>
          <a:p>
            <a:pPr marL="342900" indent="-342900">
              <a:lnSpc>
                <a:spcPct val="90000"/>
              </a:lnSpc>
              <a:spcBef>
                <a:spcPct val="20000"/>
              </a:spcBef>
              <a:buFont typeface="Arial" panose="020B0604020202020204" pitchFamily="34" charset="0"/>
              <a:buChar char="•"/>
            </a:pPr>
            <a:endParaRPr lang="pt-BR" altLang="pt-BR" sz="2400" b="1" dirty="0">
              <a:solidFill>
                <a:schemeClr val="bg1"/>
              </a:solidFill>
              <a:cs typeface="Arial" panose="020B0604020202020204" pitchFamily="34" charset="0"/>
            </a:endParaRPr>
          </a:p>
          <a:p>
            <a:pPr marL="342900" indent="-342900">
              <a:lnSpc>
                <a:spcPct val="90000"/>
              </a:lnSpc>
              <a:spcBef>
                <a:spcPct val="20000"/>
              </a:spcBef>
              <a:buFont typeface="Arial" panose="020B0604020202020204" pitchFamily="34" charset="0"/>
              <a:buChar char="•"/>
            </a:pPr>
            <a:r>
              <a:rPr lang="pt-BR" altLang="pt-BR" sz="2400" b="1" dirty="0">
                <a:solidFill>
                  <a:schemeClr val="bg1"/>
                </a:solidFill>
                <a:cs typeface="Arial" panose="020B0604020202020204" pitchFamily="34" charset="0"/>
              </a:rPr>
              <a:t>PAR 2018-2020 / PEL 2018-2019 = PAR 2019-2020 (p/ viabilização da utilização do CPNE).</a:t>
            </a:r>
          </a:p>
          <a:p>
            <a:pPr marL="342900" indent="-342900">
              <a:lnSpc>
                <a:spcPct val="90000"/>
              </a:lnSpc>
              <a:spcBef>
                <a:spcPct val="20000"/>
              </a:spcBef>
              <a:buFont typeface="Arial" panose="020B0604020202020204" pitchFamily="34" charset="0"/>
              <a:buChar char="•"/>
            </a:pPr>
            <a:endParaRPr lang="pt-BR" altLang="pt-BR" sz="2400" b="1" dirty="0">
              <a:solidFill>
                <a:schemeClr val="bg1"/>
              </a:solidFill>
              <a:cs typeface="Arial" panose="020B0604020202020204" pitchFamily="34" charset="0"/>
            </a:endParaRPr>
          </a:p>
          <a:p>
            <a:pPr marL="342900" indent="-342900">
              <a:lnSpc>
                <a:spcPct val="90000"/>
              </a:lnSpc>
              <a:spcBef>
                <a:spcPct val="20000"/>
              </a:spcBef>
              <a:buFont typeface="Arial" panose="020B0604020202020204" pitchFamily="34" charset="0"/>
              <a:buChar char="•"/>
            </a:pPr>
            <a:endParaRPr lang="pt-BR" altLang="pt-BR" sz="2400" b="1" dirty="0">
              <a:solidFill>
                <a:schemeClr val="bg1"/>
              </a:solidFill>
              <a:cs typeface="Arial" panose="020B0604020202020204" pitchFamily="34" charset="0"/>
            </a:endParaRPr>
          </a:p>
        </p:txBody>
      </p:sp>
    </p:spTree>
    <p:extLst>
      <p:ext uri="{BB962C8B-B14F-4D97-AF65-F5344CB8AC3E}">
        <p14:creationId xmlns:p14="http://schemas.microsoft.com/office/powerpoint/2010/main" val="20276539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63688" y="27691"/>
            <a:ext cx="7380312" cy="561975"/>
          </a:xfrm>
        </p:spPr>
        <p:txBody>
          <a:bodyPr/>
          <a:lstStyle/>
          <a:p>
            <a:r>
              <a:rPr lang="pt-BR" dirty="0" smtClean="0"/>
              <a:t>Programação</a:t>
            </a:r>
            <a:endParaRPr lang="pt-BR" dirty="0"/>
          </a:p>
        </p:txBody>
      </p:sp>
      <p:sp>
        <p:nvSpPr>
          <p:cNvPr id="4" name="Rectangle 5"/>
          <p:cNvSpPr>
            <a:spLocks noChangeArrowheads="1"/>
          </p:cNvSpPr>
          <p:nvPr/>
        </p:nvSpPr>
        <p:spPr bwMode="auto">
          <a:xfrm>
            <a:off x="107504" y="1196751"/>
            <a:ext cx="9001000" cy="4968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defRPr sz="2000">
                <a:solidFill>
                  <a:schemeClr val="tx1"/>
                </a:solidFill>
                <a:latin typeface="Arial" panose="020B0604020202020204" pitchFamily="34" charset="0"/>
              </a:defRPr>
            </a:lvl1pPr>
            <a:lvl2pPr marL="838200" indent="-38100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defRPr>
            </a:lvl9pPr>
          </a:lstStyle>
          <a:p>
            <a:pPr algn="l">
              <a:lnSpc>
                <a:spcPct val="90000"/>
              </a:lnSpc>
              <a:spcBef>
                <a:spcPct val="20000"/>
              </a:spcBef>
            </a:pPr>
            <a:r>
              <a:rPr lang="pt-BR" altLang="pt-BR" sz="2800" b="1" dirty="0">
                <a:solidFill>
                  <a:schemeClr val="bg1"/>
                </a:solidFill>
                <a:cs typeface="Arial" panose="020B0604020202020204" pitchFamily="34" charset="0"/>
              </a:rPr>
              <a:t>1. </a:t>
            </a:r>
            <a:r>
              <a:rPr lang="pt-BR" altLang="pt-BR" sz="2800" b="1" dirty="0" smtClean="0">
                <a:solidFill>
                  <a:schemeClr val="bg1"/>
                </a:solidFill>
                <a:cs typeface="Arial" panose="020B0604020202020204" pitchFamily="34" charset="0"/>
              </a:rPr>
              <a:t>Objetivo do treinamento</a:t>
            </a:r>
            <a:endParaRPr lang="pt-BR" altLang="pt-BR" sz="2800" b="1" dirty="0">
              <a:solidFill>
                <a:schemeClr val="bg1"/>
              </a:solidFill>
              <a:cs typeface="Arial" panose="020B0604020202020204" pitchFamily="34" charset="0"/>
            </a:endParaRPr>
          </a:p>
          <a:p>
            <a:pPr algn="l">
              <a:lnSpc>
                <a:spcPct val="90000"/>
              </a:lnSpc>
              <a:spcBef>
                <a:spcPct val="20000"/>
              </a:spcBef>
            </a:pPr>
            <a:r>
              <a:rPr lang="pt-BR" altLang="pt-BR" sz="2800" b="1" dirty="0">
                <a:solidFill>
                  <a:schemeClr val="bg1"/>
                </a:solidFill>
                <a:cs typeface="Arial" panose="020B0604020202020204" pitchFamily="34" charset="0"/>
              </a:rPr>
              <a:t>2. </a:t>
            </a:r>
            <a:r>
              <a:rPr lang="pt-BR" altLang="pt-BR" sz="2800" b="1" dirty="0" smtClean="0">
                <a:solidFill>
                  <a:schemeClr val="bg1"/>
                </a:solidFill>
                <a:cs typeface="Arial" panose="020B0604020202020204" pitchFamily="34" charset="0"/>
              </a:rPr>
              <a:t>O Projeto SCPCB</a:t>
            </a:r>
            <a:endParaRPr lang="pt-BR" altLang="pt-BR" sz="2800" b="1" dirty="0">
              <a:solidFill>
                <a:schemeClr val="bg1"/>
              </a:solidFill>
              <a:cs typeface="Arial" panose="020B0604020202020204" pitchFamily="34" charset="0"/>
            </a:endParaRPr>
          </a:p>
          <a:p>
            <a:pPr>
              <a:lnSpc>
                <a:spcPct val="90000"/>
              </a:lnSpc>
              <a:spcBef>
                <a:spcPct val="20000"/>
              </a:spcBef>
              <a:buAutoNum type="arabicPeriod" startAt="3"/>
            </a:pPr>
            <a:r>
              <a:rPr lang="pt-BR" altLang="pt-BR" sz="2800" b="1" dirty="0" smtClean="0">
                <a:solidFill>
                  <a:schemeClr val="bg1"/>
                </a:solidFill>
                <a:cs typeface="Arial" panose="020B0604020202020204" pitchFamily="34" charset="0"/>
              </a:rPr>
              <a:t>Cadastro </a:t>
            </a:r>
            <a:r>
              <a:rPr lang="pt-BR" altLang="pt-BR" sz="2800" b="1" dirty="0">
                <a:solidFill>
                  <a:schemeClr val="bg1"/>
                </a:solidFill>
                <a:cs typeface="Arial" panose="020B0604020202020204" pitchFamily="34" charset="0"/>
              </a:rPr>
              <a:t>de representantes e de </a:t>
            </a:r>
            <a:r>
              <a:rPr lang="pt-BR" altLang="pt-BR" sz="2800" b="1" dirty="0" smtClean="0">
                <a:solidFill>
                  <a:schemeClr val="bg1"/>
                </a:solidFill>
                <a:cs typeface="Arial" panose="020B0604020202020204" pitchFamily="34" charset="0"/>
              </a:rPr>
              <a:t>usuários</a:t>
            </a:r>
          </a:p>
          <a:p>
            <a:pPr>
              <a:lnSpc>
                <a:spcPct val="90000"/>
              </a:lnSpc>
              <a:spcBef>
                <a:spcPct val="20000"/>
              </a:spcBef>
              <a:buAutoNum type="arabicPeriod" startAt="3"/>
            </a:pPr>
            <a:r>
              <a:rPr lang="pt-BR" altLang="pt-BR" sz="2800" b="1" dirty="0" smtClean="0">
                <a:solidFill>
                  <a:schemeClr val="bg1"/>
                </a:solidFill>
                <a:cs typeface="Arial" panose="020B0604020202020204" pitchFamily="34" charset="0"/>
              </a:rPr>
              <a:t>Informações Gerais sobre o Sistema</a:t>
            </a:r>
            <a:endParaRPr lang="pt-BR" altLang="pt-BR" sz="2800" b="1" dirty="0">
              <a:solidFill>
                <a:schemeClr val="bg1"/>
              </a:solidFill>
              <a:cs typeface="Arial" panose="020B0604020202020204" pitchFamily="34" charset="0"/>
            </a:endParaRPr>
          </a:p>
          <a:p>
            <a:pPr>
              <a:lnSpc>
                <a:spcPct val="90000"/>
              </a:lnSpc>
              <a:spcBef>
                <a:spcPct val="20000"/>
              </a:spcBef>
              <a:buFont typeface="+mj-lt"/>
              <a:buAutoNum type="arabicPeriod" startAt="5"/>
            </a:pPr>
            <a:r>
              <a:rPr lang="pt-BR" altLang="pt-BR" sz="2800" b="1" dirty="0" smtClean="0">
                <a:solidFill>
                  <a:schemeClr val="bg1">
                    <a:lumMod val="95000"/>
                  </a:schemeClr>
                </a:solidFill>
                <a:cs typeface="Arial" panose="020B0604020202020204" pitchFamily="34" charset="0"/>
              </a:rPr>
              <a:t>Mudanças no processo</a:t>
            </a:r>
          </a:p>
          <a:p>
            <a:pPr algn="l">
              <a:lnSpc>
                <a:spcPct val="90000"/>
              </a:lnSpc>
              <a:spcBef>
                <a:spcPct val="20000"/>
              </a:spcBef>
              <a:buFontTx/>
              <a:buAutoNum type="arabicPeriod" startAt="5"/>
            </a:pPr>
            <a:r>
              <a:rPr lang="pt-BR" altLang="pt-BR" sz="2800" b="1" dirty="0" smtClean="0">
                <a:solidFill>
                  <a:schemeClr val="bg1">
                    <a:lumMod val="95000"/>
                  </a:schemeClr>
                </a:solidFill>
                <a:cs typeface="Arial" panose="020B0604020202020204" pitchFamily="34" charset="0"/>
              </a:rPr>
              <a:t>Atualização do SISBAR</a:t>
            </a:r>
          </a:p>
          <a:p>
            <a:pPr algn="l">
              <a:lnSpc>
                <a:spcPct val="90000"/>
              </a:lnSpc>
              <a:spcBef>
                <a:spcPct val="20000"/>
              </a:spcBef>
              <a:buFontTx/>
              <a:buAutoNum type="arabicPeriod" startAt="5"/>
            </a:pPr>
            <a:r>
              <a:rPr lang="pt-BR" altLang="pt-BR" sz="2800" b="1" dirty="0" smtClean="0">
                <a:solidFill>
                  <a:schemeClr val="bg1">
                    <a:lumMod val="95000"/>
                  </a:schemeClr>
                </a:solidFill>
                <a:cs typeface="Arial" panose="020B0604020202020204" pitchFamily="34" charset="0"/>
              </a:rPr>
              <a:t>Criação e Liberação de Estudos</a:t>
            </a:r>
          </a:p>
          <a:p>
            <a:pPr marL="0" indent="0" algn="l">
              <a:lnSpc>
                <a:spcPct val="90000"/>
              </a:lnSpc>
              <a:spcBef>
                <a:spcPct val="20000"/>
              </a:spcBef>
            </a:pPr>
            <a:r>
              <a:rPr lang="pt-BR" altLang="pt-BR" sz="2800" b="1" dirty="0" smtClean="0">
                <a:solidFill>
                  <a:schemeClr val="bg1">
                    <a:lumMod val="95000"/>
                  </a:schemeClr>
                </a:solidFill>
                <a:cs typeface="Arial" panose="020B0604020202020204" pitchFamily="34" charset="0"/>
              </a:rPr>
              <a:t>8. </a:t>
            </a:r>
            <a:r>
              <a:rPr lang="pt-BR" altLang="pt-BR" sz="2800" b="1" dirty="0">
                <a:solidFill>
                  <a:schemeClr val="bg1">
                    <a:lumMod val="95000"/>
                  </a:schemeClr>
                </a:solidFill>
                <a:cs typeface="Arial" panose="020B0604020202020204" pitchFamily="34" charset="0"/>
              </a:rPr>
              <a:t>a</a:t>
            </a:r>
            <a:r>
              <a:rPr lang="pt-BR" altLang="pt-BR" sz="2800" b="1" dirty="0" smtClean="0">
                <a:solidFill>
                  <a:schemeClr val="bg1">
                    <a:lumMod val="95000"/>
                  </a:schemeClr>
                </a:solidFill>
                <a:cs typeface="Arial" panose="020B0604020202020204" pitchFamily="34" charset="0"/>
              </a:rPr>
              <a:t> 43. Funcionalidades do Sistema </a:t>
            </a:r>
            <a:endParaRPr lang="pt-BR" altLang="pt-BR" sz="2800" b="1" dirty="0" smtClean="0">
              <a:solidFill>
                <a:schemeClr val="bg1">
                  <a:lumMod val="95000"/>
                </a:schemeClr>
              </a:solidFill>
              <a:cs typeface="Arial" panose="020B0604020202020204" pitchFamily="34" charset="0"/>
            </a:endParaRPr>
          </a:p>
          <a:p>
            <a:pPr marL="0" indent="0" algn="l">
              <a:lnSpc>
                <a:spcPct val="90000"/>
              </a:lnSpc>
              <a:spcBef>
                <a:spcPct val="20000"/>
              </a:spcBef>
            </a:pPr>
            <a:r>
              <a:rPr lang="pt-BR" altLang="pt-BR" sz="2400" b="1" dirty="0" smtClean="0">
                <a:solidFill>
                  <a:schemeClr val="bg1">
                    <a:lumMod val="95000"/>
                  </a:schemeClr>
                </a:solidFill>
                <a:cs typeface="Arial" panose="020B0604020202020204" pitchFamily="34" charset="0"/>
              </a:rPr>
              <a:t>(Ver tabela na próxima página)</a:t>
            </a:r>
            <a:endParaRPr lang="pt-BR" altLang="pt-BR" sz="2400" b="1" dirty="0">
              <a:solidFill>
                <a:schemeClr val="bg1"/>
              </a:solidFill>
              <a:cs typeface="Arial" panose="020B0604020202020204" pitchFamily="34" charset="0"/>
            </a:endParaRPr>
          </a:p>
        </p:txBody>
      </p:sp>
    </p:spTree>
    <p:extLst>
      <p:ext uri="{BB962C8B-B14F-4D97-AF65-F5344CB8AC3E}">
        <p14:creationId xmlns:p14="http://schemas.microsoft.com/office/powerpoint/2010/main" val="342596853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07504" y="805759"/>
            <a:ext cx="8784976" cy="10895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sz="2400" b="1" dirty="0" smtClean="0">
                <a:solidFill>
                  <a:schemeClr val="bg1"/>
                </a:solidFill>
                <a:cs typeface="Arial" panose="020B0604020202020204" pitchFamily="34" charset="0"/>
              </a:rPr>
              <a:t>Ao abrir o Excel ou um arquivo Excel (versão 2010 ou superior), com o SCPCB já instalado na máquina do usuário, aparecerá no menu superior o </a:t>
            </a:r>
            <a:r>
              <a:rPr lang="pt-BR" altLang="pt-BR" sz="2400" b="1" dirty="0" smtClean="0">
                <a:solidFill>
                  <a:srgbClr val="FFFF66"/>
                </a:solidFill>
                <a:cs typeface="Arial" panose="020B0604020202020204" pitchFamily="34" charset="0"/>
              </a:rPr>
              <a:t>plug-in do SCPCB</a:t>
            </a:r>
            <a:endParaRPr lang="pt-BR" altLang="pt-BR" sz="2400" b="1" dirty="0">
              <a:solidFill>
                <a:srgbClr val="FFFF66"/>
              </a:solidFill>
              <a:cs typeface="Arial" panose="020B0604020202020204" pitchFamily="34" charset="0"/>
            </a:endParaRPr>
          </a:p>
        </p:txBody>
      </p:sp>
      <p:pic>
        <p:nvPicPr>
          <p:cNvPr id="3" name="Imagem 2"/>
          <p:cNvPicPr>
            <a:picLocks noChangeAspect="1"/>
          </p:cNvPicPr>
          <p:nvPr/>
        </p:nvPicPr>
        <p:blipFill rotWithShape="1">
          <a:blip r:embed="rId2"/>
          <a:srcRect r="51176" b="65624"/>
          <a:stretch/>
        </p:blipFill>
        <p:spPr>
          <a:xfrm>
            <a:off x="107504" y="2115881"/>
            <a:ext cx="8928992" cy="3536263"/>
          </a:xfrm>
          <a:prstGeom prst="rect">
            <a:avLst/>
          </a:prstGeom>
        </p:spPr>
      </p:pic>
      <p:sp>
        <p:nvSpPr>
          <p:cNvPr id="5" name="Seta para baixo 4"/>
          <p:cNvSpPr/>
          <p:nvPr/>
        </p:nvSpPr>
        <p:spPr>
          <a:xfrm>
            <a:off x="8100392" y="1835720"/>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8. Acesso ao Sistema</a:t>
            </a:r>
            <a:endParaRPr lang="pt-BR" altLang="pt-BR" b="1" dirty="0"/>
          </a:p>
        </p:txBody>
      </p:sp>
    </p:spTree>
    <p:extLst>
      <p:ext uri="{BB962C8B-B14F-4D97-AF65-F5344CB8AC3E}">
        <p14:creationId xmlns:p14="http://schemas.microsoft.com/office/powerpoint/2010/main" val="149854025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a:blip r:embed="rId2"/>
          <a:stretch>
            <a:fillRect/>
          </a:stretch>
        </p:blipFill>
        <p:spPr>
          <a:xfrm>
            <a:off x="1223628" y="2564904"/>
            <a:ext cx="6552728" cy="3631157"/>
          </a:xfrm>
          <a:prstGeom prst="rect">
            <a:avLst/>
          </a:prstGeom>
        </p:spPr>
      </p:pic>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8. Acesso ao Sistema</a:t>
            </a:r>
            <a:endParaRPr lang="pt-BR" altLang="pt-BR" b="1" dirty="0"/>
          </a:p>
        </p:txBody>
      </p:sp>
      <p:sp>
        <p:nvSpPr>
          <p:cNvPr id="4" name="Retângulo 3"/>
          <p:cNvSpPr/>
          <p:nvPr/>
        </p:nvSpPr>
        <p:spPr>
          <a:xfrm>
            <a:off x="107504" y="887706"/>
            <a:ext cx="8784976" cy="1421928"/>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r>
              <a:rPr lang="pt-BR" altLang="pt-BR" sz="2400" b="1" dirty="0" smtClean="0">
                <a:solidFill>
                  <a:schemeClr val="bg1"/>
                </a:solidFill>
                <a:cs typeface="Arial" panose="020B0604020202020204" pitchFamily="34" charset="0"/>
              </a:rPr>
              <a:t>Ao acionar o plug-in do SCPCB será apresentada a </a:t>
            </a:r>
            <a:r>
              <a:rPr lang="pt-BR" altLang="pt-BR" sz="2400" b="1" dirty="0" smtClean="0">
                <a:solidFill>
                  <a:srgbClr val="FFFF66"/>
                </a:solidFill>
                <a:cs typeface="Arial" panose="020B0604020202020204" pitchFamily="34" charset="0"/>
              </a:rPr>
              <a:t>funcionalidade de autenticação </a:t>
            </a:r>
            <a:r>
              <a:rPr lang="pt-BR" altLang="pt-BR" sz="2400" b="1" dirty="0" smtClean="0">
                <a:solidFill>
                  <a:schemeClr val="bg1"/>
                </a:solidFill>
                <a:cs typeface="Arial" panose="020B0604020202020204" pitchFamily="34" charset="0"/>
              </a:rPr>
              <a:t>no sistema e ao acionar o </a:t>
            </a:r>
            <a:r>
              <a:rPr lang="pt-BR" altLang="pt-BR" sz="2400" b="1" dirty="0" smtClean="0">
                <a:solidFill>
                  <a:srgbClr val="FFFF66"/>
                </a:solidFill>
                <a:cs typeface="Arial" panose="020B0604020202020204" pitchFamily="34" charset="0"/>
              </a:rPr>
              <a:t>opção “Entrar” </a:t>
            </a:r>
            <a:r>
              <a:rPr lang="pt-BR" altLang="pt-BR" sz="2400" b="1" dirty="0" smtClean="0">
                <a:solidFill>
                  <a:schemeClr val="bg1"/>
                </a:solidFill>
                <a:cs typeface="Arial" panose="020B0604020202020204" pitchFamily="34" charset="0"/>
              </a:rPr>
              <a:t>será apresentada tela para digitação do </a:t>
            </a:r>
            <a:r>
              <a:rPr lang="pt-BR" altLang="pt-BR" sz="2400" b="1" dirty="0" smtClean="0">
                <a:solidFill>
                  <a:srgbClr val="FFFF66"/>
                </a:solidFill>
                <a:cs typeface="Arial" panose="020B0604020202020204" pitchFamily="34" charset="0"/>
              </a:rPr>
              <a:t>usuário e senha do representante do Agente </a:t>
            </a:r>
            <a:endParaRPr lang="pt-BR" altLang="pt-BR" sz="2400" b="1" dirty="0">
              <a:solidFill>
                <a:srgbClr val="FFFF66"/>
              </a:solidFill>
              <a:cs typeface="Arial" panose="020B0604020202020204" pitchFamily="34" charset="0"/>
            </a:endParaRPr>
          </a:p>
        </p:txBody>
      </p:sp>
      <p:sp>
        <p:nvSpPr>
          <p:cNvPr id="8" name="Seta para baixo 7"/>
          <p:cNvSpPr/>
          <p:nvPr/>
        </p:nvSpPr>
        <p:spPr>
          <a:xfrm>
            <a:off x="3815916" y="3721388"/>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Seta para baixo 9"/>
          <p:cNvSpPr/>
          <p:nvPr/>
        </p:nvSpPr>
        <p:spPr>
          <a:xfrm rot="10800000">
            <a:off x="1250765" y="3289340"/>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8292371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1"/>
          <p:cNvSpPr txBox="1">
            <a:spLocks/>
          </p:cNvSpPr>
          <p:nvPr/>
        </p:nvSpPr>
        <p:spPr bwMode="auto">
          <a:xfrm>
            <a:off x="-1044624" y="27691"/>
            <a:ext cx="10188624"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nSpc>
                <a:spcPct val="90000"/>
              </a:lnSpc>
              <a:spcBef>
                <a:spcPct val="20000"/>
              </a:spcBef>
            </a:pPr>
            <a:r>
              <a:rPr lang="pt-BR" altLang="pt-BR" b="1" smtClean="0"/>
              <a:t>8. Acesso ao Sistema</a:t>
            </a:r>
            <a:endParaRPr lang="pt-BR" altLang="pt-BR" b="1" dirty="0"/>
          </a:p>
        </p:txBody>
      </p:sp>
      <p:sp>
        <p:nvSpPr>
          <p:cNvPr id="4" name="Retângulo 3"/>
          <p:cNvSpPr/>
          <p:nvPr/>
        </p:nvSpPr>
        <p:spPr>
          <a:xfrm>
            <a:off x="107504" y="915205"/>
            <a:ext cx="8784976" cy="1421928"/>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r>
              <a:rPr lang="pt-BR" altLang="pt-BR" sz="2400" b="1" dirty="0" smtClean="0">
                <a:solidFill>
                  <a:schemeClr val="bg1"/>
                </a:solidFill>
                <a:cs typeface="Arial" panose="020B0604020202020204" pitchFamily="34" charset="0"/>
              </a:rPr>
              <a:t>Ao digitar </a:t>
            </a:r>
            <a:r>
              <a:rPr lang="pt-BR" altLang="pt-BR" sz="2400" b="1" dirty="0" smtClean="0">
                <a:solidFill>
                  <a:srgbClr val="FFFF66"/>
                </a:solidFill>
                <a:cs typeface="Arial" panose="020B0604020202020204" pitchFamily="34" charset="0"/>
              </a:rPr>
              <a:t>usuário e senha </a:t>
            </a:r>
            <a:r>
              <a:rPr lang="pt-BR" altLang="pt-BR" sz="2400" b="1" dirty="0" smtClean="0">
                <a:solidFill>
                  <a:schemeClr val="bg1"/>
                </a:solidFill>
                <a:cs typeface="Arial" panose="020B0604020202020204" pitchFamily="34" charset="0"/>
              </a:rPr>
              <a:t>do representante do Agente e acionar o </a:t>
            </a:r>
            <a:r>
              <a:rPr lang="pt-BR" altLang="pt-BR" sz="2400" b="1" dirty="0" smtClean="0">
                <a:solidFill>
                  <a:srgbClr val="FFFF66"/>
                </a:solidFill>
                <a:cs typeface="Arial" panose="020B0604020202020204" pitchFamily="34" charset="0"/>
              </a:rPr>
              <a:t>botão “Entrar”, </a:t>
            </a:r>
            <a:r>
              <a:rPr lang="pt-BR" altLang="pt-BR" sz="2400" b="1" dirty="0" smtClean="0">
                <a:solidFill>
                  <a:schemeClr val="bg1"/>
                </a:solidFill>
                <a:cs typeface="Arial" panose="020B0604020202020204" pitchFamily="34" charset="0"/>
              </a:rPr>
              <a:t>caso o usuário represente mais de um Agente de Distribuição, será apresentada </a:t>
            </a:r>
            <a:r>
              <a:rPr lang="pt-BR" altLang="pt-BR" sz="2400" b="1" dirty="0" smtClean="0">
                <a:solidFill>
                  <a:srgbClr val="FFFF66"/>
                </a:solidFill>
                <a:cs typeface="Arial" panose="020B0604020202020204" pitchFamily="34" charset="0"/>
              </a:rPr>
              <a:t>uma tela com lista de nomes de Agentes</a:t>
            </a:r>
            <a:r>
              <a:rPr lang="pt-BR" altLang="pt-BR" sz="2400" b="1" dirty="0" smtClean="0">
                <a:solidFill>
                  <a:schemeClr val="bg1"/>
                </a:solidFill>
                <a:cs typeface="Arial" panose="020B0604020202020204" pitchFamily="34" charset="0"/>
              </a:rPr>
              <a:t> representados pelo usuário para seleção.</a:t>
            </a:r>
            <a:endParaRPr lang="pt-BR" altLang="pt-BR" sz="2400" b="1" dirty="0">
              <a:solidFill>
                <a:schemeClr val="bg1"/>
              </a:solidFill>
              <a:cs typeface="Arial" panose="020B0604020202020204" pitchFamily="34" charset="0"/>
            </a:endParaRPr>
          </a:p>
        </p:txBody>
      </p:sp>
      <p:pic>
        <p:nvPicPr>
          <p:cNvPr id="3" name="Imagem 2"/>
          <p:cNvPicPr>
            <a:picLocks noChangeAspect="1"/>
          </p:cNvPicPr>
          <p:nvPr/>
        </p:nvPicPr>
        <p:blipFill rotWithShape="1">
          <a:blip r:embed="rId2"/>
          <a:srcRect l="39376" t="11200" r="22881" b="36300"/>
          <a:stretch/>
        </p:blipFill>
        <p:spPr>
          <a:xfrm>
            <a:off x="179512" y="2927738"/>
            <a:ext cx="3937821" cy="3081119"/>
          </a:xfrm>
          <a:prstGeom prst="rect">
            <a:avLst/>
          </a:prstGeom>
        </p:spPr>
      </p:pic>
      <p:pic>
        <p:nvPicPr>
          <p:cNvPr id="5" name="Imagem 4"/>
          <p:cNvPicPr>
            <a:picLocks noChangeAspect="1"/>
          </p:cNvPicPr>
          <p:nvPr/>
        </p:nvPicPr>
        <p:blipFill rotWithShape="1">
          <a:blip r:embed="rId3"/>
          <a:srcRect l="26380" t="16100" r="30959" b="30701"/>
          <a:stretch/>
        </p:blipFill>
        <p:spPr>
          <a:xfrm>
            <a:off x="4283969" y="2917421"/>
            <a:ext cx="4392488" cy="3081119"/>
          </a:xfrm>
          <a:prstGeom prst="rect">
            <a:avLst/>
          </a:prstGeom>
        </p:spPr>
      </p:pic>
      <p:sp>
        <p:nvSpPr>
          <p:cNvPr id="11" name="Seta para baixo 10"/>
          <p:cNvSpPr/>
          <p:nvPr/>
        </p:nvSpPr>
        <p:spPr>
          <a:xfrm>
            <a:off x="1259632" y="3964241"/>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Seta para baixo 11"/>
          <p:cNvSpPr/>
          <p:nvPr/>
        </p:nvSpPr>
        <p:spPr>
          <a:xfrm>
            <a:off x="6372201" y="4160321"/>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6645525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07504" y="1241948"/>
            <a:ext cx="8784976" cy="10064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r>
              <a:rPr lang="pt-BR" altLang="pt-BR" sz="2200" b="1" dirty="0" smtClean="0">
                <a:solidFill>
                  <a:schemeClr val="bg1"/>
                </a:solidFill>
                <a:cs typeface="Arial" panose="020B0604020202020204" pitchFamily="34" charset="0"/>
              </a:rPr>
              <a:t>Ao digitar </a:t>
            </a:r>
            <a:r>
              <a:rPr lang="pt-BR" altLang="pt-BR" sz="2200" b="1" dirty="0" smtClean="0">
                <a:solidFill>
                  <a:srgbClr val="FFFF66"/>
                </a:solidFill>
                <a:cs typeface="Arial" panose="020B0604020202020204" pitchFamily="34" charset="0"/>
              </a:rPr>
              <a:t>“Confirmar” </a:t>
            </a:r>
            <a:r>
              <a:rPr lang="pt-BR" altLang="pt-BR" sz="2200" b="1" dirty="0" smtClean="0">
                <a:solidFill>
                  <a:schemeClr val="bg1"/>
                </a:solidFill>
                <a:cs typeface="Arial" panose="020B0604020202020204" pitchFamily="34" charset="0"/>
              </a:rPr>
              <a:t>para o Agente selecionado ou </a:t>
            </a:r>
            <a:r>
              <a:rPr lang="pt-BR" altLang="pt-BR" sz="2200" b="1" dirty="0" smtClean="0">
                <a:solidFill>
                  <a:srgbClr val="FFFF66"/>
                </a:solidFill>
                <a:cs typeface="Arial" panose="020B0604020202020204" pitchFamily="34" charset="0"/>
              </a:rPr>
              <a:t>caso o usuário não represente mais de um Agente</a:t>
            </a:r>
            <a:r>
              <a:rPr lang="pt-BR" altLang="pt-BR" sz="2200" b="1" dirty="0" smtClean="0">
                <a:solidFill>
                  <a:schemeClr val="bg1"/>
                </a:solidFill>
                <a:cs typeface="Arial" panose="020B0604020202020204" pitchFamily="34" charset="0"/>
              </a:rPr>
              <a:t>, será apresentada </a:t>
            </a:r>
            <a:r>
              <a:rPr lang="pt-BR" altLang="pt-BR" sz="2200" b="1" dirty="0" smtClean="0">
                <a:solidFill>
                  <a:srgbClr val="FFFF66"/>
                </a:solidFill>
                <a:cs typeface="Arial" panose="020B0604020202020204" pitchFamily="34" charset="0"/>
              </a:rPr>
              <a:t>faixa de opções com as  funcionalidades do sistema SCPCB.</a:t>
            </a:r>
            <a:endParaRPr lang="pt-BR" altLang="pt-BR" sz="2200" b="1" dirty="0">
              <a:solidFill>
                <a:srgbClr val="FFFF66"/>
              </a:solidFill>
              <a:cs typeface="Arial" panose="020B0604020202020204" pitchFamily="34" charset="0"/>
            </a:endParaRPr>
          </a:p>
        </p:txBody>
      </p:sp>
      <p:pic>
        <p:nvPicPr>
          <p:cNvPr id="6" name="Imagem 5"/>
          <p:cNvPicPr>
            <a:picLocks noChangeAspect="1"/>
          </p:cNvPicPr>
          <p:nvPr/>
        </p:nvPicPr>
        <p:blipFill rotWithShape="1">
          <a:blip r:embed="rId2"/>
          <a:srcRect r="45663" b="72146"/>
          <a:stretch/>
        </p:blipFill>
        <p:spPr>
          <a:xfrm>
            <a:off x="82517" y="2437152"/>
            <a:ext cx="8960445" cy="2583684"/>
          </a:xfrm>
          <a:prstGeom prst="rect">
            <a:avLst/>
          </a:prstGeom>
        </p:spPr>
      </p:pic>
      <p:sp>
        <p:nvSpPr>
          <p:cNvPr id="10" name="Seta para baixo 9"/>
          <p:cNvSpPr/>
          <p:nvPr/>
        </p:nvSpPr>
        <p:spPr>
          <a:xfrm rot="5400000">
            <a:off x="7848364" y="3266104"/>
            <a:ext cx="216024" cy="28803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CaixaDeTexto 6"/>
          <p:cNvSpPr txBox="1"/>
          <p:nvPr/>
        </p:nvSpPr>
        <p:spPr>
          <a:xfrm>
            <a:off x="8172400" y="3111182"/>
            <a:ext cx="778935" cy="461665"/>
          </a:xfrm>
          <a:prstGeom prst="rect">
            <a:avLst/>
          </a:prstGeom>
          <a:noFill/>
        </p:spPr>
        <p:txBody>
          <a:bodyPr wrap="square" rtlCol="0">
            <a:spAutoFit/>
          </a:bodyPr>
          <a:lstStyle/>
          <a:p>
            <a:r>
              <a:rPr lang="pt-BR" sz="1200" dirty="0" smtClean="0"/>
              <a:t>Faixa de Opções</a:t>
            </a:r>
            <a:endParaRPr lang="pt-BR" sz="1200" dirty="0"/>
          </a:p>
        </p:txBody>
      </p:sp>
      <p:sp>
        <p:nvSpPr>
          <p:cNvPr id="13" name="Retângulo 12"/>
          <p:cNvSpPr/>
          <p:nvPr/>
        </p:nvSpPr>
        <p:spPr>
          <a:xfrm>
            <a:off x="128464" y="5179023"/>
            <a:ext cx="8784976" cy="1785104"/>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r>
              <a:rPr lang="pt-BR" altLang="pt-BR" sz="2200" b="1" dirty="0" smtClean="0">
                <a:solidFill>
                  <a:schemeClr val="bg1"/>
                </a:solidFill>
                <a:cs typeface="Arial" panose="020B0604020202020204" pitchFamily="34" charset="0"/>
              </a:rPr>
              <a:t>A funcionalidade “</a:t>
            </a:r>
            <a:r>
              <a:rPr lang="pt-BR" altLang="pt-BR" sz="2200" b="1" dirty="0" smtClean="0">
                <a:solidFill>
                  <a:srgbClr val="FFFF66"/>
                </a:solidFill>
                <a:cs typeface="Arial" panose="020B0604020202020204" pitchFamily="34" charset="0"/>
              </a:rPr>
              <a:t>Autenticação</a:t>
            </a:r>
            <a:r>
              <a:rPr lang="pt-BR" altLang="pt-BR" sz="2200" b="1" dirty="0" smtClean="0">
                <a:solidFill>
                  <a:schemeClr val="bg1"/>
                </a:solidFill>
                <a:cs typeface="Arial" panose="020B0604020202020204" pitchFamily="34" charset="0"/>
              </a:rPr>
              <a:t>” será apresentada com o </a:t>
            </a:r>
            <a:r>
              <a:rPr lang="pt-BR" altLang="pt-BR" sz="2200" b="1" dirty="0" smtClean="0">
                <a:solidFill>
                  <a:srgbClr val="FFFF66"/>
                </a:solidFill>
                <a:cs typeface="Arial" panose="020B0604020202020204" pitchFamily="34" charset="0"/>
              </a:rPr>
              <a:t>usuário</a:t>
            </a:r>
            <a:r>
              <a:rPr lang="pt-BR" altLang="pt-BR" sz="2200" b="1" dirty="0" smtClean="0">
                <a:solidFill>
                  <a:schemeClr val="bg1"/>
                </a:solidFill>
                <a:cs typeface="Arial" panose="020B0604020202020204" pitchFamily="34" charset="0"/>
              </a:rPr>
              <a:t> e o </a:t>
            </a:r>
            <a:r>
              <a:rPr lang="pt-BR" altLang="pt-BR" sz="2200" b="1" dirty="0" smtClean="0">
                <a:solidFill>
                  <a:srgbClr val="FFFF66"/>
                </a:solidFill>
                <a:cs typeface="Arial" panose="020B0604020202020204" pitchFamily="34" charset="0"/>
              </a:rPr>
              <a:t>agente</a:t>
            </a:r>
            <a:r>
              <a:rPr lang="pt-BR" altLang="pt-BR" sz="2200" b="1" dirty="0" smtClean="0">
                <a:solidFill>
                  <a:schemeClr val="bg1"/>
                </a:solidFill>
                <a:cs typeface="Arial" panose="020B0604020202020204" pitchFamily="34" charset="0"/>
              </a:rPr>
              <a:t> selecionado ou agente do usuário.</a:t>
            </a:r>
          </a:p>
          <a:p>
            <a:pPr algn="just">
              <a:lnSpc>
                <a:spcPct val="90000"/>
              </a:lnSpc>
              <a:spcBef>
                <a:spcPct val="20000"/>
              </a:spcBef>
            </a:pPr>
            <a:r>
              <a:rPr lang="pt-BR" altLang="pt-BR" sz="2200" b="1" dirty="0">
                <a:solidFill>
                  <a:schemeClr val="bg1"/>
                </a:solidFill>
                <a:cs typeface="Arial" panose="020B0604020202020204" pitchFamily="34" charset="0"/>
              </a:rPr>
              <a:t>A funcionalidade </a:t>
            </a:r>
            <a:r>
              <a:rPr lang="pt-BR" altLang="pt-BR" sz="2200" b="1" dirty="0" smtClean="0">
                <a:solidFill>
                  <a:schemeClr val="bg1"/>
                </a:solidFill>
                <a:cs typeface="Arial" panose="020B0604020202020204" pitchFamily="34" charset="0"/>
              </a:rPr>
              <a:t>“</a:t>
            </a:r>
            <a:r>
              <a:rPr lang="pt-BR" altLang="pt-BR" sz="2200" b="1" dirty="0" smtClean="0">
                <a:solidFill>
                  <a:srgbClr val="FFFF66"/>
                </a:solidFill>
                <a:cs typeface="Arial" panose="020B0604020202020204" pitchFamily="34" charset="0"/>
              </a:rPr>
              <a:t>Estudo</a:t>
            </a:r>
            <a:r>
              <a:rPr lang="pt-BR" altLang="pt-BR" sz="2200" b="1" dirty="0" smtClean="0">
                <a:solidFill>
                  <a:schemeClr val="bg1"/>
                </a:solidFill>
                <a:cs typeface="Arial" panose="020B0604020202020204" pitchFamily="34" charset="0"/>
              </a:rPr>
              <a:t>” </a:t>
            </a:r>
            <a:r>
              <a:rPr lang="pt-BR" altLang="pt-BR" sz="2200" b="1" dirty="0">
                <a:solidFill>
                  <a:schemeClr val="bg1"/>
                </a:solidFill>
                <a:cs typeface="Arial" panose="020B0604020202020204" pitchFamily="34" charset="0"/>
              </a:rPr>
              <a:t>será apresentada com </a:t>
            </a:r>
            <a:r>
              <a:rPr lang="pt-BR" altLang="pt-BR" sz="2200" b="1" dirty="0" smtClean="0">
                <a:solidFill>
                  <a:schemeClr val="bg1"/>
                </a:solidFill>
                <a:cs typeface="Arial" panose="020B0604020202020204" pitchFamily="34" charset="0"/>
              </a:rPr>
              <a:t>o </a:t>
            </a:r>
            <a:r>
              <a:rPr lang="pt-BR" altLang="pt-BR" sz="2200" b="1" dirty="0" smtClean="0">
                <a:solidFill>
                  <a:srgbClr val="FFFF66"/>
                </a:solidFill>
                <a:cs typeface="Arial" panose="020B0604020202020204" pitchFamily="34" charset="0"/>
              </a:rPr>
              <a:t>último estudo liberado </a:t>
            </a:r>
            <a:r>
              <a:rPr lang="pt-BR" altLang="pt-BR" sz="2200" b="1" dirty="0" smtClean="0">
                <a:solidFill>
                  <a:schemeClr val="bg1"/>
                </a:solidFill>
                <a:cs typeface="Arial" panose="020B0604020202020204" pitchFamily="34" charset="0"/>
              </a:rPr>
              <a:t>pelo ONS.</a:t>
            </a:r>
            <a:endParaRPr lang="pt-BR" altLang="pt-BR" sz="2200" b="1" dirty="0">
              <a:solidFill>
                <a:schemeClr val="bg1"/>
              </a:solidFill>
              <a:cs typeface="Arial" panose="020B0604020202020204" pitchFamily="34" charset="0"/>
            </a:endParaRPr>
          </a:p>
          <a:p>
            <a:pPr algn="just">
              <a:lnSpc>
                <a:spcPct val="90000"/>
              </a:lnSpc>
              <a:spcBef>
                <a:spcPct val="20000"/>
              </a:spcBef>
            </a:pPr>
            <a:endParaRPr lang="pt-BR" altLang="pt-BR" sz="2400" b="1" dirty="0">
              <a:solidFill>
                <a:schemeClr val="bg1"/>
              </a:solidFill>
              <a:cs typeface="Arial" panose="020B0604020202020204" pitchFamily="34" charset="0"/>
            </a:endParaRPr>
          </a:p>
        </p:txBody>
      </p:sp>
      <p:sp>
        <p:nvSpPr>
          <p:cNvPr id="14" name="Seta para baixo 13"/>
          <p:cNvSpPr/>
          <p:nvPr/>
        </p:nvSpPr>
        <p:spPr>
          <a:xfrm rot="10800000">
            <a:off x="395536" y="3682921"/>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Seta para baixo 14"/>
          <p:cNvSpPr/>
          <p:nvPr/>
        </p:nvSpPr>
        <p:spPr>
          <a:xfrm rot="10800000">
            <a:off x="1475656" y="3682921"/>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8. Acesso ao Sistema</a:t>
            </a:r>
            <a:endParaRPr lang="pt-BR" altLang="pt-BR" b="1" dirty="0"/>
          </a:p>
        </p:txBody>
      </p:sp>
    </p:spTree>
    <p:extLst>
      <p:ext uri="{BB962C8B-B14F-4D97-AF65-F5344CB8AC3E}">
        <p14:creationId xmlns:p14="http://schemas.microsoft.com/office/powerpoint/2010/main" val="10399098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8. Acesso ao Sistema</a:t>
            </a:r>
            <a:endParaRPr lang="pt-BR" altLang="pt-BR" b="1" dirty="0"/>
          </a:p>
        </p:txBody>
      </p:sp>
      <p:pic>
        <p:nvPicPr>
          <p:cNvPr id="16" name="Imagem 1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679493"/>
            <a:ext cx="20635427" cy="1656184"/>
          </a:xfrm>
          <a:prstGeom prst="rect">
            <a:avLst/>
          </a:prstGeom>
          <a:noFill/>
          <a:ln>
            <a:noFill/>
          </a:ln>
        </p:spPr>
      </p:pic>
      <p:pic>
        <p:nvPicPr>
          <p:cNvPr id="11" name="Imagem 10"/>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41568" y="2560221"/>
            <a:ext cx="22395585" cy="1797453"/>
          </a:xfrm>
          <a:prstGeom prst="rect">
            <a:avLst/>
          </a:prstGeom>
          <a:noFill/>
          <a:ln>
            <a:noFill/>
          </a:ln>
        </p:spPr>
      </p:pic>
      <p:pic>
        <p:nvPicPr>
          <p:cNvPr id="18" name="Imagem 17"/>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263519" y="4582218"/>
            <a:ext cx="22395585" cy="1797453"/>
          </a:xfrm>
          <a:prstGeom prst="rect">
            <a:avLst/>
          </a:prstGeom>
          <a:noFill/>
          <a:ln>
            <a:noFill/>
          </a:ln>
        </p:spPr>
      </p:pic>
    </p:spTree>
    <p:extLst>
      <p:ext uri="{BB962C8B-B14F-4D97-AF65-F5344CB8AC3E}">
        <p14:creationId xmlns:p14="http://schemas.microsoft.com/office/powerpoint/2010/main" val="12500713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ângulo 3"/>
          <p:cNvSpPr/>
          <p:nvPr/>
        </p:nvSpPr>
        <p:spPr>
          <a:xfrm>
            <a:off x="107504" y="772164"/>
            <a:ext cx="8784976" cy="1311128"/>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r>
              <a:rPr lang="pt-BR" altLang="pt-BR" sz="2200" b="1" dirty="0">
                <a:solidFill>
                  <a:schemeClr val="bg1"/>
                </a:solidFill>
                <a:cs typeface="Arial" panose="020B0604020202020204" pitchFamily="34" charset="0"/>
              </a:rPr>
              <a:t>Serão </a:t>
            </a:r>
            <a:r>
              <a:rPr lang="pt-BR" altLang="pt-BR" sz="2200" b="1" dirty="0" smtClean="0">
                <a:solidFill>
                  <a:schemeClr val="bg1"/>
                </a:solidFill>
                <a:cs typeface="Arial" panose="020B0604020202020204" pitchFamily="34" charset="0"/>
              </a:rPr>
              <a:t>apresentadas as </a:t>
            </a:r>
            <a:r>
              <a:rPr lang="pt-BR" altLang="pt-BR" sz="2200" b="1" dirty="0">
                <a:solidFill>
                  <a:schemeClr val="bg1"/>
                </a:solidFill>
                <a:cs typeface="Arial" panose="020B0604020202020204" pitchFamily="34" charset="0"/>
              </a:rPr>
              <a:t>funcionalidades, </a:t>
            </a:r>
            <a:r>
              <a:rPr lang="pt-BR" altLang="pt-BR" sz="2200" b="1" dirty="0" smtClean="0">
                <a:solidFill>
                  <a:schemeClr val="bg1"/>
                </a:solidFill>
                <a:cs typeface="Arial" panose="020B0604020202020204" pitchFamily="34" charset="0"/>
              </a:rPr>
              <a:t>a saber: </a:t>
            </a:r>
            <a:r>
              <a:rPr lang="pt-BR" altLang="pt-BR" sz="2200" b="1" dirty="0" smtClean="0">
                <a:solidFill>
                  <a:srgbClr val="FFFF66"/>
                </a:solidFill>
                <a:cs typeface="Arial" panose="020B0604020202020204" pitchFamily="34" charset="0"/>
              </a:rPr>
              <a:t>Autenticação, Estudos, Configurações, Dados e Casos, </a:t>
            </a:r>
            <a:r>
              <a:rPr lang="pt-BR" altLang="pt-BR" sz="2200" b="1" dirty="0" smtClean="0">
                <a:solidFill>
                  <a:schemeClr val="accent5">
                    <a:lumMod val="60000"/>
                    <a:lumOff val="40000"/>
                  </a:schemeClr>
                </a:solidFill>
                <a:cs typeface="Arial" panose="020B0604020202020204" pitchFamily="34" charset="0"/>
              </a:rPr>
              <a:t>Análise das Previsões, Análise Gráfica, Elaboração de Previsões, Análise de Desvios </a:t>
            </a:r>
            <a:r>
              <a:rPr lang="pt-BR" altLang="pt-BR" sz="2200" b="1" dirty="0" smtClean="0">
                <a:solidFill>
                  <a:srgbClr val="FFFF66"/>
                </a:solidFill>
                <a:cs typeface="Arial" panose="020B0604020202020204" pitchFamily="34" charset="0"/>
              </a:rPr>
              <a:t>e Geral</a:t>
            </a:r>
            <a:r>
              <a:rPr lang="pt-BR" altLang="pt-BR" sz="2200" b="1" dirty="0" smtClean="0">
                <a:solidFill>
                  <a:schemeClr val="bg1"/>
                </a:solidFill>
                <a:cs typeface="Arial" panose="020B0604020202020204" pitchFamily="34" charset="0"/>
              </a:rPr>
              <a:t>, as quais disponibilizarão opções habilitadas para uso do sistema.</a:t>
            </a:r>
            <a:endParaRPr lang="pt-BR" altLang="pt-BR" sz="2200" b="1" dirty="0">
              <a:solidFill>
                <a:schemeClr val="bg1"/>
              </a:solidFill>
              <a:cs typeface="Arial" panose="020B0604020202020204" pitchFamily="34" charset="0"/>
            </a:endParaRPr>
          </a:p>
        </p:txBody>
      </p:sp>
      <p:sp>
        <p:nvSpPr>
          <p:cNvPr id="10" name="Seta para baixo 9"/>
          <p:cNvSpPr/>
          <p:nvPr/>
        </p:nvSpPr>
        <p:spPr>
          <a:xfrm rot="5400000">
            <a:off x="7827915" y="3496284"/>
            <a:ext cx="216024" cy="288032"/>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CaixaDeTexto 6"/>
          <p:cNvSpPr txBox="1"/>
          <p:nvPr/>
        </p:nvSpPr>
        <p:spPr>
          <a:xfrm>
            <a:off x="8244408" y="3390920"/>
            <a:ext cx="778935" cy="461665"/>
          </a:xfrm>
          <a:prstGeom prst="rect">
            <a:avLst/>
          </a:prstGeom>
          <a:noFill/>
        </p:spPr>
        <p:txBody>
          <a:bodyPr wrap="square" rtlCol="0">
            <a:spAutoFit/>
          </a:bodyPr>
          <a:lstStyle/>
          <a:p>
            <a:r>
              <a:rPr lang="pt-BR" sz="1200" dirty="0" smtClean="0"/>
              <a:t>Faixa de Opções</a:t>
            </a:r>
            <a:endParaRPr lang="pt-BR" sz="1200" dirty="0"/>
          </a:p>
        </p:txBody>
      </p:sp>
      <p:sp>
        <p:nvSpPr>
          <p:cNvPr id="13" name="Retângulo 12"/>
          <p:cNvSpPr/>
          <p:nvPr/>
        </p:nvSpPr>
        <p:spPr>
          <a:xfrm>
            <a:off x="100401" y="4697746"/>
            <a:ext cx="8784976" cy="1785104"/>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r>
              <a:rPr lang="pt-BR" altLang="pt-BR" sz="2200" b="1" dirty="0" smtClean="0">
                <a:solidFill>
                  <a:schemeClr val="bg1"/>
                </a:solidFill>
                <a:cs typeface="Arial" panose="020B0604020202020204" pitchFamily="34" charset="0"/>
              </a:rPr>
              <a:t>A funcionalidade “</a:t>
            </a:r>
            <a:r>
              <a:rPr lang="pt-BR" altLang="pt-BR" sz="2200" b="1" dirty="0" smtClean="0">
                <a:solidFill>
                  <a:srgbClr val="FFFF66"/>
                </a:solidFill>
                <a:cs typeface="Arial" panose="020B0604020202020204" pitchFamily="34" charset="0"/>
              </a:rPr>
              <a:t>Autenticação</a:t>
            </a:r>
            <a:r>
              <a:rPr lang="pt-BR" altLang="pt-BR" sz="2200" b="1" dirty="0" smtClean="0">
                <a:solidFill>
                  <a:schemeClr val="bg1"/>
                </a:solidFill>
                <a:cs typeface="Arial" panose="020B0604020202020204" pitchFamily="34" charset="0"/>
              </a:rPr>
              <a:t>” será apresentada com a opção de </a:t>
            </a:r>
            <a:r>
              <a:rPr lang="pt-BR" altLang="pt-BR" sz="2200" b="1" dirty="0" smtClean="0">
                <a:solidFill>
                  <a:srgbClr val="FFFF66"/>
                </a:solidFill>
                <a:cs typeface="Arial" panose="020B0604020202020204" pitchFamily="34" charset="0"/>
              </a:rPr>
              <a:t>“Sair” </a:t>
            </a:r>
            <a:r>
              <a:rPr lang="pt-BR" altLang="pt-BR" sz="2200" b="1" dirty="0" smtClean="0">
                <a:solidFill>
                  <a:schemeClr val="bg1"/>
                </a:solidFill>
                <a:cs typeface="Arial" panose="020B0604020202020204" pitchFamily="34" charset="0"/>
              </a:rPr>
              <a:t>do sistema .</a:t>
            </a:r>
          </a:p>
          <a:p>
            <a:pPr algn="just">
              <a:lnSpc>
                <a:spcPct val="90000"/>
              </a:lnSpc>
              <a:spcBef>
                <a:spcPct val="20000"/>
              </a:spcBef>
            </a:pPr>
            <a:r>
              <a:rPr lang="pt-BR" altLang="pt-BR" sz="2200" b="1" dirty="0">
                <a:solidFill>
                  <a:schemeClr val="bg1"/>
                </a:solidFill>
                <a:cs typeface="Arial" panose="020B0604020202020204" pitchFamily="34" charset="0"/>
              </a:rPr>
              <a:t>A funcionalidade </a:t>
            </a:r>
            <a:r>
              <a:rPr lang="pt-BR" altLang="pt-BR" sz="2200" b="1" dirty="0" smtClean="0">
                <a:solidFill>
                  <a:schemeClr val="bg1"/>
                </a:solidFill>
                <a:cs typeface="Arial" panose="020B0604020202020204" pitchFamily="34" charset="0"/>
              </a:rPr>
              <a:t>“</a:t>
            </a:r>
            <a:r>
              <a:rPr lang="pt-BR" altLang="pt-BR" sz="2200" b="1" dirty="0" smtClean="0">
                <a:solidFill>
                  <a:srgbClr val="FFFF66"/>
                </a:solidFill>
                <a:cs typeface="Arial" panose="020B0604020202020204" pitchFamily="34" charset="0"/>
              </a:rPr>
              <a:t>Estudo</a:t>
            </a:r>
            <a:r>
              <a:rPr lang="pt-BR" altLang="pt-BR" sz="2200" b="1" dirty="0" smtClean="0">
                <a:solidFill>
                  <a:schemeClr val="bg1"/>
                </a:solidFill>
                <a:cs typeface="Arial" panose="020B0604020202020204" pitchFamily="34" charset="0"/>
              </a:rPr>
              <a:t>” </a:t>
            </a:r>
            <a:r>
              <a:rPr lang="pt-BR" altLang="pt-BR" sz="2200" b="1" dirty="0">
                <a:solidFill>
                  <a:schemeClr val="bg1"/>
                </a:solidFill>
                <a:cs typeface="Arial" panose="020B0604020202020204" pitchFamily="34" charset="0"/>
              </a:rPr>
              <a:t>será apresentada com </a:t>
            </a:r>
            <a:r>
              <a:rPr lang="pt-BR" altLang="pt-BR" sz="2200" b="1" dirty="0" smtClean="0">
                <a:solidFill>
                  <a:schemeClr val="bg1"/>
                </a:solidFill>
                <a:cs typeface="Arial" panose="020B0604020202020204" pitchFamily="34" charset="0"/>
              </a:rPr>
              <a:t>o estudo liberado pelo ONS, o mais recente.</a:t>
            </a:r>
            <a:endParaRPr lang="pt-BR" altLang="pt-BR" sz="2200" b="1" dirty="0">
              <a:solidFill>
                <a:schemeClr val="bg1"/>
              </a:solidFill>
              <a:cs typeface="Arial" panose="020B0604020202020204" pitchFamily="34" charset="0"/>
            </a:endParaRPr>
          </a:p>
          <a:p>
            <a:pPr algn="just">
              <a:lnSpc>
                <a:spcPct val="90000"/>
              </a:lnSpc>
              <a:spcBef>
                <a:spcPct val="20000"/>
              </a:spcBef>
            </a:pPr>
            <a:endParaRPr lang="pt-BR" altLang="pt-BR" sz="2400" b="1" dirty="0">
              <a:solidFill>
                <a:schemeClr val="bg1"/>
              </a:solidFill>
              <a:cs typeface="Arial" panose="020B0604020202020204" pitchFamily="34" charset="0"/>
            </a:endParaRPr>
          </a:p>
        </p:txBody>
      </p:sp>
      <p:sp>
        <p:nvSpPr>
          <p:cNvPr id="1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8. Acesso ao Sistema</a:t>
            </a:r>
            <a:endParaRPr lang="pt-BR" altLang="pt-BR" b="1" dirty="0"/>
          </a:p>
        </p:txBody>
      </p:sp>
      <p:pic>
        <p:nvPicPr>
          <p:cNvPr id="16" name="Imagem 1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401" y="2083292"/>
            <a:ext cx="8937698" cy="717333"/>
          </a:xfrm>
          <a:prstGeom prst="rect">
            <a:avLst/>
          </a:prstGeom>
          <a:noFill/>
          <a:ln>
            <a:noFill/>
          </a:ln>
        </p:spPr>
      </p:pic>
      <p:pic>
        <p:nvPicPr>
          <p:cNvPr id="17" name="Imagem 16"/>
          <p:cNvPicPr>
            <a:picLocks noChangeAspect="1"/>
          </p:cNvPicPr>
          <p:nvPr/>
        </p:nvPicPr>
        <p:blipFill rotWithShape="1">
          <a:blip r:embed="rId2" cstate="print">
            <a:extLst>
              <a:ext uri="{28A0092B-C50C-407E-A947-70E740481C1C}">
                <a14:useLocalDpi xmlns:a14="http://schemas.microsoft.com/office/drawing/2010/main" val="0"/>
              </a:ext>
            </a:extLst>
          </a:blip>
          <a:srcRect r="56735"/>
          <a:stretch/>
        </p:blipFill>
        <p:spPr bwMode="auto">
          <a:xfrm>
            <a:off x="107504" y="2865613"/>
            <a:ext cx="7451155" cy="1382230"/>
          </a:xfrm>
          <a:prstGeom prst="rect">
            <a:avLst/>
          </a:prstGeom>
          <a:noFill/>
          <a:ln>
            <a:noFill/>
          </a:ln>
        </p:spPr>
      </p:pic>
      <p:sp>
        <p:nvSpPr>
          <p:cNvPr id="15" name="Seta para baixo 14"/>
          <p:cNvSpPr/>
          <p:nvPr/>
        </p:nvSpPr>
        <p:spPr>
          <a:xfrm rot="10800000">
            <a:off x="461665" y="3979308"/>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Seta para baixo 13"/>
          <p:cNvSpPr/>
          <p:nvPr/>
        </p:nvSpPr>
        <p:spPr>
          <a:xfrm rot="10800000">
            <a:off x="1835696" y="3581179"/>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378042044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ângulo 12"/>
          <p:cNvSpPr/>
          <p:nvPr/>
        </p:nvSpPr>
        <p:spPr>
          <a:xfrm>
            <a:off x="179512" y="1268760"/>
            <a:ext cx="8784976" cy="456124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r>
              <a:rPr lang="pt-BR" altLang="pt-BR" sz="2200" b="1" dirty="0" smtClean="0">
                <a:solidFill>
                  <a:srgbClr val="FFFF66"/>
                </a:solidFill>
                <a:cs typeface="Arial" panose="020B0604020202020204" pitchFamily="34" charset="0"/>
              </a:rPr>
              <a:t>Observações sobre autenticação:</a:t>
            </a:r>
          </a:p>
          <a:p>
            <a:pPr algn="just">
              <a:lnSpc>
                <a:spcPct val="90000"/>
              </a:lnSpc>
              <a:spcBef>
                <a:spcPct val="20000"/>
              </a:spcBef>
            </a:pPr>
            <a:endParaRPr lang="pt-BR" altLang="pt-BR" sz="2200" b="1" dirty="0" smtClean="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200" b="1" dirty="0" smtClean="0">
                <a:solidFill>
                  <a:schemeClr val="bg1"/>
                </a:solidFill>
                <a:cs typeface="Arial" panose="020B0604020202020204" pitchFamily="34" charset="0"/>
              </a:rPr>
              <a:t>A sessão do usuário terá validade de 35 minutos. E dentro desse tempo, caso nenhuma outra ação tenha sido acionada pelo usuário, não será solicitado ao usuário entrar com </a:t>
            </a:r>
            <a:r>
              <a:rPr lang="pt-BR" altLang="pt-BR" sz="2200" b="1" i="1" dirty="0" err="1" smtClean="0">
                <a:solidFill>
                  <a:schemeClr val="bg1"/>
                </a:solidFill>
                <a:cs typeface="Arial" panose="020B0604020202020204" pitchFamily="34" charset="0"/>
              </a:rPr>
              <a:t>login</a:t>
            </a:r>
            <a:r>
              <a:rPr lang="pt-BR" altLang="pt-BR" sz="2200" b="1" dirty="0" smtClean="0">
                <a:solidFill>
                  <a:schemeClr val="bg1"/>
                </a:solidFill>
                <a:cs typeface="Arial" panose="020B0604020202020204" pitchFamily="34" charset="0"/>
              </a:rPr>
              <a:t> e senha novamente no sistema para autenticação;</a:t>
            </a:r>
          </a:p>
          <a:p>
            <a:pPr algn="just">
              <a:lnSpc>
                <a:spcPct val="90000"/>
              </a:lnSpc>
              <a:spcBef>
                <a:spcPct val="20000"/>
              </a:spcBef>
            </a:pPr>
            <a:endParaRPr lang="pt-BR" altLang="pt-BR" sz="2200" b="1" dirty="0" smtClean="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200" b="1" dirty="0">
                <a:solidFill>
                  <a:schemeClr val="bg1"/>
                </a:solidFill>
                <a:cs typeface="Arial" panose="020B0604020202020204" pitchFamily="34" charset="0"/>
              </a:rPr>
              <a:t>A cada nova ação do usuário dentro desse período de tempo, a autenticação do usuário é </a:t>
            </a:r>
            <a:r>
              <a:rPr lang="pt-BR" altLang="pt-BR" sz="2200" b="1" dirty="0" smtClean="0">
                <a:solidFill>
                  <a:schemeClr val="bg1"/>
                </a:solidFill>
                <a:cs typeface="Arial" panose="020B0604020202020204" pitchFamily="34" charset="0"/>
              </a:rPr>
              <a:t>revalidada;</a:t>
            </a:r>
          </a:p>
          <a:p>
            <a:pPr marL="342900" indent="-342900" algn="just">
              <a:lnSpc>
                <a:spcPct val="90000"/>
              </a:lnSpc>
              <a:spcBef>
                <a:spcPct val="20000"/>
              </a:spcBef>
              <a:buFont typeface="Arial" panose="020B0604020202020204" pitchFamily="34" charset="0"/>
              <a:buChar char="•"/>
            </a:pPr>
            <a:endParaRPr lang="pt-BR" altLang="pt-BR" sz="24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200" b="1" dirty="0" smtClean="0">
                <a:solidFill>
                  <a:schemeClr val="bg1"/>
                </a:solidFill>
                <a:cs typeface="Arial" panose="020B0604020202020204" pitchFamily="34" charset="0"/>
              </a:rPr>
              <a:t>A </a:t>
            </a:r>
            <a:r>
              <a:rPr lang="pt-BR" altLang="pt-BR" sz="2200" b="1" dirty="0">
                <a:solidFill>
                  <a:schemeClr val="bg1"/>
                </a:solidFill>
                <a:cs typeface="Arial" panose="020B0604020202020204" pitchFamily="34" charset="0"/>
              </a:rPr>
              <a:t>autenticação </a:t>
            </a:r>
            <a:r>
              <a:rPr lang="pt-BR" altLang="pt-BR" sz="2200" b="1" dirty="0" smtClean="0">
                <a:solidFill>
                  <a:schemeClr val="bg1"/>
                </a:solidFill>
                <a:cs typeface="Arial" panose="020B0604020202020204" pitchFamily="34" charset="0"/>
              </a:rPr>
              <a:t>continuará valendo nesse período </a:t>
            </a:r>
            <a:r>
              <a:rPr lang="pt-BR" altLang="pt-BR" sz="2200" b="1" dirty="0">
                <a:solidFill>
                  <a:schemeClr val="bg1"/>
                </a:solidFill>
                <a:cs typeface="Arial" panose="020B0604020202020204" pitchFamily="34" charset="0"/>
              </a:rPr>
              <a:t>de </a:t>
            </a:r>
            <a:r>
              <a:rPr lang="pt-BR" altLang="pt-BR" sz="2200" b="1" dirty="0" smtClean="0">
                <a:solidFill>
                  <a:schemeClr val="bg1"/>
                </a:solidFill>
                <a:cs typeface="Arial" panose="020B0604020202020204" pitchFamily="34" charset="0"/>
              </a:rPr>
              <a:t>tempo mesmo que o usuário feche o Excel, sem sair do sistema.</a:t>
            </a:r>
          </a:p>
          <a:p>
            <a:pPr marL="342900" indent="-342900" algn="just">
              <a:lnSpc>
                <a:spcPct val="90000"/>
              </a:lnSpc>
              <a:spcBef>
                <a:spcPct val="20000"/>
              </a:spcBef>
              <a:buFont typeface="Arial" panose="020B0604020202020204" pitchFamily="34" charset="0"/>
              <a:buChar char="•"/>
            </a:pPr>
            <a:endParaRPr lang="pt-BR" altLang="pt-BR" sz="2200" b="1" dirty="0">
              <a:solidFill>
                <a:schemeClr val="bg1"/>
              </a:solidFill>
              <a:cs typeface="Arial" panose="020B0604020202020204" pitchFamily="34" charset="0"/>
            </a:endParaRPr>
          </a:p>
        </p:txBody>
      </p:sp>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8. Acesso ao Sistema</a:t>
            </a:r>
            <a:endParaRPr lang="pt-BR" altLang="pt-BR" b="1" dirty="0"/>
          </a:p>
        </p:txBody>
      </p:sp>
    </p:spTree>
    <p:extLst>
      <p:ext uri="{BB962C8B-B14F-4D97-AF65-F5344CB8AC3E}">
        <p14:creationId xmlns:p14="http://schemas.microsoft.com/office/powerpoint/2010/main" val="252959273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a:t>9. Seleção de </a:t>
            </a:r>
            <a:r>
              <a:rPr lang="pt-BR" altLang="pt-BR" b="1" dirty="0" smtClean="0"/>
              <a:t>Estudo</a:t>
            </a:r>
            <a:endParaRPr lang="pt-BR" altLang="pt-BR" b="1" dirty="0"/>
          </a:p>
        </p:txBody>
      </p:sp>
      <p:sp>
        <p:nvSpPr>
          <p:cNvPr id="13" name="Retângulo 12"/>
          <p:cNvSpPr/>
          <p:nvPr/>
        </p:nvSpPr>
        <p:spPr>
          <a:xfrm>
            <a:off x="160844" y="1173495"/>
            <a:ext cx="8784976" cy="110799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r>
              <a:rPr lang="pt-BR" altLang="pt-BR" sz="2200" b="1" dirty="0" smtClean="0">
                <a:solidFill>
                  <a:schemeClr val="bg1"/>
                </a:solidFill>
                <a:cs typeface="Arial" panose="020B0604020202020204" pitchFamily="34" charset="0"/>
              </a:rPr>
              <a:t>Ao no nome do estudo apresentado na funcionalidade “</a:t>
            </a:r>
            <a:r>
              <a:rPr lang="pt-BR" altLang="pt-BR" sz="2200" b="1" dirty="0" smtClean="0">
                <a:solidFill>
                  <a:srgbClr val="FFFF66"/>
                </a:solidFill>
                <a:cs typeface="Arial" panose="020B0604020202020204" pitchFamily="34" charset="0"/>
              </a:rPr>
              <a:t>Estudo</a:t>
            </a:r>
            <a:r>
              <a:rPr lang="pt-BR" altLang="pt-BR" sz="2200" b="1" dirty="0" smtClean="0">
                <a:solidFill>
                  <a:schemeClr val="bg1"/>
                </a:solidFill>
                <a:cs typeface="Arial" panose="020B0604020202020204" pitchFamily="34" charset="0"/>
              </a:rPr>
              <a:t>” </a:t>
            </a:r>
            <a:r>
              <a:rPr lang="pt-BR" altLang="pt-BR" sz="2200" b="1" dirty="0">
                <a:solidFill>
                  <a:schemeClr val="bg1"/>
                </a:solidFill>
                <a:cs typeface="Arial" panose="020B0604020202020204" pitchFamily="34" charset="0"/>
              </a:rPr>
              <a:t>será </a:t>
            </a:r>
            <a:r>
              <a:rPr lang="pt-BR" altLang="pt-BR" sz="2200" b="1" dirty="0" smtClean="0">
                <a:solidFill>
                  <a:schemeClr val="bg1"/>
                </a:solidFill>
                <a:cs typeface="Arial" panose="020B0604020202020204" pitchFamily="34" charset="0"/>
              </a:rPr>
              <a:t>apresentada lista para </a:t>
            </a:r>
            <a:r>
              <a:rPr lang="pt-BR" altLang="pt-BR" sz="2200" b="1" dirty="0" smtClean="0">
                <a:solidFill>
                  <a:srgbClr val="FFFF66"/>
                </a:solidFill>
                <a:cs typeface="Arial" panose="020B0604020202020204" pitchFamily="34" charset="0"/>
              </a:rPr>
              <a:t>seleção de outros estudos já liberados</a:t>
            </a:r>
            <a:r>
              <a:rPr lang="pt-BR" altLang="pt-BR" sz="2200" b="1" dirty="0" smtClean="0">
                <a:solidFill>
                  <a:schemeClr val="bg1"/>
                </a:solidFill>
                <a:cs typeface="Arial" panose="020B0604020202020204" pitchFamily="34" charset="0"/>
              </a:rPr>
              <a:t>.</a:t>
            </a:r>
            <a:endParaRPr lang="pt-BR" altLang="pt-BR" sz="2200" b="1" dirty="0">
              <a:solidFill>
                <a:schemeClr val="bg1"/>
              </a:solidFill>
              <a:cs typeface="Arial" panose="020B0604020202020204" pitchFamily="34" charset="0"/>
            </a:endParaRPr>
          </a:p>
          <a:p>
            <a:pPr algn="just">
              <a:lnSpc>
                <a:spcPct val="90000"/>
              </a:lnSpc>
              <a:spcBef>
                <a:spcPct val="20000"/>
              </a:spcBef>
            </a:pPr>
            <a:endParaRPr lang="pt-BR" altLang="pt-BR" sz="2400" b="1" dirty="0">
              <a:solidFill>
                <a:schemeClr val="bg1"/>
              </a:solidFill>
              <a:cs typeface="Arial" panose="020B0604020202020204" pitchFamily="34" charset="0"/>
            </a:endParaRPr>
          </a:p>
        </p:txBody>
      </p:sp>
      <p:pic>
        <p:nvPicPr>
          <p:cNvPr id="12" name="Imagem 11"/>
          <p:cNvPicPr>
            <a:picLocks noChangeAspect="1"/>
          </p:cNvPicPr>
          <p:nvPr/>
        </p:nvPicPr>
        <p:blipFill>
          <a:blip r:embed="rId2"/>
          <a:stretch>
            <a:fillRect/>
          </a:stretch>
        </p:blipFill>
        <p:spPr>
          <a:xfrm>
            <a:off x="539552" y="2348880"/>
            <a:ext cx="3190875" cy="2381250"/>
          </a:xfrm>
          <a:prstGeom prst="rect">
            <a:avLst/>
          </a:prstGeom>
        </p:spPr>
      </p:pic>
      <p:pic>
        <p:nvPicPr>
          <p:cNvPr id="16" name="Imagem 15"/>
          <p:cNvPicPr>
            <a:picLocks noChangeAspect="1"/>
          </p:cNvPicPr>
          <p:nvPr/>
        </p:nvPicPr>
        <p:blipFill>
          <a:blip r:embed="rId3"/>
          <a:stretch>
            <a:fillRect/>
          </a:stretch>
        </p:blipFill>
        <p:spPr>
          <a:xfrm>
            <a:off x="4499992" y="2348880"/>
            <a:ext cx="3190875" cy="2381250"/>
          </a:xfrm>
          <a:prstGeom prst="rect">
            <a:avLst/>
          </a:prstGeom>
        </p:spPr>
      </p:pic>
      <p:sp>
        <p:nvSpPr>
          <p:cNvPr id="17" name="Retângulo 16"/>
          <p:cNvSpPr/>
          <p:nvPr/>
        </p:nvSpPr>
        <p:spPr>
          <a:xfrm>
            <a:off x="107504" y="4941168"/>
            <a:ext cx="8784976" cy="3970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sz="2200" b="1" dirty="0" smtClean="0">
                <a:solidFill>
                  <a:schemeClr val="bg1"/>
                </a:solidFill>
                <a:cs typeface="Arial" panose="020B0604020202020204" pitchFamily="34" charset="0"/>
              </a:rPr>
              <a:t>Ao acionar a </a:t>
            </a:r>
            <a:r>
              <a:rPr lang="pt-BR" altLang="pt-BR" sz="2200" b="1" dirty="0">
                <a:solidFill>
                  <a:schemeClr val="bg1"/>
                </a:solidFill>
                <a:cs typeface="Arial" panose="020B0604020202020204" pitchFamily="34" charset="0"/>
              </a:rPr>
              <a:t>opção </a:t>
            </a:r>
            <a:r>
              <a:rPr lang="pt-BR" altLang="pt-BR" sz="2200" b="1" dirty="0" smtClean="0">
                <a:solidFill>
                  <a:schemeClr val="bg1"/>
                </a:solidFill>
                <a:cs typeface="Arial" panose="020B0604020202020204" pitchFamily="34" charset="0"/>
              </a:rPr>
              <a:t>“</a:t>
            </a:r>
            <a:r>
              <a:rPr lang="pt-BR" altLang="pt-BR" sz="2200" b="1" dirty="0" smtClean="0">
                <a:solidFill>
                  <a:srgbClr val="FFFF66"/>
                </a:solidFill>
                <a:cs typeface="Arial" panose="020B0604020202020204" pitchFamily="34" charset="0"/>
              </a:rPr>
              <a:t>Confirmar</a:t>
            </a:r>
            <a:r>
              <a:rPr lang="pt-BR" altLang="pt-BR" sz="2200" b="1" dirty="0" smtClean="0">
                <a:solidFill>
                  <a:schemeClr val="bg1"/>
                </a:solidFill>
                <a:cs typeface="Arial" panose="020B0604020202020204" pitchFamily="34" charset="0"/>
              </a:rPr>
              <a:t>” será realizada a </a:t>
            </a:r>
            <a:r>
              <a:rPr lang="pt-BR" altLang="pt-BR" sz="2200" b="1" dirty="0" smtClean="0">
                <a:solidFill>
                  <a:srgbClr val="FFFF66"/>
                </a:solidFill>
                <a:cs typeface="Arial" panose="020B0604020202020204" pitchFamily="34" charset="0"/>
              </a:rPr>
              <a:t>alteração de estudo</a:t>
            </a:r>
            <a:r>
              <a:rPr lang="pt-BR" altLang="pt-BR" sz="2200" b="1" dirty="0" smtClean="0">
                <a:solidFill>
                  <a:schemeClr val="bg1"/>
                </a:solidFill>
                <a:cs typeface="Arial" panose="020B0604020202020204" pitchFamily="34" charset="0"/>
              </a:rPr>
              <a:t>.</a:t>
            </a:r>
            <a:endParaRPr lang="pt-BR" altLang="pt-BR" sz="2400" b="1" dirty="0">
              <a:solidFill>
                <a:schemeClr val="bg1"/>
              </a:solidFill>
              <a:cs typeface="Arial" panose="020B0604020202020204" pitchFamily="34" charset="0"/>
            </a:endParaRPr>
          </a:p>
        </p:txBody>
      </p:sp>
    </p:spTree>
    <p:extLst>
      <p:ext uri="{BB962C8B-B14F-4D97-AF65-F5344CB8AC3E}">
        <p14:creationId xmlns:p14="http://schemas.microsoft.com/office/powerpoint/2010/main" val="36993078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ângulo 12"/>
          <p:cNvSpPr/>
          <p:nvPr/>
        </p:nvSpPr>
        <p:spPr>
          <a:xfrm>
            <a:off x="179512" y="1268760"/>
            <a:ext cx="8784976" cy="408727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r>
              <a:rPr lang="pt-BR" altLang="pt-BR" sz="2200" b="1" dirty="0">
                <a:solidFill>
                  <a:srgbClr val="FFFF66"/>
                </a:solidFill>
                <a:cs typeface="Arial" panose="020B0604020202020204" pitchFamily="34" charset="0"/>
              </a:rPr>
              <a:t>Observações sobre </a:t>
            </a:r>
            <a:r>
              <a:rPr lang="pt-BR" altLang="pt-BR" sz="2200" b="1" dirty="0" smtClean="0">
                <a:solidFill>
                  <a:srgbClr val="FFFF66"/>
                </a:solidFill>
                <a:cs typeface="Arial" panose="020B0604020202020204" pitchFamily="34" charset="0"/>
              </a:rPr>
              <a:t>troca de estudo =&gt; </a:t>
            </a:r>
            <a:r>
              <a:rPr lang="pt-BR" altLang="pt-BR" sz="2200" b="1" dirty="0" smtClean="0">
                <a:solidFill>
                  <a:schemeClr val="bg1"/>
                </a:solidFill>
                <a:cs typeface="Arial" panose="020B0604020202020204" pitchFamily="34" charset="0"/>
              </a:rPr>
              <a:t>ao tentar realizar a troca de estudo, caso </a:t>
            </a:r>
            <a:r>
              <a:rPr lang="pt-BR" altLang="pt-BR" sz="2200" b="1" dirty="0">
                <a:solidFill>
                  <a:schemeClr val="bg1"/>
                </a:solidFill>
                <a:cs typeface="Arial" panose="020B0604020202020204" pitchFamily="34" charset="0"/>
              </a:rPr>
              <a:t>o</a:t>
            </a:r>
            <a:r>
              <a:rPr lang="pt-BR" altLang="pt-BR" sz="2200" b="1" dirty="0" smtClean="0">
                <a:solidFill>
                  <a:schemeClr val="bg1"/>
                </a:solidFill>
                <a:cs typeface="Arial" panose="020B0604020202020204" pitchFamily="34" charset="0"/>
              </a:rPr>
              <a:t> </a:t>
            </a:r>
            <a:r>
              <a:rPr lang="pt-BR" altLang="pt-BR" sz="2200" b="1" dirty="0">
                <a:solidFill>
                  <a:schemeClr val="bg1"/>
                </a:solidFill>
                <a:cs typeface="Arial" panose="020B0604020202020204" pitchFamily="34" charset="0"/>
              </a:rPr>
              <a:t>arquivo em </a:t>
            </a:r>
            <a:r>
              <a:rPr lang="pt-BR" altLang="pt-BR" sz="2200" b="1" dirty="0" smtClean="0">
                <a:solidFill>
                  <a:schemeClr val="bg1"/>
                </a:solidFill>
                <a:cs typeface="Arial" panose="020B0604020202020204" pitchFamily="34" charset="0"/>
              </a:rPr>
              <a:t>foco não seja referente ao estudo selecionado, o sistema indicará duas opções ao usuário para que a troca de estudo possa ser feita:</a:t>
            </a:r>
          </a:p>
          <a:p>
            <a:pPr algn="just">
              <a:lnSpc>
                <a:spcPct val="90000"/>
              </a:lnSpc>
              <a:spcBef>
                <a:spcPct val="20000"/>
              </a:spcBef>
            </a:pPr>
            <a:endParaRPr lang="pt-BR" altLang="pt-BR" sz="2200" b="1" dirty="0" smtClean="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200" b="1" dirty="0" smtClean="0">
                <a:solidFill>
                  <a:schemeClr val="bg1"/>
                </a:solidFill>
                <a:cs typeface="Arial" panose="020B0604020202020204" pitchFamily="34" charset="0"/>
              </a:rPr>
              <a:t>Selecionar o estudo da mesma referência do arquivo em foco;</a:t>
            </a:r>
          </a:p>
          <a:p>
            <a:pPr marL="342900" indent="-342900" algn="just">
              <a:lnSpc>
                <a:spcPct val="90000"/>
              </a:lnSpc>
              <a:spcBef>
                <a:spcPct val="20000"/>
              </a:spcBef>
              <a:buFont typeface="Arial" panose="020B0604020202020204" pitchFamily="34" charset="0"/>
              <a:buChar char="•"/>
            </a:pPr>
            <a:r>
              <a:rPr lang="pt-BR" altLang="pt-BR" sz="2200" b="1" dirty="0" smtClean="0">
                <a:solidFill>
                  <a:schemeClr val="bg1"/>
                </a:solidFill>
                <a:cs typeface="Arial" panose="020B0604020202020204" pitchFamily="34" charset="0"/>
              </a:rPr>
              <a:t>Ou, colocar em foco um arquivo sem nenhuma planilha vinculada ao sistema (arquivo vazio, por exemplo).</a:t>
            </a:r>
          </a:p>
          <a:p>
            <a:pPr marL="342900" indent="-342900" algn="just">
              <a:lnSpc>
                <a:spcPct val="90000"/>
              </a:lnSpc>
              <a:spcBef>
                <a:spcPct val="20000"/>
              </a:spcBef>
              <a:buFont typeface="Arial" panose="020B0604020202020204" pitchFamily="34" charset="0"/>
              <a:buChar char="•"/>
            </a:pPr>
            <a:endParaRPr lang="pt-BR" altLang="pt-BR" sz="2200" b="1" dirty="0">
              <a:solidFill>
                <a:schemeClr val="bg1"/>
              </a:solidFill>
              <a:cs typeface="Arial" panose="020B0604020202020204" pitchFamily="34" charset="0"/>
            </a:endParaRPr>
          </a:p>
          <a:p>
            <a:pPr algn="just">
              <a:lnSpc>
                <a:spcPct val="90000"/>
              </a:lnSpc>
              <a:spcBef>
                <a:spcPct val="20000"/>
              </a:spcBef>
            </a:pPr>
            <a:r>
              <a:rPr lang="pt-BR" altLang="pt-BR" sz="2200" b="1" dirty="0">
                <a:solidFill>
                  <a:schemeClr val="bg1"/>
                </a:solidFill>
                <a:cs typeface="Arial" panose="020B0604020202020204" pitchFamily="34" charset="0"/>
              </a:rPr>
              <a:t>A</a:t>
            </a:r>
            <a:r>
              <a:rPr lang="pt-BR" altLang="pt-BR" sz="2200" b="1" dirty="0" smtClean="0">
                <a:solidFill>
                  <a:schemeClr val="bg1"/>
                </a:solidFill>
                <a:cs typeface="Arial" panose="020B0604020202020204" pitchFamily="34" charset="0"/>
              </a:rPr>
              <a:t>pós a troca do estudo efetuada, o usuário poderá colocar em foco qualquer arquivo, independente do tipo de estudo ou informação existente no mesmo (padrão de funcionamento do </a:t>
            </a:r>
            <a:r>
              <a:rPr lang="pt-BR" altLang="pt-BR" sz="2200" b="1" dirty="0" err="1" smtClean="0">
                <a:solidFill>
                  <a:schemeClr val="bg1"/>
                </a:solidFill>
                <a:cs typeface="Arial" panose="020B0604020202020204" pitchFamily="34" charset="0"/>
              </a:rPr>
              <a:t>excel</a:t>
            </a:r>
            <a:r>
              <a:rPr lang="pt-BR" altLang="pt-BR" sz="2200" b="1" dirty="0" smtClean="0">
                <a:solidFill>
                  <a:schemeClr val="bg1"/>
                </a:solidFill>
                <a:cs typeface="Arial" panose="020B0604020202020204" pitchFamily="34" charset="0"/>
              </a:rPr>
              <a:t>).</a:t>
            </a:r>
            <a:endParaRPr lang="pt-BR" altLang="pt-BR" sz="2400" b="1" dirty="0">
              <a:solidFill>
                <a:schemeClr val="bg1"/>
              </a:solidFill>
              <a:cs typeface="Arial" panose="020B0604020202020204" pitchFamily="34" charset="0"/>
            </a:endParaRPr>
          </a:p>
        </p:txBody>
      </p:sp>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a:t>9. Seleção de </a:t>
            </a:r>
            <a:r>
              <a:rPr lang="pt-BR" altLang="pt-BR" b="1" dirty="0" smtClean="0"/>
              <a:t>Estudo</a:t>
            </a:r>
            <a:endParaRPr lang="pt-BR" altLang="pt-BR" b="1" dirty="0"/>
          </a:p>
        </p:txBody>
      </p:sp>
    </p:spTree>
    <p:extLst>
      <p:ext uri="{BB962C8B-B14F-4D97-AF65-F5344CB8AC3E}">
        <p14:creationId xmlns:p14="http://schemas.microsoft.com/office/powerpoint/2010/main" val="165229709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m 6"/>
          <p:cNvPicPr>
            <a:picLocks noChangeAspect="1"/>
          </p:cNvPicPr>
          <p:nvPr/>
        </p:nvPicPr>
        <p:blipFill rotWithShape="1">
          <a:blip r:embed="rId2"/>
          <a:srcRect r="74884" b="85752"/>
          <a:stretch/>
        </p:blipFill>
        <p:spPr bwMode="auto">
          <a:xfrm>
            <a:off x="323528" y="2753050"/>
            <a:ext cx="4739178" cy="1512362"/>
          </a:xfrm>
          <a:prstGeom prst="rect">
            <a:avLst/>
          </a:prstGeom>
          <a:ln>
            <a:noFill/>
          </a:ln>
          <a:extLst>
            <a:ext uri="{53640926-AAD7-44D8-BBD7-CCE9431645EC}">
              <a14:shadowObscured xmlns:a14="http://schemas.microsoft.com/office/drawing/2010/main"/>
            </a:ext>
          </a:extLst>
        </p:spPr>
      </p:pic>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10. Configurar Barramento Horo-Sazonal</a:t>
            </a:r>
            <a:endParaRPr lang="pt-BR" altLang="pt-BR" b="1" dirty="0"/>
          </a:p>
        </p:txBody>
      </p:sp>
      <p:sp>
        <p:nvSpPr>
          <p:cNvPr id="13" name="Retângulo 12"/>
          <p:cNvSpPr/>
          <p:nvPr/>
        </p:nvSpPr>
        <p:spPr>
          <a:xfrm>
            <a:off x="179512" y="1268760"/>
            <a:ext cx="8784976" cy="2317558"/>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No SCPCB, o representante do agente deverá indicar, a partir da funcionalidade “</a:t>
            </a:r>
            <a:r>
              <a:rPr lang="pt-BR" altLang="pt-BR" sz="2000" b="1" dirty="0" smtClean="0">
                <a:solidFill>
                  <a:srgbClr val="FFFF66"/>
                </a:solidFill>
                <a:cs typeface="Arial" panose="020B0604020202020204" pitchFamily="34" charset="0"/>
              </a:rPr>
              <a:t>Configurações</a:t>
            </a:r>
            <a:r>
              <a:rPr lang="pt-BR" altLang="pt-BR" sz="2000" b="1" dirty="0" smtClean="0">
                <a:solidFill>
                  <a:schemeClr val="bg1"/>
                </a:solidFill>
                <a:cs typeface="Arial" panose="020B0604020202020204" pitchFamily="34" charset="0"/>
              </a:rPr>
              <a:t>” na opção "</a:t>
            </a:r>
            <a:r>
              <a:rPr lang="pt-BR" altLang="pt-BR" sz="2000" b="1" dirty="0" smtClean="0">
                <a:solidFill>
                  <a:srgbClr val="FFFF66"/>
                </a:solidFill>
                <a:cs typeface="Arial" panose="020B0604020202020204" pitchFamily="34" charset="0"/>
              </a:rPr>
              <a:t>Configurar Barramento HS</a:t>
            </a:r>
            <a:r>
              <a:rPr lang="pt-BR" altLang="pt-BR" sz="2000" b="1" dirty="0" smtClean="0">
                <a:solidFill>
                  <a:schemeClr val="bg1"/>
                </a:solidFill>
                <a:cs typeface="Arial" panose="020B0604020202020204" pitchFamily="34" charset="0"/>
              </a:rPr>
              <a:t>", quais barramentos possuem representação de carga horo-sazonal nas previsões de um determinado estudo.</a:t>
            </a:r>
          </a:p>
          <a:p>
            <a:pPr algn="just">
              <a:lnSpc>
                <a:spcPct val="90000"/>
              </a:lnSpc>
              <a:spcBef>
                <a:spcPct val="20000"/>
              </a:spcBef>
            </a:pPr>
            <a:endParaRPr lang="pt-BR" altLang="pt-BR" sz="2000" b="1" dirty="0">
              <a:solidFill>
                <a:schemeClr val="bg1"/>
              </a:solidFill>
              <a:cs typeface="Arial" panose="020B0604020202020204" pitchFamily="34" charset="0"/>
            </a:endParaRPr>
          </a:p>
          <a:p>
            <a:pPr algn="just">
              <a:lnSpc>
                <a:spcPct val="90000"/>
              </a:lnSpc>
              <a:spcBef>
                <a:spcPct val="20000"/>
              </a:spcBef>
            </a:pPr>
            <a:endParaRPr lang="pt-BR" altLang="pt-BR" sz="2200" b="1" dirty="0">
              <a:solidFill>
                <a:schemeClr val="bg1"/>
              </a:solidFill>
              <a:cs typeface="Arial" panose="020B0604020202020204" pitchFamily="34" charset="0"/>
            </a:endParaRPr>
          </a:p>
          <a:p>
            <a:pPr algn="just">
              <a:lnSpc>
                <a:spcPct val="90000"/>
              </a:lnSpc>
              <a:spcBef>
                <a:spcPct val="20000"/>
              </a:spcBef>
            </a:pPr>
            <a:endParaRPr lang="pt-BR" altLang="pt-BR" sz="2400" b="1" dirty="0">
              <a:solidFill>
                <a:schemeClr val="bg1"/>
              </a:solidFill>
              <a:cs typeface="Arial" panose="020B0604020202020204" pitchFamily="34" charset="0"/>
            </a:endParaRPr>
          </a:p>
        </p:txBody>
      </p:sp>
      <p:sp>
        <p:nvSpPr>
          <p:cNvPr id="6" name="Seta para baixo 5"/>
          <p:cNvSpPr/>
          <p:nvPr/>
        </p:nvSpPr>
        <p:spPr>
          <a:xfrm rot="13157209">
            <a:off x="3050989" y="3627722"/>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21686137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63688" y="27691"/>
            <a:ext cx="7380312" cy="561975"/>
          </a:xfrm>
        </p:spPr>
        <p:txBody>
          <a:bodyPr/>
          <a:lstStyle/>
          <a:p>
            <a:r>
              <a:rPr lang="pt-BR" dirty="0" smtClean="0"/>
              <a:t>Programação</a:t>
            </a:r>
            <a:endParaRPr lang="pt-BR" dirty="0"/>
          </a:p>
        </p:txBody>
      </p:sp>
      <p:pic>
        <p:nvPicPr>
          <p:cNvPr id="5" name="Imagem 4"/>
          <p:cNvPicPr>
            <a:picLocks noChangeAspect="1"/>
          </p:cNvPicPr>
          <p:nvPr/>
        </p:nvPicPr>
        <p:blipFill>
          <a:blip r:embed="rId2"/>
          <a:stretch>
            <a:fillRect/>
          </a:stretch>
        </p:blipFill>
        <p:spPr>
          <a:xfrm>
            <a:off x="0" y="764704"/>
            <a:ext cx="9144000" cy="5595132"/>
          </a:xfrm>
          <a:prstGeom prst="rect">
            <a:avLst/>
          </a:prstGeom>
        </p:spPr>
      </p:pic>
    </p:spTree>
    <p:extLst>
      <p:ext uri="{BB962C8B-B14F-4D97-AF65-F5344CB8AC3E}">
        <p14:creationId xmlns:p14="http://schemas.microsoft.com/office/powerpoint/2010/main" val="248138174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ângulo 12"/>
          <p:cNvSpPr/>
          <p:nvPr/>
        </p:nvSpPr>
        <p:spPr>
          <a:xfrm>
            <a:off x="179512" y="980728"/>
            <a:ext cx="8784976" cy="508446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Essa configuração será herdada do estudo anterior de mesmo tipo, devendo o representante </a:t>
            </a:r>
            <a:r>
              <a:rPr lang="pt-BR" altLang="pt-BR" sz="2000" b="1" dirty="0" smtClean="0">
                <a:solidFill>
                  <a:srgbClr val="FFFF66"/>
                </a:solidFill>
                <a:cs typeface="Arial" panose="020B0604020202020204" pitchFamily="34" charset="0"/>
              </a:rPr>
              <a:t>atualizar a configuração a cada estudo</a:t>
            </a:r>
            <a:r>
              <a:rPr lang="pt-BR" altLang="pt-BR" sz="2000" b="1" dirty="0" smtClean="0">
                <a:solidFill>
                  <a:schemeClr val="bg1"/>
                </a:solidFill>
                <a:cs typeface="Arial" panose="020B0604020202020204" pitchFamily="34" charset="0"/>
              </a:rPr>
              <a:t>, caso necessário.</a:t>
            </a:r>
          </a:p>
          <a:p>
            <a:pPr marL="342900" indent="-342900" algn="just">
              <a:lnSpc>
                <a:spcPct val="90000"/>
              </a:lnSpc>
              <a:spcBef>
                <a:spcPct val="20000"/>
              </a:spcBef>
              <a:buFont typeface="Arial" panose="020B0604020202020204" pitchFamily="34" charset="0"/>
              <a:buChar char="•"/>
            </a:pP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 </a:t>
            </a:r>
            <a:r>
              <a:rPr lang="pt-BR" altLang="pt-BR" sz="2000" b="1" dirty="0" smtClean="0">
                <a:solidFill>
                  <a:srgbClr val="FFFF66"/>
                </a:solidFill>
                <a:cs typeface="Arial" panose="020B0604020202020204" pitchFamily="34" charset="0"/>
              </a:rPr>
              <a:t>atualização deve ser feita antes de </a:t>
            </a:r>
            <a:r>
              <a:rPr lang="pt-BR" altLang="pt-BR" sz="2000" b="1" dirty="0" err="1" smtClean="0">
                <a:solidFill>
                  <a:srgbClr val="FFFF66"/>
                </a:solidFill>
                <a:cs typeface="Arial" panose="020B0604020202020204" pitchFamily="34" charset="0"/>
              </a:rPr>
              <a:t>aquisitar</a:t>
            </a:r>
            <a:r>
              <a:rPr lang="pt-BR" altLang="pt-BR" sz="2000" b="1" dirty="0" smtClean="0">
                <a:solidFill>
                  <a:srgbClr val="FFFF66"/>
                </a:solidFill>
                <a:cs typeface="Arial" panose="020B0604020202020204" pitchFamily="34" charset="0"/>
              </a:rPr>
              <a:t> o arquivo de dados </a:t>
            </a:r>
            <a:r>
              <a:rPr lang="pt-BR" altLang="pt-BR" sz="2000" b="1" dirty="0" smtClean="0">
                <a:solidFill>
                  <a:schemeClr val="bg1"/>
                </a:solidFill>
                <a:cs typeface="Arial" panose="020B0604020202020204" pitchFamily="34" charset="0"/>
              </a:rPr>
              <a:t>a ser gerado pelo sistema para o correto preenchimento da lista de barramentos da planilha de carga horo-sazonal, </a:t>
            </a:r>
            <a:r>
              <a:rPr lang="pt-BR" altLang="pt-BR" sz="2000" b="1" dirty="0" smtClean="0">
                <a:solidFill>
                  <a:srgbClr val="FFFF66"/>
                </a:solidFill>
                <a:cs typeface="Arial" panose="020B0604020202020204" pitchFamily="34" charset="0"/>
              </a:rPr>
              <a:t>evitando retrabalho </a:t>
            </a:r>
            <a:r>
              <a:rPr lang="pt-BR" altLang="pt-BR" sz="2000" b="1" dirty="0" smtClean="0">
                <a:solidFill>
                  <a:schemeClr val="bg1"/>
                </a:solidFill>
                <a:cs typeface="Arial" panose="020B0604020202020204" pitchFamily="34" charset="0"/>
              </a:rPr>
              <a:t>no </a:t>
            </a:r>
            <a:r>
              <a:rPr lang="pt-BR" altLang="pt-BR" sz="2000" b="1" dirty="0" err="1" smtClean="0">
                <a:solidFill>
                  <a:schemeClr val="bg1"/>
                </a:solidFill>
                <a:cs typeface="Arial" panose="020B0604020202020204" pitchFamily="34" charset="0"/>
              </a:rPr>
              <a:t>aquisitar</a:t>
            </a:r>
            <a:r>
              <a:rPr lang="pt-BR" altLang="pt-BR" sz="2000" b="1" dirty="0" smtClean="0">
                <a:solidFill>
                  <a:schemeClr val="bg1"/>
                </a:solidFill>
                <a:cs typeface="Arial" panose="020B0604020202020204" pitchFamily="34" charset="0"/>
              </a:rPr>
              <a:t> o referido arquivo de dados.</a:t>
            </a:r>
          </a:p>
          <a:p>
            <a:pPr marL="342900" indent="-342900" algn="just">
              <a:lnSpc>
                <a:spcPct val="90000"/>
              </a:lnSpc>
              <a:spcBef>
                <a:spcPct val="20000"/>
              </a:spcBef>
              <a:buFont typeface="Arial" panose="020B0604020202020204" pitchFamily="34" charset="0"/>
              <a:buChar char="•"/>
            </a:pP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 funcionalidade dispões de </a:t>
            </a:r>
            <a:r>
              <a:rPr lang="pt-BR" altLang="pt-BR" sz="2000" b="1" dirty="0" smtClean="0">
                <a:solidFill>
                  <a:srgbClr val="FFFF66"/>
                </a:solidFill>
                <a:cs typeface="Arial" panose="020B0604020202020204" pitchFamily="34" charset="0"/>
              </a:rPr>
              <a:t>filtros</a:t>
            </a:r>
            <a:r>
              <a:rPr lang="pt-BR" altLang="pt-BR" sz="2000" b="1" dirty="0" smtClean="0">
                <a:solidFill>
                  <a:schemeClr val="bg1"/>
                </a:solidFill>
                <a:cs typeface="Arial" panose="020B0604020202020204" pitchFamily="34" charset="0"/>
              </a:rPr>
              <a:t> para facilitar o preenchimento das informações. </a:t>
            </a:r>
            <a:r>
              <a:rPr lang="pt-BR" altLang="pt-BR" sz="2000" b="1" dirty="0" smtClean="0">
                <a:solidFill>
                  <a:srgbClr val="FFFF66"/>
                </a:solidFill>
                <a:cs typeface="Arial" panose="020B0604020202020204" pitchFamily="34" charset="0"/>
              </a:rPr>
              <a:t>Cuidado para não acionar o filtro antes de salvar as modificações na configuração dos barramentos com carga horo-sazonal</a:t>
            </a:r>
            <a:r>
              <a:rPr lang="pt-BR" altLang="pt-BR" sz="2000" b="1" dirty="0" smtClean="0">
                <a:solidFill>
                  <a:schemeClr val="bg1"/>
                </a:solidFill>
                <a:cs typeface="Arial" panose="020B0604020202020204" pitchFamily="34" charset="0"/>
              </a:rPr>
              <a:t>.</a:t>
            </a:r>
          </a:p>
          <a:p>
            <a:pPr marL="342900" indent="-342900" algn="just">
              <a:lnSpc>
                <a:spcPct val="90000"/>
              </a:lnSpc>
              <a:spcBef>
                <a:spcPct val="20000"/>
              </a:spcBef>
              <a:buFont typeface="Arial" panose="020B0604020202020204" pitchFamily="34" charset="0"/>
              <a:buChar char="•"/>
            </a:pP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conceito de "</a:t>
            </a:r>
            <a:r>
              <a:rPr lang="pt-BR" altLang="pt-BR" sz="2000" b="1" dirty="0" smtClean="0">
                <a:solidFill>
                  <a:srgbClr val="FFFF66"/>
                </a:solidFill>
                <a:cs typeface="Arial" panose="020B0604020202020204" pitchFamily="34" charset="0"/>
              </a:rPr>
              <a:t>Partição de barramento</a:t>
            </a:r>
            <a:r>
              <a:rPr lang="pt-BR" altLang="pt-BR" sz="2000" b="1" dirty="0" smtClean="0">
                <a:solidFill>
                  <a:schemeClr val="bg1"/>
                </a:solidFill>
                <a:cs typeface="Arial" panose="020B0604020202020204" pitchFamily="34" charset="0"/>
              </a:rPr>
              <a:t>" poderá ser utilizado nessa fase de operação do sistema.</a:t>
            </a:r>
          </a:p>
          <a:p>
            <a:pPr marL="342900" indent="-342900" algn="just">
              <a:lnSpc>
                <a:spcPct val="90000"/>
              </a:lnSpc>
              <a:spcBef>
                <a:spcPct val="20000"/>
              </a:spcBef>
              <a:buFont typeface="Arial" panose="020B0604020202020204" pitchFamily="34" charset="0"/>
              <a:buChar char="•"/>
            </a:pP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Cada estudo terá sua planilha de horo-sazonal.</a:t>
            </a:r>
            <a:endParaRPr lang="pt-BR" altLang="pt-BR" sz="2400" b="1" dirty="0">
              <a:solidFill>
                <a:schemeClr val="bg1"/>
              </a:solidFill>
              <a:cs typeface="Arial" panose="020B0604020202020204" pitchFamily="34" charset="0"/>
            </a:endParaRPr>
          </a:p>
        </p:txBody>
      </p:sp>
      <p:sp>
        <p:nvSpPr>
          <p:cNvPr id="5"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10. Configurar Barramento Horo-Sazonal</a:t>
            </a:r>
            <a:endParaRPr lang="pt-BR" altLang="pt-BR" b="1" dirty="0"/>
          </a:p>
        </p:txBody>
      </p:sp>
    </p:spTree>
    <p:extLst>
      <p:ext uri="{BB962C8B-B14F-4D97-AF65-F5344CB8AC3E}">
        <p14:creationId xmlns:p14="http://schemas.microsoft.com/office/powerpoint/2010/main" val="34777313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ângulo 12"/>
          <p:cNvSpPr/>
          <p:nvPr/>
        </p:nvSpPr>
        <p:spPr>
          <a:xfrm>
            <a:off x="173099" y="923804"/>
            <a:ext cx="8784976" cy="10064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200" b="1" dirty="0" smtClean="0">
                <a:solidFill>
                  <a:schemeClr val="bg1"/>
                </a:solidFill>
                <a:cs typeface="Arial" panose="020B0604020202020204" pitchFamily="34" charset="0"/>
              </a:rPr>
              <a:t>Deverão ser indicados os barramentos que possuem representação de carga "</a:t>
            </a:r>
            <a:r>
              <a:rPr lang="pt-BR" altLang="pt-BR" sz="2200" b="1" dirty="0" smtClean="0">
                <a:solidFill>
                  <a:srgbClr val="FFFF66"/>
                </a:solidFill>
                <a:cs typeface="Arial" panose="020B0604020202020204" pitchFamily="34" charset="0"/>
              </a:rPr>
              <a:t>Horo-sazonal</a:t>
            </a:r>
            <a:r>
              <a:rPr lang="pt-BR" altLang="pt-BR" sz="2200" b="1" dirty="0" smtClean="0">
                <a:solidFill>
                  <a:schemeClr val="bg1"/>
                </a:solidFill>
                <a:cs typeface="Arial" panose="020B0604020202020204" pitchFamily="34" charset="0"/>
              </a:rPr>
              <a:t>" na coluna e, dentre esses, aqueles que a carga do barramento é "</a:t>
            </a:r>
            <a:r>
              <a:rPr lang="pt-BR" altLang="pt-BR" sz="2200" b="1" dirty="0" smtClean="0">
                <a:solidFill>
                  <a:srgbClr val="FFFF66"/>
                </a:solidFill>
                <a:cs typeface="Arial" panose="020B0604020202020204" pitchFamily="34" charset="0"/>
              </a:rPr>
              <a:t>100% Horo-sazonal</a:t>
            </a:r>
            <a:r>
              <a:rPr lang="pt-BR" altLang="pt-BR" sz="2200" b="1" dirty="0" smtClean="0">
                <a:solidFill>
                  <a:schemeClr val="bg1"/>
                </a:solidFill>
                <a:cs typeface="Arial" panose="020B0604020202020204" pitchFamily="34" charset="0"/>
              </a:rPr>
              <a:t>".</a:t>
            </a:r>
            <a:endParaRPr lang="pt-BR" altLang="pt-BR" sz="2400" b="1" dirty="0">
              <a:solidFill>
                <a:schemeClr val="bg1"/>
              </a:solidFill>
              <a:cs typeface="Arial" panose="020B0604020202020204" pitchFamily="34" charset="0"/>
            </a:endParaRPr>
          </a:p>
        </p:txBody>
      </p:sp>
      <p:pic>
        <p:nvPicPr>
          <p:cNvPr id="3" name="Imagem 2"/>
          <p:cNvPicPr>
            <a:picLocks noChangeAspect="1"/>
          </p:cNvPicPr>
          <p:nvPr/>
        </p:nvPicPr>
        <p:blipFill rotWithShape="1">
          <a:blip r:embed="rId2"/>
          <a:srcRect b="48304"/>
          <a:stretch/>
        </p:blipFill>
        <p:spPr>
          <a:xfrm>
            <a:off x="37567" y="2287699"/>
            <a:ext cx="9056043" cy="3589574"/>
          </a:xfrm>
          <a:prstGeom prst="rect">
            <a:avLst/>
          </a:prstGeom>
        </p:spPr>
      </p:pic>
      <p:pic>
        <p:nvPicPr>
          <p:cNvPr id="4" name="Imagem 3"/>
          <p:cNvPicPr>
            <a:picLocks noChangeAspect="1"/>
          </p:cNvPicPr>
          <p:nvPr/>
        </p:nvPicPr>
        <p:blipFill rotWithShape="1">
          <a:blip r:embed="rId2"/>
          <a:srcRect t="94647"/>
          <a:stretch/>
        </p:blipFill>
        <p:spPr>
          <a:xfrm>
            <a:off x="37566" y="5871793"/>
            <a:ext cx="9056043" cy="336918"/>
          </a:xfrm>
          <a:prstGeom prst="rect">
            <a:avLst/>
          </a:prstGeom>
        </p:spPr>
      </p:pic>
      <p:sp>
        <p:nvSpPr>
          <p:cNvPr id="7" name="Seta para baixo 6"/>
          <p:cNvSpPr/>
          <p:nvPr/>
        </p:nvSpPr>
        <p:spPr>
          <a:xfrm>
            <a:off x="8272965" y="3002630"/>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Seta para baixo 7"/>
          <p:cNvSpPr/>
          <p:nvPr/>
        </p:nvSpPr>
        <p:spPr>
          <a:xfrm>
            <a:off x="7884368" y="3002630"/>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10. Configurar Barramento Horo-Sazonal</a:t>
            </a:r>
            <a:endParaRPr lang="pt-BR" altLang="pt-BR" b="1" dirty="0"/>
          </a:p>
        </p:txBody>
      </p:sp>
    </p:spTree>
    <p:extLst>
      <p:ext uri="{BB962C8B-B14F-4D97-AF65-F5344CB8AC3E}">
        <p14:creationId xmlns:p14="http://schemas.microsoft.com/office/powerpoint/2010/main" val="202870043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ângulo 12"/>
          <p:cNvSpPr/>
          <p:nvPr/>
        </p:nvSpPr>
        <p:spPr>
          <a:xfrm>
            <a:off x="179511" y="902540"/>
            <a:ext cx="8784976" cy="153888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 acionar o botão "</a:t>
            </a:r>
            <a:r>
              <a:rPr lang="pt-BR" altLang="pt-BR" sz="2000" b="1" dirty="0" smtClean="0">
                <a:solidFill>
                  <a:srgbClr val="FFFF66"/>
                </a:solidFill>
                <a:cs typeface="Arial" panose="020B0604020202020204" pitchFamily="34" charset="0"/>
              </a:rPr>
              <a:t>Salvar</a:t>
            </a:r>
            <a:r>
              <a:rPr lang="pt-BR" altLang="pt-BR" sz="2000" b="1" dirty="0" smtClean="0">
                <a:solidFill>
                  <a:schemeClr val="bg1"/>
                </a:solidFill>
                <a:cs typeface="Arial" panose="020B0604020202020204" pitchFamily="34" charset="0"/>
              </a:rPr>
              <a:t>" o sistema </a:t>
            </a:r>
            <a:r>
              <a:rPr lang="pt-BR" altLang="pt-BR" sz="2000" b="1" dirty="0" smtClean="0">
                <a:solidFill>
                  <a:srgbClr val="FFFF66"/>
                </a:solidFill>
                <a:cs typeface="Arial" panose="020B0604020202020204" pitchFamily="34" charset="0"/>
              </a:rPr>
              <a:t>armazena</a:t>
            </a:r>
            <a:r>
              <a:rPr lang="pt-BR" altLang="pt-BR" sz="2000" b="1" dirty="0" smtClean="0">
                <a:solidFill>
                  <a:schemeClr val="bg1"/>
                </a:solidFill>
                <a:cs typeface="Arial" panose="020B0604020202020204" pitchFamily="34" charset="0"/>
              </a:rPr>
              <a:t> as informações atualizadas para o Agente e estudo selecionado, emitido </a:t>
            </a:r>
            <a:r>
              <a:rPr lang="pt-BR" altLang="pt-BR" sz="2000" b="1" dirty="0" smtClean="0">
                <a:solidFill>
                  <a:srgbClr val="FFFF66"/>
                </a:solidFill>
                <a:cs typeface="Arial" panose="020B0604020202020204" pitchFamily="34" charset="0"/>
              </a:rPr>
              <a:t>aviso por e-mail ao ONS </a:t>
            </a:r>
            <a:r>
              <a:rPr lang="pt-BR" altLang="pt-BR" sz="2000" b="1" dirty="0" smtClean="0">
                <a:solidFill>
                  <a:schemeClr val="bg1"/>
                </a:solidFill>
                <a:cs typeface="Arial" panose="020B0604020202020204" pitchFamily="34" charset="0"/>
              </a:rPr>
              <a:t>sobre a atualização. </a:t>
            </a:r>
            <a:endParaRPr lang="pt-BR" altLang="pt-BR" sz="2000" b="1" dirty="0" smtClean="0">
              <a:solidFill>
                <a:srgbClr val="FF0000"/>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 configuração de um barramento como "Horo-sazonal" </a:t>
            </a:r>
            <a:r>
              <a:rPr lang="pt-BR" altLang="pt-BR" sz="2000" b="1" dirty="0" smtClean="0">
                <a:solidFill>
                  <a:srgbClr val="FFFF66"/>
                </a:solidFill>
                <a:cs typeface="Arial" panose="020B0604020202020204" pitchFamily="34" charset="0"/>
              </a:rPr>
              <a:t>permitirá</a:t>
            </a:r>
            <a:r>
              <a:rPr lang="pt-BR" altLang="pt-BR" sz="2000" b="1" dirty="0" smtClean="0">
                <a:solidFill>
                  <a:schemeClr val="bg1"/>
                </a:solidFill>
                <a:cs typeface="Arial" panose="020B0604020202020204" pitchFamily="34" charset="0"/>
              </a:rPr>
              <a:t> o envio do desse tipo de dados ao ONS através do arquivo do sistema.</a:t>
            </a:r>
            <a:endParaRPr lang="pt-BR" altLang="pt-BR" sz="2000" b="1" dirty="0">
              <a:solidFill>
                <a:schemeClr val="bg1"/>
              </a:solidFill>
              <a:cs typeface="Arial" panose="020B0604020202020204" pitchFamily="34" charset="0"/>
            </a:endParaRPr>
          </a:p>
        </p:txBody>
      </p:sp>
      <p:pic>
        <p:nvPicPr>
          <p:cNvPr id="3" name="Imagem 2"/>
          <p:cNvPicPr>
            <a:picLocks noChangeAspect="1"/>
          </p:cNvPicPr>
          <p:nvPr/>
        </p:nvPicPr>
        <p:blipFill rotWithShape="1">
          <a:blip r:embed="rId2"/>
          <a:srcRect b="68532"/>
          <a:stretch/>
        </p:blipFill>
        <p:spPr>
          <a:xfrm>
            <a:off x="48501" y="2866145"/>
            <a:ext cx="9056043" cy="2185009"/>
          </a:xfrm>
          <a:prstGeom prst="rect">
            <a:avLst/>
          </a:prstGeom>
        </p:spPr>
      </p:pic>
      <p:pic>
        <p:nvPicPr>
          <p:cNvPr id="4" name="Imagem 3"/>
          <p:cNvPicPr>
            <a:picLocks noChangeAspect="1"/>
          </p:cNvPicPr>
          <p:nvPr/>
        </p:nvPicPr>
        <p:blipFill rotWithShape="1">
          <a:blip r:embed="rId2"/>
          <a:srcRect t="94647"/>
          <a:stretch/>
        </p:blipFill>
        <p:spPr>
          <a:xfrm>
            <a:off x="43978" y="5126091"/>
            <a:ext cx="9056043" cy="336918"/>
          </a:xfrm>
          <a:prstGeom prst="rect">
            <a:avLst/>
          </a:prstGeom>
        </p:spPr>
      </p:pic>
      <p:sp>
        <p:nvSpPr>
          <p:cNvPr id="8" name="Seta para baixo 7"/>
          <p:cNvSpPr/>
          <p:nvPr/>
        </p:nvSpPr>
        <p:spPr>
          <a:xfrm rot="17763959">
            <a:off x="7330131" y="4874062"/>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Retângulo 9"/>
          <p:cNvSpPr/>
          <p:nvPr/>
        </p:nvSpPr>
        <p:spPr>
          <a:xfrm>
            <a:off x="-67736" y="5543461"/>
            <a:ext cx="8784976" cy="9233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rgbClr val="FFFFFF"/>
                </a:solidFill>
                <a:cs typeface="Arial" panose="020B0604020202020204" pitchFamily="34" charset="0"/>
              </a:rPr>
              <a:t>Alterações na configuração </a:t>
            </a:r>
            <a:r>
              <a:rPr lang="pt-BR" altLang="pt-BR" sz="2000" b="1" dirty="0">
                <a:solidFill>
                  <a:srgbClr val="FFFFFF"/>
                </a:solidFill>
                <a:cs typeface="Arial" panose="020B0604020202020204" pitchFamily="34" charset="0"/>
              </a:rPr>
              <a:t>de um barramento como "Horo-sazonal" </a:t>
            </a:r>
            <a:r>
              <a:rPr lang="pt-BR" altLang="pt-BR" sz="2000" b="1" dirty="0" smtClean="0">
                <a:solidFill>
                  <a:srgbClr val="FFFFFF"/>
                </a:solidFill>
                <a:cs typeface="Arial" panose="020B0604020202020204" pitchFamily="34" charset="0"/>
              </a:rPr>
              <a:t>após o gravação de dados poderá estar bloqueada, sendo necessária a solicitação de desbloqueio do Agente ao ONS</a:t>
            </a:r>
            <a:r>
              <a:rPr lang="pt-BR" altLang="pt-BR" sz="2000" b="1" dirty="0" smtClean="0">
                <a:solidFill>
                  <a:schemeClr val="bg1"/>
                </a:solidFill>
                <a:cs typeface="Arial" panose="020B0604020202020204" pitchFamily="34" charset="0"/>
              </a:rPr>
              <a:t>.</a:t>
            </a:r>
            <a:endParaRPr lang="pt-BR" altLang="pt-BR" sz="2000" b="1" dirty="0">
              <a:solidFill>
                <a:schemeClr val="bg1"/>
              </a:solidFill>
              <a:cs typeface="Arial" panose="020B0604020202020204" pitchFamily="34" charset="0"/>
            </a:endParaRPr>
          </a:p>
        </p:txBody>
      </p:sp>
      <p:sp>
        <p:nvSpPr>
          <p:cNvPr id="9"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10. Configurar Barramento Horo-Sazonal</a:t>
            </a:r>
            <a:endParaRPr lang="pt-BR" altLang="pt-BR" b="1" dirty="0"/>
          </a:p>
        </p:txBody>
      </p:sp>
    </p:spTree>
    <p:extLst>
      <p:ext uri="{BB962C8B-B14F-4D97-AF65-F5344CB8AC3E}">
        <p14:creationId xmlns:p14="http://schemas.microsoft.com/office/powerpoint/2010/main" val="18982766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sp>
        <p:nvSpPr>
          <p:cNvPr id="13" name="Retângulo 12"/>
          <p:cNvSpPr/>
          <p:nvPr/>
        </p:nvSpPr>
        <p:spPr>
          <a:xfrm>
            <a:off x="107504" y="841652"/>
            <a:ext cx="8784976" cy="12003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representante </a:t>
            </a:r>
            <a:r>
              <a:rPr lang="pt-BR" altLang="pt-BR" sz="2000" b="1" dirty="0">
                <a:solidFill>
                  <a:schemeClr val="bg1"/>
                </a:solidFill>
                <a:cs typeface="Arial" panose="020B0604020202020204" pitchFamily="34" charset="0"/>
              </a:rPr>
              <a:t>do </a:t>
            </a:r>
            <a:r>
              <a:rPr lang="pt-BR" altLang="pt-BR" sz="2000" b="1" dirty="0" smtClean="0">
                <a:solidFill>
                  <a:schemeClr val="bg1"/>
                </a:solidFill>
                <a:cs typeface="Arial" panose="020B0604020202020204" pitchFamily="34" charset="0"/>
              </a:rPr>
              <a:t>agente, estando </a:t>
            </a:r>
            <a:r>
              <a:rPr lang="pt-BR" altLang="pt-BR" sz="2000" b="1" dirty="0" err="1" smtClean="0">
                <a:solidFill>
                  <a:schemeClr val="bg1"/>
                </a:solidFill>
                <a:cs typeface="Arial" panose="020B0604020202020204" pitchFamily="34" charset="0"/>
              </a:rPr>
              <a:t>logado</a:t>
            </a:r>
            <a:r>
              <a:rPr lang="pt-BR" altLang="pt-BR" sz="2000" b="1" dirty="0" smtClean="0">
                <a:solidFill>
                  <a:schemeClr val="bg1"/>
                </a:solidFill>
                <a:cs typeface="Arial" panose="020B0604020202020204" pitchFamily="34" charset="0"/>
              </a:rPr>
              <a:t> no sistema, poderá </a:t>
            </a:r>
            <a:r>
              <a:rPr lang="pt-BR" altLang="pt-BR" sz="2000" b="1" dirty="0" err="1" smtClean="0">
                <a:solidFill>
                  <a:srgbClr val="FFFF66"/>
                </a:solidFill>
                <a:cs typeface="Arial" panose="020B0604020202020204" pitchFamily="34" charset="0"/>
              </a:rPr>
              <a:t>aquisitar</a:t>
            </a:r>
            <a:r>
              <a:rPr lang="pt-BR" altLang="pt-BR" sz="2000" b="1" dirty="0" smtClean="0">
                <a:solidFill>
                  <a:srgbClr val="FFFF66"/>
                </a:solidFill>
                <a:cs typeface="Arial" panose="020B0604020202020204" pitchFamily="34" charset="0"/>
              </a:rPr>
              <a:t> o arquivo de dados </a:t>
            </a:r>
            <a:r>
              <a:rPr lang="pt-BR" altLang="pt-BR" sz="2000" b="1" dirty="0" smtClean="0">
                <a:solidFill>
                  <a:schemeClr val="bg1"/>
                </a:solidFill>
                <a:cs typeface="Arial" panose="020B0604020202020204" pitchFamily="34" charset="0"/>
              </a:rPr>
              <a:t>padrão</a:t>
            </a:r>
            <a:r>
              <a:rPr lang="pt-BR" altLang="pt-BR" sz="2000" b="1" dirty="0" smtClean="0">
                <a:solidFill>
                  <a:srgbClr val="FFFF66"/>
                </a:solidFill>
                <a:cs typeface="Arial" panose="020B0604020202020204" pitchFamily="34" charset="0"/>
              </a:rPr>
              <a:t> </a:t>
            </a:r>
            <a:r>
              <a:rPr lang="pt-BR" altLang="pt-BR" sz="2000" b="1" dirty="0" smtClean="0">
                <a:solidFill>
                  <a:schemeClr val="bg1"/>
                </a:solidFill>
                <a:cs typeface="Arial" panose="020B0604020202020204" pitchFamily="34" charset="0"/>
              </a:rPr>
              <a:t>do sistema (</a:t>
            </a:r>
            <a:r>
              <a:rPr lang="pt-BR" altLang="pt-BR" sz="2000" b="1" dirty="0" smtClean="0">
                <a:solidFill>
                  <a:srgbClr val="FFFF66"/>
                </a:solidFill>
                <a:cs typeface="Arial" panose="020B0604020202020204" pitchFamily="34" charset="0"/>
              </a:rPr>
              <a:t>opção "</a:t>
            </a:r>
            <a:r>
              <a:rPr lang="pt-BR" altLang="pt-BR" sz="2000" b="1" dirty="0" err="1" smtClean="0">
                <a:solidFill>
                  <a:srgbClr val="FFFF66"/>
                </a:solidFill>
                <a:cs typeface="Arial" panose="020B0604020202020204" pitchFamily="34" charset="0"/>
              </a:rPr>
              <a:t>Aquisitar</a:t>
            </a:r>
            <a:r>
              <a:rPr lang="pt-BR" altLang="pt-BR" sz="2000" b="1" dirty="0" smtClean="0">
                <a:solidFill>
                  <a:srgbClr val="FFFF66"/>
                </a:solidFill>
                <a:cs typeface="Arial" panose="020B0604020202020204" pitchFamily="34" charset="0"/>
              </a:rPr>
              <a:t>" da funcionalidade "Dados e Casos"</a:t>
            </a:r>
            <a:r>
              <a:rPr lang="pt-BR" altLang="pt-BR" sz="2000" b="1" dirty="0" smtClean="0">
                <a:solidFill>
                  <a:schemeClr val="bg1"/>
                </a:solidFill>
                <a:cs typeface="Arial" panose="020B0604020202020204" pitchFamily="34" charset="0"/>
              </a:rPr>
              <a:t>) visando o preenchimentos dos dados de previsão para o estudo selecionado ou visando a aquisição de dados já enviados ao ONS.</a:t>
            </a:r>
          </a:p>
        </p:txBody>
      </p:sp>
      <p:sp>
        <p:nvSpPr>
          <p:cNvPr id="10" name="Retângulo 9"/>
          <p:cNvSpPr/>
          <p:nvPr/>
        </p:nvSpPr>
        <p:spPr>
          <a:xfrm>
            <a:off x="107504" y="4581128"/>
            <a:ext cx="8784976" cy="9233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Ao acionar a </a:t>
            </a:r>
            <a:r>
              <a:rPr lang="pt-BR" altLang="pt-BR" sz="2000" b="1" dirty="0" smtClean="0">
                <a:solidFill>
                  <a:srgbClr val="FFFF66"/>
                </a:solidFill>
                <a:cs typeface="Arial" panose="020B0604020202020204" pitchFamily="34" charset="0"/>
              </a:rPr>
              <a:t>opção "</a:t>
            </a:r>
            <a:r>
              <a:rPr lang="pt-BR" altLang="pt-BR" sz="2000" b="1" dirty="0" err="1" smtClean="0">
                <a:solidFill>
                  <a:srgbClr val="FFFF66"/>
                </a:solidFill>
                <a:cs typeface="Arial" panose="020B0604020202020204" pitchFamily="34" charset="0"/>
              </a:rPr>
              <a:t>Aquisitar</a:t>
            </a:r>
            <a:r>
              <a:rPr lang="pt-BR" altLang="pt-BR" sz="2000" b="1" dirty="0" smtClean="0">
                <a:solidFill>
                  <a:srgbClr val="FFFF66"/>
                </a:solidFill>
                <a:cs typeface="Arial" panose="020B0604020202020204" pitchFamily="34" charset="0"/>
              </a:rPr>
              <a:t>" </a:t>
            </a:r>
            <a:r>
              <a:rPr lang="pt-BR" altLang="pt-BR" sz="2000" b="1" dirty="0" smtClean="0">
                <a:solidFill>
                  <a:schemeClr val="bg1"/>
                </a:solidFill>
                <a:cs typeface="Arial" panose="020B0604020202020204" pitchFamily="34" charset="0"/>
              </a:rPr>
              <a:t>o sistema apresentará uma tela com opções para </a:t>
            </a:r>
            <a:r>
              <a:rPr lang="pt-BR" altLang="pt-BR" sz="2000" b="1" dirty="0" smtClean="0">
                <a:solidFill>
                  <a:srgbClr val="FFFF66"/>
                </a:solidFill>
                <a:cs typeface="Arial" panose="020B0604020202020204" pitchFamily="34" charset="0"/>
              </a:rPr>
              <a:t>aquisição do arquivo de dados</a:t>
            </a:r>
            <a:r>
              <a:rPr lang="pt-BR" altLang="pt-BR" sz="2000" b="1" dirty="0" smtClean="0">
                <a:solidFill>
                  <a:schemeClr val="bg1"/>
                </a:solidFill>
                <a:cs typeface="Arial" panose="020B0604020202020204" pitchFamily="34" charset="0"/>
              </a:rPr>
              <a:t> padrão do sistema, com planilhas de dados preenchidas quando for o caso.</a:t>
            </a:r>
          </a:p>
        </p:txBody>
      </p:sp>
      <p:pic>
        <p:nvPicPr>
          <p:cNvPr id="11" name="Imagem 10"/>
          <p:cNvPicPr>
            <a:picLocks noChangeAspect="1"/>
          </p:cNvPicPr>
          <p:nvPr/>
        </p:nvPicPr>
        <p:blipFill rotWithShape="1">
          <a:blip r:embed="rId2" cstate="print">
            <a:extLst>
              <a:ext uri="{28A0092B-C50C-407E-A947-70E740481C1C}">
                <a14:useLocalDpi xmlns:a14="http://schemas.microsoft.com/office/drawing/2010/main" val="0"/>
              </a:ext>
            </a:extLst>
          </a:blip>
          <a:srcRect r="56494"/>
          <a:stretch/>
        </p:blipFill>
        <p:spPr bwMode="auto">
          <a:xfrm>
            <a:off x="251520" y="2428230"/>
            <a:ext cx="8547528" cy="1576834"/>
          </a:xfrm>
          <a:prstGeom prst="rect">
            <a:avLst/>
          </a:prstGeom>
          <a:noFill/>
          <a:ln>
            <a:noFill/>
          </a:ln>
        </p:spPr>
      </p:pic>
      <p:sp>
        <p:nvSpPr>
          <p:cNvPr id="8" name="Seta para baixo 7"/>
          <p:cNvSpPr/>
          <p:nvPr/>
        </p:nvSpPr>
        <p:spPr>
          <a:xfrm rot="10800000">
            <a:off x="4788024" y="3216647"/>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37534448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p:cNvPicPr>
            <a:picLocks noChangeAspect="1"/>
          </p:cNvPicPr>
          <p:nvPr/>
        </p:nvPicPr>
        <p:blipFill>
          <a:blip r:embed="rId2"/>
          <a:stretch>
            <a:fillRect/>
          </a:stretch>
        </p:blipFill>
        <p:spPr>
          <a:xfrm>
            <a:off x="38288" y="644894"/>
            <a:ext cx="7126000" cy="5812096"/>
          </a:xfrm>
          <a:prstGeom prst="rect">
            <a:avLst/>
          </a:prstGeom>
        </p:spPr>
      </p:pic>
      <p:sp>
        <p:nvSpPr>
          <p:cNvPr id="10" name="Retângulo 9"/>
          <p:cNvSpPr/>
          <p:nvPr/>
        </p:nvSpPr>
        <p:spPr>
          <a:xfrm>
            <a:off x="7596336" y="2492896"/>
            <a:ext cx="1512168" cy="1588127"/>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20000"/>
              </a:spcBef>
            </a:pPr>
            <a:r>
              <a:rPr lang="pt-BR" altLang="pt-BR" b="1" dirty="0" smtClean="0">
                <a:solidFill>
                  <a:srgbClr val="FFFF66"/>
                </a:solidFill>
                <a:cs typeface="Arial" panose="020B0604020202020204" pitchFamily="34" charset="0"/>
              </a:rPr>
              <a:t>Tela com opções para aquisição do arquivo de dados padrão do sistema.</a:t>
            </a:r>
          </a:p>
        </p:txBody>
      </p:sp>
      <p:sp>
        <p:nvSpPr>
          <p:cNvPr id="7" name="Retângulo 6"/>
          <p:cNvSpPr/>
          <p:nvPr/>
        </p:nvSpPr>
        <p:spPr>
          <a:xfrm>
            <a:off x="925497" y="1340768"/>
            <a:ext cx="792088" cy="1240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spTree>
    <p:extLst>
      <p:ext uri="{BB962C8B-B14F-4D97-AF65-F5344CB8AC3E}">
        <p14:creationId xmlns:p14="http://schemas.microsoft.com/office/powerpoint/2010/main" val="310690677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a:blip r:embed="rId2"/>
          <a:stretch>
            <a:fillRect/>
          </a:stretch>
        </p:blipFill>
        <p:spPr>
          <a:xfrm>
            <a:off x="179512" y="692696"/>
            <a:ext cx="7057779" cy="5756454"/>
          </a:xfrm>
          <a:prstGeom prst="rect">
            <a:avLst/>
          </a:prstGeom>
        </p:spPr>
      </p:pic>
      <p:sp>
        <p:nvSpPr>
          <p:cNvPr id="10" name="Retângulo 9"/>
          <p:cNvSpPr/>
          <p:nvPr/>
        </p:nvSpPr>
        <p:spPr>
          <a:xfrm>
            <a:off x="7308305" y="1132345"/>
            <a:ext cx="1656184" cy="3942618"/>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90000"/>
              </a:lnSpc>
              <a:spcBef>
                <a:spcPct val="20000"/>
              </a:spcBef>
            </a:pPr>
            <a:r>
              <a:rPr lang="pt-BR" altLang="pt-BR" b="1" dirty="0" smtClean="0">
                <a:solidFill>
                  <a:srgbClr val="FFFF66"/>
                </a:solidFill>
                <a:cs typeface="Arial" panose="020B0604020202020204" pitchFamily="34" charset="0"/>
              </a:rPr>
              <a:t>Tela com opções para aquisição do arquivo de dados padrão do sistema.</a:t>
            </a:r>
          </a:p>
          <a:p>
            <a:pPr algn="ctr">
              <a:lnSpc>
                <a:spcPct val="90000"/>
              </a:lnSpc>
              <a:spcBef>
                <a:spcPct val="20000"/>
              </a:spcBef>
            </a:pPr>
            <a:endParaRPr lang="pt-BR" altLang="pt-BR" b="1" dirty="0">
              <a:solidFill>
                <a:srgbClr val="FFFF66"/>
              </a:solidFill>
              <a:cs typeface="Arial" panose="020B0604020202020204" pitchFamily="34" charset="0"/>
            </a:endParaRPr>
          </a:p>
          <a:p>
            <a:pPr algn="ctr">
              <a:lnSpc>
                <a:spcPct val="90000"/>
              </a:lnSpc>
              <a:spcBef>
                <a:spcPct val="20000"/>
              </a:spcBef>
            </a:pPr>
            <a:r>
              <a:rPr lang="pt-BR" altLang="pt-BR" b="1" dirty="0">
                <a:solidFill>
                  <a:schemeClr val="bg1"/>
                </a:solidFill>
                <a:cs typeface="Arial" panose="020B0604020202020204" pitchFamily="34" charset="0"/>
              </a:rPr>
              <a:t>A opção “</a:t>
            </a:r>
            <a:r>
              <a:rPr lang="pt-BR" altLang="pt-BR" b="1" dirty="0">
                <a:solidFill>
                  <a:srgbClr val="FFFF66"/>
                </a:solidFill>
                <a:cs typeface="Arial" panose="020B0604020202020204" pitchFamily="34" charset="0"/>
              </a:rPr>
              <a:t>Restaurar Seleção Padrão</a:t>
            </a:r>
            <a:r>
              <a:rPr lang="pt-BR" altLang="pt-BR" b="1" dirty="0">
                <a:solidFill>
                  <a:schemeClr val="bg1"/>
                </a:solidFill>
                <a:cs typeface="Arial" panose="020B0604020202020204" pitchFamily="34" charset="0"/>
              </a:rPr>
              <a:t>” restaura a seleção default de estudos </a:t>
            </a:r>
            <a:r>
              <a:rPr lang="pt-BR" altLang="pt-BR" b="1" dirty="0" smtClean="0">
                <a:solidFill>
                  <a:schemeClr val="bg1"/>
                </a:solidFill>
                <a:cs typeface="Arial" panose="020B0604020202020204" pitchFamily="34" charset="0"/>
              </a:rPr>
              <a:t>passados.</a:t>
            </a:r>
            <a:endParaRPr lang="pt-BR" altLang="pt-BR" b="1" dirty="0" smtClean="0">
              <a:solidFill>
                <a:srgbClr val="FFFF66"/>
              </a:solidFill>
              <a:cs typeface="Arial" panose="020B0604020202020204" pitchFamily="34" charset="0"/>
            </a:endParaRPr>
          </a:p>
        </p:txBody>
      </p:sp>
      <p:sp>
        <p:nvSpPr>
          <p:cNvPr id="5" name="CaixaDeTexto 4"/>
          <p:cNvSpPr txBox="1"/>
          <p:nvPr/>
        </p:nvSpPr>
        <p:spPr>
          <a:xfrm>
            <a:off x="2699792" y="878429"/>
            <a:ext cx="1196067" cy="253916"/>
          </a:xfrm>
          <a:prstGeom prst="rect">
            <a:avLst/>
          </a:prstGeom>
          <a:noFill/>
        </p:spPr>
        <p:txBody>
          <a:bodyPr wrap="square" rtlCol="0">
            <a:spAutoFit/>
          </a:bodyPr>
          <a:lstStyle/>
          <a:p>
            <a:r>
              <a:rPr lang="pt-BR" sz="1050" dirty="0" smtClean="0"/>
              <a:t>Estudo Corrente</a:t>
            </a:r>
            <a:endParaRPr lang="pt-BR" sz="1050" dirty="0"/>
          </a:p>
        </p:txBody>
      </p:sp>
      <p:sp>
        <p:nvSpPr>
          <p:cNvPr id="14" name="CaixaDeTexto 13"/>
          <p:cNvSpPr txBox="1"/>
          <p:nvPr/>
        </p:nvSpPr>
        <p:spPr>
          <a:xfrm>
            <a:off x="3189284" y="1244080"/>
            <a:ext cx="1288154" cy="253916"/>
          </a:xfrm>
          <a:prstGeom prst="rect">
            <a:avLst/>
          </a:prstGeom>
          <a:noFill/>
        </p:spPr>
        <p:txBody>
          <a:bodyPr wrap="square" rtlCol="0">
            <a:spAutoFit/>
          </a:bodyPr>
          <a:lstStyle/>
          <a:p>
            <a:r>
              <a:rPr lang="pt-BR" sz="1050" dirty="0" smtClean="0"/>
              <a:t>Estudos Passados</a:t>
            </a:r>
            <a:endParaRPr lang="pt-BR" sz="1050" dirty="0"/>
          </a:p>
        </p:txBody>
      </p:sp>
      <p:sp>
        <p:nvSpPr>
          <p:cNvPr id="12" name="CaixaDeTexto 11"/>
          <p:cNvSpPr txBox="1"/>
          <p:nvPr/>
        </p:nvSpPr>
        <p:spPr>
          <a:xfrm>
            <a:off x="429431" y="2208547"/>
            <a:ext cx="1288154" cy="577081"/>
          </a:xfrm>
          <a:prstGeom prst="rect">
            <a:avLst/>
          </a:prstGeom>
          <a:noFill/>
        </p:spPr>
        <p:txBody>
          <a:bodyPr wrap="square" rtlCol="0">
            <a:spAutoFit/>
          </a:bodyPr>
          <a:lstStyle/>
          <a:p>
            <a:r>
              <a:rPr lang="pt-BR" sz="1050" dirty="0" smtClean="0"/>
              <a:t>Versões do estudo corrente já gravadas</a:t>
            </a:r>
            <a:endParaRPr lang="pt-BR" sz="1050" dirty="0"/>
          </a:p>
        </p:txBody>
      </p:sp>
      <p:sp>
        <p:nvSpPr>
          <p:cNvPr id="13" name="CaixaDeTexto 12"/>
          <p:cNvSpPr txBox="1"/>
          <p:nvPr/>
        </p:nvSpPr>
        <p:spPr>
          <a:xfrm>
            <a:off x="1321541" y="4214652"/>
            <a:ext cx="1080120" cy="553998"/>
          </a:xfrm>
          <a:prstGeom prst="rect">
            <a:avLst/>
          </a:prstGeom>
          <a:noFill/>
        </p:spPr>
        <p:txBody>
          <a:bodyPr wrap="square" rtlCol="0">
            <a:spAutoFit/>
          </a:bodyPr>
          <a:lstStyle/>
          <a:p>
            <a:pPr algn="ctr"/>
            <a:r>
              <a:rPr lang="pt-BR" sz="1000" dirty="0" smtClean="0"/>
              <a:t>Dados Verificados Barramento</a:t>
            </a:r>
            <a:endParaRPr lang="pt-BR" sz="1000" dirty="0"/>
          </a:p>
        </p:txBody>
      </p:sp>
      <p:sp>
        <p:nvSpPr>
          <p:cNvPr id="11" name="CaixaDeTexto 10"/>
          <p:cNvSpPr txBox="1"/>
          <p:nvPr/>
        </p:nvSpPr>
        <p:spPr>
          <a:xfrm>
            <a:off x="4064376" y="4270833"/>
            <a:ext cx="1080120" cy="553998"/>
          </a:xfrm>
          <a:prstGeom prst="rect">
            <a:avLst/>
          </a:prstGeom>
          <a:noFill/>
        </p:spPr>
        <p:txBody>
          <a:bodyPr wrap="square" rtlCol="0">
            <a:spAutoFit/>
          </a:bodyPr>
          <a:lstStyle/>
          <a:p>
            <a:pPr algn="ctr"/>
            <a:r>
              <a:rPr lang="pt-BR" sz="1000" dirty="0" smtClean="0"/>
              <a:t>Dados Verificados Global</a:t>
            </a:r>
            <a:endParaRPr lang="pt-BR" sz="1000" dirty="0"/>
          </a:p>
        </p:txBody>
      </p:sp>
      <p:sp>
        <p:nvSpPr>
          <p:cNvPr id="6" name="Retângulo 5"/>
          <p:cNvSpPr/>
          <p:nvPr/>
        </p:nvSpPr>
        <p:spPr>
          <a:xfrm>
            <a:off x="925497" y="1340768"/>
            <a:ext cx="792088" cy="1240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CaixaDeTexto 14"/>
          <p:cNvSpPr txBox="1"/>
          <p:nvPr/>
        </p:nvSpPr>
        <p:spPr>
          <a:xfrm>
            <a:off x="1715405" y="3865401"/>
            <a:ext cx="1907217" cy="246221"/>
          </a:xfrm>
          <a:prstGeom prst="rect">
            <a:avLst/>
          </a:prstGeom>
          <a:noFill/>
        </p:spPr>
        <p:txBody>
          <a:bodyPr wrap="square" rtlCol="0">
            <a:spAutoFit/>
          </a:bodyPr>
          <a:lstStyle/>
          <a:p>
            <a:pPr algn="ctr"/>
            <a:r>
              <a:rPr lang="pt-BR" sz="1000" dirty="0" smtClean="0"/>
              <a:t>Sazonalidade Agente / ONS</a:t>
            </a:r>
            <a:endParaRPr lang="pt-BR" sz="1000" dirty="0"/>
          </a:p>
        </p:txBody>
      </p:sp>
      <p:sp>
        <p:nvSpPr>
          <p:cNvPr id="16" name="CaixaDeTexto 15"/>
          <p:cNvSpPr txBox="1"/>
          <p:nvPr/>
        </p:nvSpPr>
        <p:spPr>
          <a:xfrm>
            <a:off x="4932040" y="3864186"/>
            <a:ext cx="1728192" cy="246221"/>
          </a:xfrm>
          <a:prstGeom prst="rect">
            <a:avLst/>
          </a:prstGeom>
          <a:noFill/>
        </p:spPr>
        <p:txBody>
          <a:bodyPr wrap="square" rtlCol="0">
            <a:spAutoFit/>
          </a:bodyPr>
          <a:lstStyle/>
          <a:p>
            <a:pPr algn="ctr"/>
            <a:r>
              <a:rPr lang="pt-BR" sz="1000" dirty="0" smtClean="0"/>
              <a:t>Semente Agente / ONS</a:t>
            </a:r>
            <a:endParaRPr lang="pt-BR" sz="1000" dirty="0"/>
          </a:p>
        </p:txBody>
      </p:sp>
      <p:sp>
        <p:nvSpPr>
          <p:cNvPr id="1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sp>
        <p:nvSpPr>
          <p:cNvPr id="18" name="CaixaDeTexto 17"/>
          <p:cNvSpPr txBox="1"/>
          <p:nvPr/>
        </p:nvSpPr>
        <p:spPr>
          <a:xfrm>
            <a:off x="1993217" y="3587027"/>
            <a:ext cx="1196067" cy="253916"/>
          </a:xfrm>
          <a:prstGeom prst="rect">
            <a:avLst/>
          </a:prstGeom>
          <a:noFill/>
        </p:spPr>
        <p:txBody>
          <a:bodyPr wrap="square" rtlCol="0">
            <a:spAutoFit/>
          </a:bodyPr>
          <a:lstStyle/>
          <a:p>
            <a:r>
              <a:rPr lang="pt-BR" sz="1050" dirty="0" smtClean="0"/>
              <a:t>Estudo Corrente</a:t>
            </a:r>
            <a:endParaRPr lang="pt-BR" sz="1050" dirty="0"/>
          </a:p>
        </p:txBody>
      </p:sp>
    </p:spTree>
    <p:extLst>
      <p:ext uri="{BB962C8B-B14F-4D97-AF65-F5344CB8AC3E}">
        <p14:creationId xmlns:p14="http://schemas.microsoft.com/office/powerpoint/2010/main" val="385580640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ângulo 8"/>
          <p:cNvSpPr/>
          <p:nvPr/>
        </p:nvSpPr>
        <p:spPr>
          <a:xfrm>
            <a:off x="179512" y="707704"/>
            <a:ext cx="8712968" cy="4247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sz="2400" b="1" dirty="0" smtClean="0">
                <a:solidFill>
                  <a:schemeClr val="bg1"/>
                </a:solidFill>
                <a:cs typeface="Arial" panose="020B0604020202020204" pitchFamily="34" charset="0"/>
              </a:rPr>
              <a:t>Para o estudo corrente (estudo selecionado):</a:t>
            </a:r>
            <a:endParaRPr lang="pt-BR" altLang="pt-BR" sz="2400" b="1" dirty="0">
              <a:solidFill>
                <a:schemeClr val="bg1"/>
              </a:solidFill>
              <a:cs typeface="Arial" panose="020B0604020202020204" pitchFamily="34" charset="0"/>
            </a:endParaRPr>
          </a:p>
        </p:txBody>
      </p:sp>
      <p:sp>
        <p:nvSpPr>
          <p:cNvPr id="10" name="Retângulo 9"/>
          <p:cNvSpPr/>
          <p:nvPr/>
        </p:nvSpPr>
        <p:spPr>
          <a:xfrm>
            <a:off x="107504" y="1123203"/>
            <a:ext cx="8784976" cy="516141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Tipos de dados com envio obrigatório ao ONS:</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Curva de carga global prevista</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Carga por barramento prevista (condições de carga obrigatórias e não obrigatórias)</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Carga por barramento verificada (condições </a:t>
            </a:r>
            <a:r>
              <a:rPr lang="pt-BR" altLang="pt-BR" b="1" dirty="0">
                <a:solidFill>
                  <a:schemeClr val="bg1"/>
                </a:solidFill>
                <a:cs typeface="Arial" panose="020B0604020202020204" pitchFamily="34" charset="0"/>
              </a:rPr>
              <a:t>de carga obrigatórias e não obrigatórias</a:t>
            </a:r>
            <a:r>
              <a:rPr lang="pt-BR" altLang="pt-BR" b="1" dirty="0" smtClean="0">
                <a:solidFill>
                  <a:schemeClr val="bg1"/>
                </a:solidFill>
                <a:cs typeface="Arial" panose="020B0604020202020204" pitchFamily="34" charset="0"/>
              </a:rPr>
              <a:t>)</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Demanda Máxima EPE (PAR/PEL)</a:t>
            </a:r>
          </a:p>
          <a:p>
            <a:pPr marL="285750" indent="-285750">
              <a:lnSpc>
                <a:spcPct val="90000"/>
              </a:lnSpc>
              <a:spcBef>
                <a:spcPct val="20000"/>
              </a:spcBef>
              <a:buFont typeface="Wingdings" panose="05000000000000000000" pitchFamily="2" charset="2"/>
              <a:buChar char="ü"/>
            </a:pPr>
            <a:endParaRPr lang="pt-BR" altLang="pt-BR" b="1" dirty="0" smtClean="0">
              <a:solidFill>
                <a:schemeClr val="bg1"/>
              </a:solidFill>
              <a:cs typeface="Arial" panose="020B0604020202020204" pitchFamily="34" charset="0"/>
            </a:endParaRPr>
          </a:p>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Tipos </a:t>
            </a:r>
            <a:r>
              <a:rPr lang="pt-BR" altLang="pt-BR" b="1" dirty="0">
                <a:solidFill>
                  <a:srgbClr val="FFFF66"/>
                </a:solidFill>
                <a:cs typeface="Arial" panose="020B0604020202020204" pitchFamily="34" charset="0"/>
              </a:rPr>
              <a:t>de dados com envio obrigatório ao </a:t>
            </a:r>
            <a:r>
              <a:rPr lang="pt-BR" altLang="pt-BR" b="1" dirty="0" smtClean="0">
                <a:solidFill>
                  <a:srgbClr val="FFFF66"/>
                </a:solidFill>
                <a:cs typeface="Arial" panose="020B0604020202020204" pitchFamily="34" charset="0"/>
              </a:rPr>
              <a:t>ONS, porém com opção "Não Possui":</a:t>
            </a:r>
            <a:endParaRPr lang="pt-BR" altLang="pt-BR" b="1" dirty="0">
              <a:solidFill>
                <a:srgbClr val="FFFF66"/>
              </a:solidFill>
              <a:cs typeface="Arial" panose="020B0604020202020204" pitchFamily="34" charset="0"/>
            </a:endParaRP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Carga Horo-sazonal</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Compensação reativa não representada na rede de simulação</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Remanejamento</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Obras de Distribuição (PAR/PEL e Quadrimestral)</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SE Distribuição (</a:t>
            </a:r>
            <a:r>
              <a:rPr lang="pt-BR" altLang="pt-BR" b="1" dirty="0">
                <a:solidFill>
                  <a:schemeClr val="bg1"/>
                </a:solidFill>
                <a:cs typeface="Arial" panose="020B0604020202020204" pitchFamily="34" charset="0"/>
              </a:rPr>
              <a:t>PAR/PEL e </a:t>
            </a:r>
            <a:r>
              <a:rPr lang="pt-BR" altLang="pt-BR" b="1" dirty="0" smtClean="0">
                <a:solidFill>
                  <a:schemeClr val="bg1"/>
                </a:solidFill>
                <a:cs typeface="Arial" panose="020B0604020202020204" pitchFamily="34" charset="0"/>
              </a:rPr>
              <a:t>Quadrimestral, agentes do NNE)</a:t>
            </a:r>
          </a:p>
          <a:p>
            <a:pPr marL="285750" indent="-285750">
              <a:lnSpc>
                <a:spcPct val="90000"/>
              </a:lnSpc>
              <a:spcBef>
                <a:spcPct val="20000"/>
              </a:spcBef>
              <a:buFont typeface="Wingdings" panose="05000000000000000000" pitchFamily="2" charset="2"/>
              <a:buChar char="ü"/>
            </a:pPr>
            <a:endParaRPr lang="pt-BR" altLang="pt-BR" b="1" dirty="0">
              <a:solidFill>
                <a:schemeClr val="bg1"/>
              </a:solidFill>
              <a:cs typeface="Arial" panose="020B0604020202020204" pitchFamily="34" charset="0"/>
            </a:endParaRPr>
          </a:p>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Tipo </a:t>
            </a:r>
            <a:r>
              <a:rPr lang="pt-BR" altLang="pt-BR" b="1" dirty="0">
                <a:solidFill>
                  <a:srgbClr val="FFFF66"/>
                </a:solidFill>
                <a:cs typeface="Arial" panose="020B0604020202020204" pitchFamily="34" charset="0"/>
              </a:rPr>
              <a:t>de dados </a:t>
            </a:r>
            <a:r>
              <a:rPr lang="pt-BR" altLang="pt-BR" b="1" dirty="0" smtClean="0">
                <a:solidFill>
                  <a:srgbClr val="FFFF66"/>
                </a:solidFill>
                <a:cs typeface="Arial" panose="020B0604020202020204" pitchFamily="34" charset="0"/>
              </a:rPr>
              <a:t>com envio não obrigatório </a:t>
            </a:r>
            <a:r>
              <a:rPr lang="pt-BR" altLang="pt-BR" b="1" dirty="0">
                <a:solidFill>
                  <a:srgbClr val="FFFF66"/>
                </a:solidFill>
                <a:cs typeface="Arial" panose="020B0604020202020204" pitchFamily="34" charset="0"/>
              </a:rPr>
              <a:t>ao ONS:</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Sazonalidade (demanda máxima mensal verificada, seleção de parâmetros) + Curvas Típicas PU e MW</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Semente</a:t>
            </a:r>
          </a:p>
        </p:txBody>
      </p:sp>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spTree>
    <p:extLst>
      <p:ext uri="{BB962C8B-B14F-4D97-AF65-F5344CB8AC3E}">
        <p14:creationId xmlns:p14="http://schemas.microsoft.com/office/powerpoint/2010/main" val="174546879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107504" y="836712"/>
            <a:ext cx="8784976" cy="521681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O Campo “</a:t>
            </a:r>
            <a:r>
              <a:rPr lang="pt-BR" altLang="pt-BR" b="1" dirty="0" smtClean="0">
                <a:solidFill>
                  <a:srgbClr val="FFFF66"/>
                </a:solidFill>
                <a:cs typeface="Arial" panose="020B0604020202020204" pitchFamily="34" charset="0"/>
              </a:rPr>
              <a:t>Versões</a:t>
            </a:r>
            <a:r>
              <a:rPr lang="pt-BR" altLang="pt-BR" b="1" dirty="0" smtClean="0">
                <a:solidFill>
                  <a:schemeClr val="bg1"/>
                </a:solidFill>
                <a:cs typeface="Arial" panose="020B0604020202020204" pitchFamily="34" charset="0"/>
              </a:rPr>
              <a:t>” da Tela de Aquisição lista as versões de dados do estudo corrente já gravadas na base do SCPCB, caso existam. Poderá existir uma versão ONS e várias versões do Agente, caso o Agentes tenha enviado revisões para o estudo. Uma versão será indicada pelo ONS como “Oficial”. Caso ainda não tenha gravado dados para o estudo, este campo se apresentará vazio e o arquivo </a:t>
            </a:r>
            <a:r>
              <a:rPr lang="pt-BR" altLang="pt-BR" b="1" dirty="0" err="1" smtClean="0">
                <a:solidFill>
                  <a:schemeClr val="bg1"/>
                </a:solidFill>
                <a:cs typeface="Arial" panose="020B0604020202020204" pitchFamily="34" charset="0"/>
              </a:rPr>
              <a:t>aquisitado</a:t>
            </a:r>
            <a:r>
              <a:rPr lang="pt-BR" altLang="pt-BR" b="1" dirty="0" smtClean="0">
                <a:solidFill>
                  <a:schemeClr val="bg1"/>
                </a:solidFill>
                <a:cs typeface="Arial" panose="020B0604020202020204" pitchFamily="34" charset="0"/>
              </a:rPr>
              <a:t> apresentará as planilhas do estudo corrente sem dados.</a:t>
            </a:r>
          </a:p>
          <a:p>
            <a:pPr marL="285750" indent="-285750" algn="just">
              <a:lnSpc>
                <a:spcPct val="90000"/>
              </a:lnSpc>
              <a:spcBef>
                <a:spcPct val="20000"/>
              </a:spcBef>
              <a:buFont typeface="Arial" panose="020B0604020202020204" pitchFamily="34" charset="0"/>
              <a:buChar char="•"/>
            </a:pPr>
            <a:endParaRPr lang="pt-BR" altLang="pt-BR" b="1" dirty="0" smtClean="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endParaRPr lang="pt-BR" altLang="pt-BR" b="1" dirty="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endParaRPr lang="pt-BR" altLang="pt-BR" b="1" dirty="0" smtClean="0">
              <a:solidFill>
                <a:schemeClr val="bg1"/>
              </a:solidFill>
              <a:cs typeface="Arial" panose="020B0604020202020204" pitchFamily="34" charset="0"/>
            </a:endParaRPr>
          </a:p>
          <a:p>
            <a:pPr algn="just">
              <a:lnSpc>
                <a:spcPct val="90000"/>
              </a:lnSpc>
              <a:spcBef>
                <a:spcPct val="20000"/>
              </a:spcBef>
            </a:pPr>
            <a:endParaRPr lang="pt-BR" altLang="pt-BR" b="1" dirty="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O Campo “</a:t>
            </a:r>
            <a:r>
              <a:rPr lang="pt-BR" altLang="pt-BR" b="1" dirty="0" smtClean="0">
                <a:solidFill>
                  <a:srgbClr val="FFFF66"/>
                </a:solidFill>
                <a:cs typeface="Arial" panose="020B0604020202020204" pitchFamily="34" charset="0"/>
              </a:rPr>
              <a:t>Sazonalidade/Curvas Típicas</a:t>
            </a:r>
            <a:r>
              <a:rPr lang="pt-BR" altLang="pt-BR" b="1" dirty="0" smtClean="0">
                <a:solidFill>
                  <a:schemeClr val="bg1"/>
                </a:solidFill>
                <a:cs typeface="Arial" panose="020B0604020202020204" pitchFamily="34" charset="0"/>
              </a:rPr>
              <a:t>” possui a opção de baixar dados gravados pelo Agente ou ONS (revisão de demanda global máxima mensal, parâmetros de sazonalidade e de Curvas Típicas) para o estudo corrente. Não existindo dados gravados, o sistema apresentará a planilha para elaboração da sazonalidade e curvas típicas.</a:t>
            </a:r>
          </a:p>
          <a:p>
            <a:pPr marL="285750" indent="-285750" algn="just">
              <a:lnSpc>
                <a:spcPct val="90000"/>
              </a:lnSpc>
              <a:spcBef>
                <a:spcPct val="20000"/>
              </a:spcBef>
              <a:buFont typeface="Arial" panose="020B0604020202020204" pitchFamily="34" charset="0"/>
              <a:buChar char="•"/>
            </a:pPr>
            <a:r>
              <a:rPr lang="pt-BR" altLang="pt-BR" b="1" dirty="0">
                <a:solidFill>
                  <a:schemeClr val="bg1"/>
                </a:solidFill>
                <a:cs typeface="Arial" panose="020B0604020202020204" pitchFamily="34" charset="0"/>
              </a:rPr>
              <a:t>O Campo “</a:t>
            </a:r>
            <a:r>
              <a:rPr lang="pt-BR" altLang="pt-BR" b="1" dirty="0">
                <a:solidFill>
                  <a:srgbClr val="FFFF66"/>
                </a:solidFill>
                <a:cs typeface="Arial" panose="020B0604020202020204" pitchFamily="34" charset="0"/>
              </a:rPr>
              <a:t>Semente</a:t>
            </a:r>
            <a:r>
              <a:rPr lang="pt-BR" altLang="pt-BR" b="1" dirty="0">
                <a:solidFill>
                  <a:schemeClr val="bg1"/>
                </a:solidFill>
                <a:cs typeface="Arial" panose="020B0604020202020204" pitchFamily="34" charset="0"/>
              </a:rPr>
              <a:t>” da Tela de Aquisição possui a opção “</a:t>
            </a:r>
            <a:r>
              <a:rPr lang="pt-BR" altLang="pt-BR" b="1" dirty="0">
                <a:solidFill>
                  <a:srgbClr val="FFFF66"/>
                </a:solidFill>
                <a:cs typeface="Arial" panose="020B0604020202020204" pitchFamily="34" charset="0"/>
              </a:rPr>
              <a:t>Agente</a:t>
            </a:r>
            <a:r>
              <a:rPr lang="pt-BR" altLang="pt-BR" b="1" dirty="0">
                <a:solidFill>
                  <a:schemeClr val="bg1"/>
                </a:solidFill>
                <a:cs typeface="Arial" panose="020B0604020202020204" pitchFamily="34" charset="0"/>
              </a:rPr>
              <a:t>” ou “</a:t>
            </a:r>
            <a:r>
              <a:rPr lang="pt-BR" altLang="pt-BR" b="1" dirty="0">
                <a:solidFill>
                  <a:srgbClr val="FFFF66"/>
                </a:solidFill>
                <a:cs typeface="Arial" panose="020B0604020202020204" pitchFamily="34" charset="0"/>
              </a:rPr>
              <a:t>ONS</a:t>
            </a:r>
            <a:r>
              <a:rPr lang="pt-BR" altLang="pt-BR" b="1" dirty="0">
                <a:solidFill>
                  <a:schemeClr val="bg1"/>
                </a:solidFill>
                <a:cs typeface="Arial" panose="020B0604020202020204" pitchFamily="34" charset="0"/>
              </a:rPr>
              <a:t>” para que o usuário selecione se deseja visualizar no arquivo os dados de semente elaborados pelo agente ou pelo </a:t>
            </a:r>
            <a:r>
              <a:rPr lang="pt-BR" altLang="pt-BR" b="1" dirty="0" smtClean="0">
                <a:solidFill>
                  <a:schemeClr val="bg1"/>
                </a:solidFill>
                <a:cs typeface="Arial" panose="020B0604020202020204" pitchFamily="34" charset="0"/>
              </a:rPr>
              <a:t>ONS para o estudo corrente, se existir.</a:t>
            </a:r>
            <a:endParaRPr lang="pt-BR" altLang="pt-BR" b="1" dirty="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endParaRPr lang="pt-BR" altLang="pt-BR" b="1" dirty="0" smtClean="0">
              <a:solidFill>
                <a:schemeClr val="bg1"/>
              </a:solidFill>
              <a:cs typeface="Arial" panose="020B0604020202020204" pitchFamily="34" charset="0"/>
            </a:endParaRPr>
          </a:p>
        </p:txBody>
      </p:sp>
      <p:sp>
        <p:nvSpPr>
          <p:cNvPr id="11"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pic>
        <p:nvPicPr>
          <p:cNvPr id="12" name="Imagem 11"/>
          <p:cNvPicPr>
            <a:picLocks noChangeAspect="1"/>
          </p:cNvPicPr>
          <p:nvPr/>
        </p:nvPicPr>
        <p:blipFill rotWithShape="1">
          <a:blip r:embed="rId2"/>
          <a:srcRect l="1337" t="50967" r="32232" b="39528"/>
          <a:stretch/>
        </p:blipFill>
        <p:spPr>
          <a:xfrm>
            <a:off x="2439970" y="2531080"/>
            <a:ext cx="6170330" cy="720080"/>
          </a:xfrm>
          <a:prstGeom prst="rect">
            <a:avLst/>
          </a:prstGeom>
        </p:spPr>
      </p:pic>
      <p:pic>
        <p:nvPicPr>
          <p:cNvPr id="13" name="Imagem 12"/>
          <p:cNvPicPr>
            <a:picLocks noChangeAspect="1"/>
          </p:cNvPicPr>
          <p:nvPr/>
        </p:nvPicPr>
        <p:blipFill rotWithShape="1">
          <a:blip r:embed="rId2"/>
          <a:srcRect l="1337" t="7375" r="78480" b="76565"/>
          <a:stretch/>
        </p:blipFill>
        <p:spPr>
          <a:xfrm>
            <a:off x="467544" y="2509398"/>
            <a:ext cx="1438275" cy="933451"/>
          </a:xfrm>
          <a:prstGeom prst="rect">
            <a:avLst/>
          </a:prstGeom>
        </p:spPr>
      </p:pic>
    </p:spTree>
    <p:extLst>
      <p:ext uri="{BB962C8B-B14F-4D97-AF65-F5344CB8AC3E}">
        <p14:creationId xmlns:p14="http://schemas.microsoft.com/office/powerpoint/2010/main" val="276995030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107504" y="836712"/>
            <a:ext cx="8784976" cy="4108817"/>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b="1" dirty="0">
                <a:solidFill>
                  <a:schemeClr val="bg1"/>
                </a:solidFill>
                <a:cs typeface="Arial" panose="020B0604020202020204" pitchFamily="34" charset="0"/>
              </a:rPr>
              <a:t>O Campo “</a:t>
            </a:r>
            <a:r>
              <a:rPr lang="pt-BR" altLang="pt-BR" b="1" dirty="0">
                <a:solidFill>
                  <a:srgbClr val="FFFF66"/>
                </a:solidFill>
                <a:cs typeface="Arial" panose="020B0604020202020204" pitchFamily="34" charset="0"/>
              </a:rPr>
              <a:t>Dados Verificados</a:t>
            </a:r>
            <a:r>
              <a:rPr lang="pt-BR" altLang="pt-BR" b="1" dirty="0">
                <a:solidFill>
                  <a:schemeClr val="bg1"/>
                </a:solidFill>
                <a:cs typeface="Arial" panose="020B0604020202020204" pitchFamily="34" charset="0"/>
              </a:rPr>
              <a:t>” (por barramento) possui </a:t>
            </a:r>
            <a:r>
              <a:rPr lang="pt-BR" altLang="pt-BR" b="1" dirty="0" smtClean="0">
                <a:solidFill>
                  <a:schemeClr val="bg1"/>
                </a:solidFill>
                <a:cs typeface="Arial" panose="020B0604020202020204" pitchFamily="34" charset="0"/>
              </a:rPr>
              <a:t>opções para aquisição do dado verificado por barramento e para a carga verificada global.</a:t>
            </a:r>
          </a:p>
          <a:p>
            <a:pPr marL="285750" indent="-285750" algn="just">
              <a:lnSpc>
                <a:spcPct val="90000"/>
              </a:lnSpc>
              <a:spcBef>
                <a:spcPct val="20000"/>
              </a:spcBef>
              <a:buFont typeface="Arial" panose="020B0604020202020204" pitchFamily="34" charset="0"/>
              <a:buChar char="•"/>
            </a:pPr>
            <a:endParaRPr lang="pt-BR" altLang="pt-BR" b="1" dirty="0" smtClean="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Caso selecionado o campo “</a:t>
            </a:r>
            <a:r>
              <a:rPr lang="pt-BR" altLang="pt-BR" b="1" dirty="0" smtClean="0">
                <a:solidFill>
                  <a:srgbClr val="FFFF66"/>
                </a:solidFill>
                <a:cs typeface="Arial" panose="020B0604020202020204" pitchFamily="34" charset="0"/>
              </a:rPr>
              <a:t>Carga por Barramento</a:t>
            </a:r>
            <a:r>
              <a:rPr lang="pt-BR" altLang="pt-BR" b="1" dirty="0" smtClean="0">
                <a:solidFill>
                  <a:schemeClr val="bg1"/>
                </a:solidFill>
                <a:cs typeface="Arial" panose="020B0604020202020204" pitchFamily="34" charset="0"/>
              </a:rPr>
              <a:t>” será </a:t>
            </a:r>
            <a:r>
              <a:rPr lang="pt-BR" altLang="pt-BR" b="1" dirty="0" err="1" smtClean="0">
                <a:solidFill>
                  <a:schemeClr val="bg1"/>
                </a:solidFill>
                <a:cs typeface="Arial" panose="020B0604020202020204" pitchFamily="34" charset="0"/>
              </a:rPr>
              <a:t>aquisitado</a:t>
            </a:r>
            <a:r>
              <a:rPr lang="pt-BR" altLang="pt-BR" b="1" dirty="0" smtClean="0">
                <a:solidFill>
                  <a:schemeClr val="bg1"/>
                </a:solidFill>
                <a:cs typeface="Arial" panose="020B0604020202020204" pitchFamily="34" charset="0"/>
              </a:rPr>
              <a:t> o dado verificado </a:t>
            </a:r>
            <a:r>
              <a:rPr lang="pt-BR" altLang="pt-BR" b="1" dirty="0" smtClean="0">
                <a:solidFill>
                  <a:srgbClr val="FFFF66"/>
                </a:solidFill>
                <a:cs typeface="Arial" panose="020B0604020202020204" pitchFamily="34" charset="0"/>
              </a:rPr>
              <a:t>original </a:t>
            </a:r>
            <a:r>
              <a:rPr lang="pt-BR" altLang="pt-BR" b="1" dirty="0" smtClean="0">
                <a:solidFill>
                  <a:schemeClr val="bg1"/>
                </a:solidFill>
                <a:cs typeface="Arial" panose="020B0604020202020204" pitchFamily="34" charset="0"/>
              </a:rPr>
              <a:t>informado pelo agente. A opção “</a:t>
            </a:r>
            <a:r>
              <a:rPr lang="pt-BR" altLang="pt-BR" b="1" dirty="0" smtClean="0">
                <a:solidFill>
                  <a:srgbClr val="FFFF66"/>
                </a:solidFill>
                <a:cs typeface="Arial" panose="020B0604020202020204" pitchFamily="34" charset="0"/>
              </a:rPr>
              <a:t>Corrente</a:t>
            </a:r>
            <a:r>
              <a:rPr lang="pt-BR" altLang="pt-BR" b="1" dirty="0" smtClean="0">
                <a:solidFill>
                  <a:schemeClr val="bg1"/>
                </a:solidFill>
                <a:cs typeface="Arial" panose="020B0604020202020204" pitchFamily="34" charset="0"/>
              </a:rPr>
              <a:t>” </a:t>
            </a:r>
            <a:r>
              <a:rPr lang="pt-BR" altLang="pt-BR" b="1" dirty="0" err="1" smtClean="0">
                <a:solidFill>
                  <a:schemeClr val="bg1"/>
                </a:solidFill>
                <a:cs typeface="Arial" panose="020B0604020202020204" pitchFamily="34" charset="0"/>
              </a:rPr>
              <a:t>aquisita</a:t>
            </a:r>
            <a:r>
              <a:rPr lang="pt-BR" altLang="pt-BR" b="1" dirty="0" smtClean="0">
                <a:solidFill>
                  <a:schemeClr val="bg1"/>
                </a:solidFill>
                <a:cs typeface="Arial" panose="020B0604020202020204" pitchFamily="34" charset="0"/>
              </a:rPr>
              <a:t> o dado aprovado pelo ONS, e a opção “</a:t>
            </a:r>
            <a:r>
              <a:rPr lang="pt-BR" altLang="pt-BR" b="1" dirty="0" smtClean="0">
                <a:solidFill>
                  <a:srgbClr val="FFFF66"/>
                </a:solidFill>
                <a:cs typeface="Arial" panose="020B0604020202020204" pitchFamily="34" charset="0"/>
              </a:rPr>
              <a:t>Revisado</a:t>
            </a:r>
            <a:r>
              <a:rPr lang="pt-BR" altLang="pt-BR" b="1" dirty="0" smtClean="0">
                <a:solidFill>
                  <a:schemeClr val="bg1"/>
                </a:solidFill>
                <a:cs typeface="Arial" panose="020B0604020202020204" pitchFamily="34" charset="0"/>
              </a:rPr>
              <a:t>” </a:t>
            </a:r>
            <a:r>
              <a:rPr lang="pt-BR" altLang="pt-BR" b="1" dirty="0" err="1" smtClean="0">
                <a:solidFill>
                  <a:schemeClr val="bg1"/>
                </a:solidFill>
                <a:cs typeface="Arial" panose="020B0604020202020204" pitchFamily="34" charset="0"/>
              </a:rPr>
              <a:t>aquisita</a:t>
            </a:r>
            <a:r>
              <a:rPr lang="pt-BR" altLang="pt-BR" b="1" dirty="0" smtClean="0">
                <a:solidFill>
                  <a:schemeClr val="bg1"/>
                </a:solidFill>
                <a:cs typeface="Arial" panose="020B0604020202020204" pitchFamily="34" charset="0"/>
              </a:rPr>
              <a:t> o dado revisado pelo agente, pendente de aprovação pelo ONS.</a:t>
            </a:r>
          </a:p>
          <a:p>
            <a:pPr marL="285750" indent="-285750" algn="just">
              <a:lnSpc>
                <a:spcPct val="90000"/>
              </a:lnSpc>
              <a:spcBef>
                <a:spcPct val="20000"/>
              </a:spcBef>
              <a:buFont typeface="Arial" panose="020B0604020202020204" pitchFamily="34" charset="0"/>
              <a:buChar char="•"/>
            </a:pPr>
            <a:endParaRPr lang="pt-BR" altLang="pt-BR" b="1" dirty="0" smtClean="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r>
              <a:rPr lang="pt-BR" altLang="pt-BR" b="1" dirty="0">
                <a:solidFill>
                  <a:schemeClr val="bg1"/>
                </a:solidFill>
                <a:cs typeface="Arial" panose="020B0604020202020204" pitchFamily="34" charset="0"/>
              </a:rPr>
              <a:t>Caso selecionado o </a:t>
            </a:r>
            <a:r>
              <a:rPr lang="pt-BR" altLang="pt-BR" b="1" dirty="0" smtClean="0">
                <a:solidFill>
                  <a:schemeClr val="bg1"/>
                </a:solidFill>
                <a:cs typeface="Arial" panose="020B0604020202020204" pitchFamily="34" charset="0"/>
              </a:rPr>
              <a:t>campo “</a:t>
            </a:r>
            <a:r>
              <a:rPr lang="pt-BR" altLang="pt-BR" b="1" dirty="0" smtClean="0">
                <a:solidFill>
                  <a:srgbClr val="FFFF66"/>
                </a:solidFill>
                <a:cs typeface="Arial" panose="020B0604020202020204" pitchFamily="34" charset="0"/>
              </a:rPr>
              <a:t>Carga </a:t>
            </a:r>
            <a:r>
              <a:rPr lang="pt-BR" altLang="pt-BR" b="1" dirty="0">
                <a:solidFill>
                  <a:srgbClr val="FFFF66"/>
                </a:solidFill>
                <a:cs typeface="Arial" panose="020B0604020202020204" pitchFamily="34" charset="0"/>
              </a:rPr>
              <a:t>por Barramento Tratado</a:t>
            </a:r>
            <a:r>
              <a:rPr lang="pt-BR" altLang="pt-BR" b="1" dirty="0">
                <a:solidFill>
                  <a:schemeClr val="bg1"/>
                </a:solidFill>
                <a:cs typeface="Arial" panose="020B0604020202020204" pitchFamily="34" charset="0"/>
              </a:rPr>
              <a:t>” </a:t>
            </a:r>
            <a:r>
              <a:rPr lang="pt-BR" altLang="pt-BR" b="1" dirty="0" smtClean="0">
                <a:solidFill>
                  <a:schemeClr val="bg1"/>
                </a:solidFill>
                <a:cs typeface="Arial" panose="020B0604020202020204" pitchFamily="34" charset="0"/>
              </a:rPr>
              <a:t>será </a:t>
            </a:r>
            <a:r>
              <a:rPr lang="pt-BR" altLang="pt-BR" b="1" dirty="0" err="1" smtClean="0">
                <a:solidFill>
                  <a:schemeClr val="bg1"/>
                </a:solidFill>
                <a:cs typeface="Arial" panose="020B0604020202020204" pitchFamily="34" charset="0"/>
              </a:rPr>
              <a:t>aquisitado</a:t>
            </a:r>
            <a:r>
              <a:rPr lang="pt-BR" altLang="pt-BR" b="1" dirty="0" smtClean="0">
                <a:solidFill>
                  <a:schemeClr val="bg1"/>
                </a:solidFill>
                <a:cs typeface="Arial" panose="020B0604020202020204" pitchFamily="34" charset="0"/>
              </a:rPr>
              <a:t> o dado verificado por </a:t>
            </a:r>
            <a:r>
              <a:rPr lang="pt-BR" altLang="pt-BR" b="1" dirty="0">
                <a:solidFill>
                  <a:schemeClr val="bg1"/>
                </a:solidFill>
                <a:cs typeface="Arial" panose="020B0604020202020204" pitchFamily="34" charset="0"/>
              </a:rPr>
              <a:t>barramento </a:t>
            </a:r>
            <a:r>
              <a:rPr lang="pt-BR" altLang="pt-BR" b="1" dirty="0" smtClean="0">
                <a:solidFill>
                  <a:srgbClr val="FFFF66"/>
                </a:solidFill>
                <a:cs typeface="Arial" panose="020B0604020202020204" pitchFamily="34" charset="0"/>
              </a:rPr>
              <a:t>tratado</a:t>
            </a:r>
            <a:r>
              <a:rPr lang="pt-BR" altLang="pt-BR" b="1" dirty="0" smtClean="0">
                <a:solidFill>
                  <a:schemeClr val="bg1"/>
                </a:solidFill>
                <a:cs typeface="Arial" panose="020B0604020202020204" pitchFamily="34" charset="0"/>
              </a:rPr>
              <a:t> </a:t>
            </a:r>
            <a:r>
              <a:rPr lang="pt-BR" altLang="pt-BR" b="1" dirty="0">
                <a:solidFill>
                  <a:schemeClr val="bg1"/>
                </a:solidFill>
                <a:cs typeface="Arial" panose="020B0604020202020204" pitchFamily="34" charset="0"/>
              </a:rPr>
              <a:t>pelo </a:t>
            </a:r>
            <a:r>
              <a:rPr lang="pt-BR" altLang="pt-BR" b="1" dirty="0" smtClean="0">
                <a:solidFill>
                  <a:schemeClr val="bg1"/>
                </a:solidFill>
                <a:cs typeface="Arial" panose="020B0604020202020204" pitchFamily="34" charset="0"/>
              </a:rPr>
              <a:t>agente para realização de previsões. A opção  </a:t>
            </a:r>
            <a:r>
              <a:rPr lang="pt-BR" altLang="pt-BR" b="1" dirty="0">
                <a:solidFill>
                  <a:schemeClr val="bg1"/>
                </a:solidFill>
                <a:cs typeface="Arial" panose="020B0604020202020204" pitchFamily="34" charset="0"/>
              </a:rPr>
              <a:t>“</a:t>
            </a:r>
            <a:r>
              <a:rPr lang="pt-BR" altLang="pt-BR" b="1" dirty="0">
                <a:solidFill>
                  <a:srgbClr val="FFFF66"/>
                </a:solidFill>
                <a:cs typeface="Arial" panose="020B0604020202020204" pitchFamily="34" charset="0"/>
              </a:rPr>
              <a:t>Verificado </a:t>
            </a:r>
            <a:r>
              <a:rPr lang="pt-BR" altLang="pt-BR" b="1" dirty="0" err="1">
                <a:solidFill>
                  <a:srgbClr val="FFFF66"/>
                </a:solidFill>
                <a:cs typeface="Arial" panose="020B0604020202020204" pitchFamily="34" charset="0"/>
              </a:rPr>
              <a:t>ano-t</a:t>
            </a:r>
            <a:r>
              <a:rPr lang="pt-BR" altLang="pt-BR" b="1" dirty="0">
                <a:solidFill>
                  <a:schemeClr val="bg1"/>
                </a:solidFill>
                <a:cs typeface="Arial" panose="020B0604020202020204" pitchFamily="34" charset="0"/>
              </a:rPr>
              <a:t>”, </a:t>
            </a:r>
            <a:r>
              <a:rPr lang="pt-BR" altLang="pt-BR" b="1" dirty="0" smtClean="0">
                <a:solidFill>
                  <a:schemeClr val="bg1"/>
                </a:solidFill>
                <a:cs typeface="Arial" panose="020B0604020202020204" pitchFamily="34" charset="0"/>
              </a:rPr>
              <a:t>indica a aquisição do dado verificado tratado de cada ano do </a:t>
            </a:r>
            <a:r>
              <a:rPr lang="pt-BR" altLang="pt-BR" b="1" dirty="0">
                <a:solidFill>
                  <a:schemeClr val="bg1"/>
                </a:solidFill>
                <a:cs typeface="Arial" panose="020B0604020202020204" pitchFamily="34" charset="0"/>
              </a:rPr>
              <a:t>período </a:t>
            </a:r>
            <a:r>
              <a:rPr lang="pt-BR" altLang="pt-BR" b="1" dirty="0" smtClean="0">
                <a:solidFill>
                  <a:schemeClr val="bg1"/>
                </a:solidFill>
                <a:cs typeface="Arial" panose="020B0604020202020204" pitchFamily="34" charset="0"/>
              </a:rPr>
              <a:t>histórico selecionado no campo “</a:t>
            </a:r>
            <a:r>
              <a:rPr lang="pt-BR" altLang="pt-BR" b="1" dirty="0" smtClean="0">
                <a:solidFill>
                  <a:srgbClr val="FFFF66"/>
                </a:solidFill>
                <a:cs typeface="Arial" panose="020B0604020202020204" pitchFamily="34" charset="0"/>
              </a:rPr>
              <a:t>Período</a:t>
            </a:r>
            <a:r>
              <a:rPr lang="pt-BR" altLang="pt-BR" b="1" dirty="0" smtClean="0">
                <a:solidFill>
                  <a:schemeClr val="bg1"/>
                </a:solidFill>
                <a:cs typeface="Arial" panose="020B0604020202020204" pitchFamily="34" charset="0"/>
              </a:rPr>
              <a:t>”. O campo “</a:t>
            </a:r>
            <a:r>
              <a:rPr lang="pt-BR" altLang="pt-BR" b="1" dirty="0" err="1" smtClean="0">
                <a:solidFill>
                  <a:srgbClr val="FFFF66"/>
                </a:solidFill>
                <a:cs typeface="Arial" panose="020B0604020202020204" pitchFamily="34" charset="0"/>
              </a:rPr>
              <a:t>Verificado-t</a:t>
            </a:r>
            <a:r>
              <a:rPr lang="pt-BR" altLang="pt-BR" b="1" dirty="0">
                <a:solidFill>
                  <a:schemeClr val="bg1"/>
                </a:solidFill>
                <a:cs typeface="Arial" panose="020B0604020202020204" pitchFamily="34" charset="0"/>
              </a:rPr>
              <a:t>” indica a aquisição do dado verificado tratado </a:t>
            </a:r>
            <a:r>
              <a:rPr lang="pt-BR" altLang="pt-BR" b="1" dirty="0" smtClean="0">
                <a:solidFill>
                  <a:schemeClr val="bg1"/>
                </a:solidFill>
                <a:cs typeface="Arial" panose="020B0604020202020204" pitchFamily="34" charset="0"/>
              </a:rPr>
              <a:t>com uma sazonalidade baseada </a:t>
            </a:r>
            <a:r>
              <a:rPr lang="pt-BR" altLang="pt-BR" b="1" dirty="0">
                <a:solidFill>
                  <a:schemeClr val="bg1"/>
                </a:solidFill>
                <a:cs typeface="Arial" panose="020B0604020202020204" pitchFamily="34" charset="0"/>
              </a:rPr>
              <a:t>no histórico </a:t>
            </a:r>
            <a:r>
              <a:rPr lang="pt-BR" altLang="pt-BR" b="1" dirty="0" smtClean="0">
                <a:solidFill>
                  <a:schemeClr val="bg1"/>
                </a:solidFill>
                <a:cs typeface="Arial" panose="020B0604020202020204" pitchFamily="34" charset="0"/>
              </a:rPr>
              <a:t>de mais </a:t>
            </a:r>
            <a:r>
              <a:rPr lang="pt-BR" altLang="pt-BR" b="1" dirty="0">
                <a:solidFill>
                  <a:schemeClr val="bg1"/>
                </a:solidFill>
                <a:cs typeface="Arial" panose="020B0604020202020204" pitchFamily="34" charset="0"/>
              </a:rPr>
              <a:t>de 1 </a:t>
            </a:r>
            <a:r>
              <a:rPr lang="pt-BR" altLang="pt-BR" b="1" dirty="0" smtClean="0">
                <a:solidFill>
                  <a:schemeClr val="bg1"/>
                </a:solidFill>
                <a:cs typeface="Arial" panose="020B0604020202020204" pitchFamily="34" charset="0"/>
              </a:rPr>
              <a:t>ano para cada barramento. </a:t>
            </a:r>
            <a:endParaRPr lang="pt-BR" altLang="pt-BR" b="1" dirty="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endParaRPr lang="pt-BR" altLang="pt-BR" b="1" dirty="0" smtClean="0">
              <a:solidFill>
                <a:schemeClr val="bg1"/>
              </a:solidFill>
              <a:cs typeface="Arial" panose="020B0604020202020204" pitchFamily="34" charset="0"/>
            </a:endParaRPr>
          </a:p>
        </p:txBody>
      </p:sp>
      <p:sp>
        <p:nvSpPr>
          <p:cNvPr id="11"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pic>
        <p:nvPicPr>
          <p:cNvPr id="12" name="Imagem 11"/>
          <p:cNvPicPr>
            <a:picLocks noChangeAspect="1"/>
          </p:cNvPicPr>
          <p:nvPr/>
        </p:nvPicPr>
        <p:blipFill rotWithShape="1">
          <a:blip r:embed="rId2"/>
          <a:srcRect l="1337" t="60145" r="1622" b="25269"/>
          <a:stretch/>
        </p:blipFill>
        <p:spPr>
          <a:xfrm>
            <a:off x="179512" y="4797152"/>
            <a:ext cx="8810856" cy="1080120"/>
          </a:xfrm>
          <a:prstGeom prst="rect">
            <a:avLst/>
          </a:prstGeom>
        </p:spPr>
      </p:pic>
    </p:spTree>
    <p:extLst>
      <p:ext uri="{BB962C8B-B14F-4D97-AF65-F5344CB8AC3E}">
        <p14:creationId xmlns:p14="http://schemas.microsoft.com/office/powerpoint/2010/main" val="212349842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107504" y="836712"/>
            <a:ext cx="8928992" cy="427501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O </a:t>
            </a:r>
            <a:r>
              <a:rPr lang="pt-BR" altLang="pt-BR" b="1" dirty="0">
                <a:solidFill>
                  <a:schemeClr val="bg1"/>
                </a:solidFill>
                <a:cs typeface="Arial" panose="020B0604020202020204" pitchFamily="34" charset="0"/>
              </a:rPr>
              <a:t>Campo “</a:t>
            </a:r>
            <a:r>
              <a:rPr lang="pt-BR" altLang="pt-BR" b="1" dirty="0">
                <a:solidFill>
                  <a:srgbClr val="FFFF66"/>
                </a:solidFill>
                <a:cs typeface="Arial" panose="020B0604020202020204" pitchFamily="34" charset="0"/>
              </a:rPr>
              <a:t>Carga Global Horária</a:t>
            </a:r>
            <a:r>
              <a:rPr lang="pt-BR" altLang="pt-BR" b="1" dirty="0">
                <a:solidFill>
                  <a:schemeClr val="bg1"/>
                </a:solidFill>
                <a:cs typeface="Arial" panose="020B0604020202020204" pitchFamily="34" charset="0"/>
              </a:rPr>
              <a:t>” possui opção “</a:t>
            </a:r>
            <a:r>
              <a:rPr lang="pt-BR" altLang="pt-BR" b="1" dirty="0">
                <a:solidFill>
                  <a:srgbClr val="FFFF66"/>
                </a:solidFill>
                <a:cs typeface="Arial" panose="020B0604020202020204" pitchFamily="34" charset="0"/>
              </a:rPr>
              <a:t>Original</a:t>
            </a:r>
            <a:r>
              <a:rPr lang="pt-BR" altLang="pt-BR" b="1" dirty="0">
                <a:solidFill>
                  <a:schemeClr val="bg1"/>
                </a:solidFill>
                <a:cs typeface="Arial" panose="020B0604020202020204" pitchFamily="34" charset="0"/>
              </a:rPr>
              <a:t>” ou “</a:t>
            </a:r>
            <a:r>
              <a:rPr lang="pt-BR" altLang="pt-BR" b="1" dirty="0">
                <a:solidFill>
                  <a:srgbClr val="FFFF66"/>
                </a:solidFill>
                <a:cs typeface="Arial" panose="020B0604020202020204" pitchFamily="34" charset="0"/>
              </a:rPr>
              <a:t>Tratado</a:t>
            </a:r>
            <a:r>
              <a:rPr lang="pt-BR" altLang="pt-BR" b="1" dirty="0">
                <a:solidFill>
                  <a:schemeClr val="bg1"/>
                </a:solidFill>
                <a:cs typeface="Arial" panose="020B0604020202020204" pitchFamily="34" charset="0"/>
              </a:rPr>
              <a:t>” para aquisição desses dados. O dado tratado considera que os pontos tratados serão recuperados, e onde não houver tratamento será recuperado o dado </a:t>
            </a:r>
            <a:r>
              <a:rPr lang="pt-BR" altLang="pt-BR" b="1" dirty="0" smtClean="0">
                <a:solidFill>
                  <a:schemeClr val="bg1"/>
                </a:solidFill>
                <a:cs typeface="Arial" panose="020B0604020202020204" pitchFamily="34" charset="0"/>
              </a:rPr>
              <a:t>original (planilha “</a:t>
            </a:r>
            <a:r>
              <a:rPr lang="pt-BR" altLang="pt-BR" b="1" dirty="0" smtClean="0">
                <a:solidFill>
                  <a:srgbClr val="FFFF66"/>
                </a:solidFill>
                <a:cs typeface="Arial" panose="020B0604020202020204" pitchFamily="34" charset="0"/>
              </a:rPr>
              <a:t>Carga Horária</a:t>
            </a:r>
            <a:r>
              <a:rPr lang="pt-BR" altLang="pt-BR" b="1" dirty="0" smtClean="0">
                <a:solidFill>
                  <a:schemeClr val="bg1"/>
                </a:solidFill>
                <a:cs typeface="Arial" panose="020B0604020202020204" pitchFamily="34" charset="0"/>
              </a:rPr>
              <a:t>”).</a:t>
            </a:r>
          </a:p>
          <a:p>
            <a:pPr marL="285750" indent="-285750" algn="just">
              <a:lnSpc>
                <a:spcPct val="90000"/>
              </a:lnSpc>
              <a:spcBef>
                <a:spcPct val="20000"/>
              </a:spcBef>
              <a:buFont typeface="Arial" panose="020B0604020202020204" pitchFamily="34" charset="0"/>
              <a:buChar char="•"/>
            </a:pPr>
            <a:endParaRPr lang="pt-BR" altLang="pt-BR" b="1" dirty="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endParaRPr lang="pt-BR" altLang="pt-BR" b="1" dirty="0" smtClean="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endParaRPr lang="pt-BR" altLang="pt-BR" b="1" dirty="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endParaRPr lang="pt-BR" altLang="pt-BR" b="1" dirty="0" smtClean="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endParaRPr lang="pt-BR" altLang="pt-BR" b="1" dirty="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endParaRPr lang="pt-BR" altLang="pt-BR" b="1" dirty="0" smtClean="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r>
              <a:rPr lang="pt-BR" altLang="pt-BR" b="1" dirty="0">
                <a:solidFill>
                  <a:schemeClr val="bg1"/>
                </a:solidFill>
                <a:cs typeface="Arial" panose="020B0604020202020204" pitchFamily="34" charset="0"/>
              </a:rPr>
              <a:t>O Campo </a:t>
            </a:r>
            <a:r>
              <a:rPr lang="pt-BR" altLang="pt-BR" b="1" dirty="0" smtClean="0">
                <a:solidFill>
                  <a:schemeClr val="bg1"/>
                </a:solidFill>
                <a:cs typeface="Arial" panose="020B0604020202020204" pitchFamily="34" charset="0"/>
              </a:rPr>
              <a:t>“</a:t>
            </a:r>
            <a:r>
              <a:rPr lang="pt-BR" altLang="pt-BR" b="1" dirty="0" smtClean="0">
                <a:solidFill>
                  <a:srgbClr val="FFFF66"/>
                </a:solidFill>
                <a:cs typeface="Arial" panose="020B0604020202020204" pitchFamily="34" charset="0"/>
              </a:rPr>
              <a:t>Opções de Barramentos</a:t>
            </a:r>
            <a:r>
              <a:rPr lang="pt-BR" altLang="pt-BR" b="1" dirty="0" smtClean="0">
                <a:solidFill>
                  <a:schemeClr val="bg1"/>
                </a:solidFill>
                <a:cs typeface="Arial" panose="020B0604020202020204" pitchFamily="34" charset="0"/>
              </a:rPr>
              <a:t>” possui opções para a ordenação da lista de barramentos nas planilhas vinculadas a planilha “Caso Base” do arquivo </a:t>
            </a:r>
            <a:r>
              <a:rPr lang="pt-BR" altLang="pt-BR" b="1" dirty="0" err="1" smtClean="0">
                <a:solidFill>
                  <a:schemeClr val="bg1"/>
                </a:solidFill>
                <a:cs typeface="Arial" panose="020B0604020202020204" pitchFamily="34" charset="0"/>
              </a:rPr>
              <a:t>aquisitado</a:t>
            </a:r>
            <a:r>
              <a:rPr lang="pt-BR" altLang="pt-BR" b="1" dirty="0" smtClean="0">
                <a:solidFill>
                  <a:schemeClr val="bg1"/>
                </a:solidFill>
                <a:cs typeface="Arial" panose="020B0604020202020204" pitchFamily="34" charset="0"/>
              </a:rPr>
              <a:t>, a escolha do usuário. Caso selecionada a opção “</a:t>
            </a:r>
            <a:r>
              <a:rPr lang="pt-BR" altLang="pt-BR" b="1" dirty="0" smtClean="0">
                <a:solidFill>
                  <a:srgbClr val="FFFF66"/>
                </a:solidFill>
                <a:cs typeface="Arial" panose="020B0604020202020204" pitchFamily="34" charset="0"/>
              </a:rPr>
              <a:t>Apresentar o nome do barramento com o nome fantasia</a:t>
            </a:r>
            <a:r>
              <a:rPr lang="pt-BR" altLang="pt-BR" b="1" dirty="0" smtClean="0">
                <a:solidFill>
                  <a:schemeClr val="bg1"/>
                </a:solidFill>
                <a:cs typeface="Arial" panose="020B0604020202020204" pitchFamily="34" charset="0"/>
              </a:rPr>
              <a:t>” será apresentado no arquivo </a:t>
            </a:r>
            <a:r>
              <a:rPr lang="pt-BR" altLang="pt-BR" b="1" dirty="0" err="1" smtClean="0">
                <a:solidFill>
                  <a:schemeClr val="bg1"/>
                </a:solidFill>
                <a:cs typeface="Arial" panose="020B0604020202020204" pitchFamily="34" charset="0"/>
              </a:rPr>
              <a:t>aquisitado</a:t>
            </a:r>
            <a:r>
              <a:rPr lang="pt-BR" altLang="pt-BR" b="1" dirty="0" smtClean="0">
                <a:solidFill>
                  <a:schemeClr val="bg1"/>
                </a:solidFill>
                <a:cs typeface="Arial" panose="020B0604020202020204" pitchFamily="34" charset="0"/>
              </a:rPr>
              <a:t> o nome fantasia do barramento, caso esse nome esteja cadastrado na base do SCPCB.</a:t>
            </a:r>
          </a:p>
          <a:p>
            <a:pPr marL="285750" indent="-285750" algn="just">
              <a:lnSpc>
                <a:spcPct val="90000"/>
              </a:lnSpc>
              <a:spcBef>
                <a:spcPct val="20000"/>
              </a:spcBef>
              <a:buFont typeface="Arial" panose="020B0604020202020204" pitchFamily="34" charset="0"/>
              <a:buChar char="•"/>
            </a:pPr>
            <a:endParaRPr lang="pt-BR" altLang="pt-BR" b="1" dirty="0" smtClean="0">
              <a:solidFill>
                <a:schemeClr val="bg1"/>
              </a:solidFill>
              <a:cs typeface="Arial" panose="020B0604020202020204" pitchFamily="34" charset="0"/>
            </a:endParaRPr>
          </a:p>
        </p:txBody>
      </p:sp>
      <p:pic>
        <p:nvPicPr>
          <p:cNvPr id="7" name="Imagem 6"/>
          <p:cNvPicPr>
            <a:picLocks noChangeAspect="1"/>
          </p:cNvPicPr>
          <p:nvPr/>
        </p:nvPicPr>
        <p:blipFill rotWithShape="1">
          <a:blip r:embed="rId2"/>
          <a:srcRect l="1259" t="73130" r="48338" b="6864"/>
          <a:stretch/>
        </p:blipFill>
        <p:spPr>
          <a:xfrm>
            <a:off x="2339752" y="4941168"/>
            <a:ext cx="4569692" cy="1392443"/>
          </a:xfrm>
          <a:prstGeom prst="rect">
            <a:avLst/>
          </a:prstGeom>
        </p:spPr>
      </p:pic>
      <p:sp>
        <p:nvSpPr>
          <p:cNvPr id="11"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pic>
        <p:nvPicPr>
          <p:cNvPr id="6" name="Imagem 5"/>
          <p:cNvPicPr>
            <a:picLocks noChangeAspect="1"/>
          </p:cNvPicPr>
          <p:nvPr/>
        </p:nvPicPr>
        <p:blipFill rotWithShape="1">
          <a:blip r:embed="rId3"/>
          <a:srcRect l="1337" t="60145" r="1622" b="25269"/>
          <a:stretch/>
        </p:blipFill>
        <p:spPr>
          <a:xfrm>
            <a:off x="166572" y="2060848"/>
            <a:ext cx="8810856" cy="1080120"/>
          </a:xfrm>
          <a:prstGeom prst="rect">
            <a:avLst/>
          </a:prstGeom>
        </p:spPr>
      </p:pic>
    </p:spTree>
    <p:extLst>
      <p:ext uri="{BB962C8B-B14F-4D97-AF65-F5344CB8AC3E}">
        <p14:creationId xmlns:p14="http://schemas.microsoft.com/office/powerpoint/2010/main" val="19696555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63688" y="27691"/>
            <a:ext cx="7380312" cy="561975"/>
          </a:xfrm>
        </p:spPr>
        <p:txBody>
          <a:bodyPr/>
          <a:lstStyle/>
          <a:p>
            <a:r>
              <a:rPr lang="pt-BR" dirty="0" smtClean="0"/>
              <a:t>1. Objetivo do treinamento</a:t>
            </a:r>
            <a:endParaRPr lang="pt-BR" dirty="0"/>
          </a:p>
        </p:txBody>
      </p:sp>
      <p:sp>
        <p:nvSpPr>
          <p:cNvPr id="4" name="Rectangle 5"/>
          <p:cNvSpPr>
            <a:spLocks noChangeArrowheads="1"/>
          </p:cNvSpPr>
          <p:nvPr/>
        </p:nvSpPr>
        <p:spPr bwMode="auto">
          <a:xfrm>
            <a:off x="107504" y="1268760"/>
            <a:ext cx="8928992" cy="1440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defRPr sz="2000">
                <a:solidFill>
                  <a:schemeClr val="tx1"/>
                </a:solidFill>
                <a:latin typeface="Arial" panose="020B0604020202020204" pitchFamily="34" charset="0"/>
              </a:defRPr>
            </a:lvl1pPr>
            <a:lvl2pPr marL="838200" indent="-38100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defRPr>
            </a:lvl9pPr>
          </a:lstStyle>
          <a:p>
            <a:pPr algn="l">
              <a:lnSpc>
                <a:spcPct val="90000"/>
              </a:lnSpc>
              <a:spcBef>
                <a:spcPct val="20000"/>
              </a:spcBef>
            </a:pPr>
            <a:r>
              <a:rPr lang="pt-BR" altLang="pt-BR" sz="1600" b="1" dirty="0">
                <a:solidFill>
                  <a:schemeClr val="bg1"/>
                </a:solidFill>
                <a:cs typeface="Arial" panose="020B0604020202020204" pitchFamily="34" charset="0"/>
              </a:rPr>
              <a:t>	</a:t>
            </a:r>
            <a:r>
              <a:rPr lang="pt-BR" altLang="pt-BR" sz="2400" b="1" dirty="0" smtClean="0">
                <a:solidFill>
                  <a:schemeClr val="bg1"/>
                </a:solidFill>
                <a:cs typeface="Arial" panose="020B0604020202020204" pitchFamily="34" charset="0"/>
              </a:rPr>
              <a:t>Capacitar os representantes dos agentes nos processos de consolidação das previsões de carga para os estudos elétricos quanto a utilização do SCPCB, em sua fase 2, nos referidos processos.</a:t>
            </a:r>
          </a:p>
          <a:p>
            <a:pPr lvl="1">
              <a:lnSpc>
                <a:spcPct val="90000"/>
              </a:lnSpc>
              <a:spcBef>
                <a:spcPct val="20000"/>
              </a:spcBef>
              <a:buFontTx/>
              <a:buChar char="•"/>
            </a:pPr>
            <a:endParaRPr lang="pt-BR" altLang="pt-BR" sz="1600" b="1" dirty="0" smtClean="0">
              <a:solidFill>
                <a:schemeClr val="bg1"/>
              </a:solidFill>
              <a:cs typeface="Arial" panose="020B0604020202020204" pitchFamily="34" charset="0"/>
            </a:endParaRPr>
          </a:p>
          <a:p>
            <a:pPr marL="457200" lvl="1" indent="0">
              <a:lnSpc>
                <a:spcPct val="90000"/>
              </a:lnSpc>
              <a:spcBef>
                <a:spcPct val="20000"/>
              </a:spcBef>
            </a:pPr>
            <a:endParaRPr lang="pt-BR" altLang="pt-BR" sz="1600" b="1" dirty="0">
              <a:solidFill>
                <a:schemeClr val="bg1"/>
              </a:solidFill>
              <a:cs typeface="Arial" panose="020B0604020202020204" pitchFamily="34" charset="0"/>
            </a:endParaRPr>
          </a:p>
          <a:p>
            <a:pPr marL="457200" lvl="1" indent="0">
              <a:lnSpc>
                <a:spcPct val="90000"/>
              </a:lnSpc>
              <a:spcBef>
                <a:spcPct val="20000"/>
              </a:spcBef>
            </a:pPr>
            <a:endParaRPr lang="pt-BR" altLang="pt-BR" sz="1600" b="1" dirty="0">
              <a:solidFill>
                <a:schemeClr val="bg1"/>
              </a:solidFill>
              <a:cs typeface="Arial" panose="020B0604020202020204" pitchFamily="34" charset="0"/>
            </a:endParaRPr>
          </a:p>
          <a:p>
            <a:pPr marL="0" indent="0" algn="l">
              <a:lnSpc>
                <a:spcPct val="90000"/>
              </a:lnSpc>
              <a:spcBef>
                <a:spcPct val="20000"/>
              </a:spcBef>
            </a:pPr>
            <a:endParaRPr lang="pt-BR" altLang="pt-BR" sz="1600" b="1" dirty="0">
              <a:solidFill>
                <a:schemeClr val="bg1"/>
              </a:solidFill>
              <a:cs typeface="Arial" panose="020B0604020202020204" pitchFamily="34" charset="0"/>
            </a:endParaRPr>
          </a:p>
        </p:txBody>
      </p:sp>
    </p:spTree>
    <p:extLst>
      <p:ext uri="{BB962C8B-B14F-4D97-AF65-F5344CB8AC3E}">
        <p14:creationId xmlns:p14="http://schemas.microsoft.com/office/powerpoint/2010/main" val="128319722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107504" y="836712"/>
            <a:ext cx="8784976" cy="538301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Ao acionar "</a:t>
            </a:r>
            <a:r>
              <a:rPr lang="pt-BR" altLang="pt-BR" b="1" dirty="0" smtClean="0">
                <a:solidFill>
                  <a:srgbClr val="FFFF66"/>
                </a:solidFill>
                <a:cs typeface="Arial" panose="020B0604020202020204" pitchFamily="34" charset="0"/>
              </a:rPr>
              <a:t>Confirmar</a:t>
            </a:r>
            <a:r>
              <a:rPr lang="pt-BR" altLang="pt-BR" b="1" dirty="0" smtClean="0">
                <a:solidFill>
                  <a:schemeClr val="bg1"/>
                </a:solidFill>
                <a:cs typeface="Arial" panose="020B0604020202020204" pitchFamily="34" charset="0"/>
              </a:rPr>
              <a:t>" da tela de "Aquisição de dados" será </a:t>
            </a:r>
            <a:r>
              <a:rPr lang="pt-BR" altLang="pt-BR" b="1" dirty="0" smtClean="0">
                <a:solidFill>
                  <a:srgbClr val="FFFF66"/>
                </a:solidFill>
                <a:cs typeface="Arial" panose="020B0604020202020204" pitchFamily="34" charset="0"/>
              </a:rPr>
              <a:t>gerado</a:t>
            </a:r>
            <a:r>
              <a:rPr lang="pt-BR" altLang="pt-BR" b="1" dirty="0" smtClean="0">
                <a:solidFill>
                  <a:schemeClr val="bg1"/>
                </a:solidFill>
                <a:cs typeface="Arial" panose="020B0604020202020204" pitchFamily="34" charset="0"/>
              </a:rPr>
              <a:t> pelo sistema </a:t>
            </a:r>
            <a:r>
              <a:rPr lang="pt-BR" altLang="pt-BR" b="1" dirty="0" smtClean="0">
                <a:solidFill>
                  <a:srgbClr val="FFFF66"/>
                </a:solidFill>
                <a:cs typeface="Arial" panose="020B0604020202020204" pitchFamily="34" charset="0"/>
              </a:rPr>
              <a:t>arquivo de dados padrão</a:t>
            </a:r>
            <a:r>
              <a:rPr lang="pt-BR" altLang="pt-BR" b="1" dirty="0" smtClean="0">
                <a:solidFill>
                  <a:schemeClr val="bg1"/>
                </a:solidFill>
                <a:cs typeface="Arial" panose="020B0604020202020204" pitchFamily="34" charset="0"/>
              </a:rPr>
              <a:t> considerando os as planilhas para coleta dos dados de previsão, bem como as planilhas com os dados históricos. </a:t>
            </a:r>
          </a:p>
          <a:p>
            <a:pPr marL="285750" indent="-285750" algn="just">
              <a:lnSpc>
                <a:spcPct val="90000"/>
              </a:lnSpc>
              <a:spcBef>
                <a:spcPct val="20000"/>
              </a:spcBef>
              <a:buFont typeface="Arial" panose="020B0604020202020204" pitchFamily="34" charset="0"/>
              <a:buChar char="•"/>
            </a:pPr>
            <a:endParaRPr lang="pt-BR" altLang="pt-BR" b="1" dirty="0" smtClean="0">
              <a:solidFill>
                <a:schemeClr val="bg1"/>
              </a:solidFill>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Este arquivo contém (</a:t>
            </a:r>
            <a:r>
              <a:rPr lang="pt-BR" altLang="pt-BR" b="1" dirty="0" smtClean="0">
                <a:solidFill>
                  <a:schemeClr val="tx2">
                    <a:lumMod val="60000"/>
                    <a:lumOff val="40000"/>
                  </a:schemeClr>
                </a:solidFill>
                <a:cs typeface="Arial" panose="020B0604020202020204" pitchFamily="34" charset="0"/>
              </a:rPr>
              <a:t>ver arquivo exemplo</a:t>
            </a:r>
            <a:r>
              <a:rPr lang="pt-BR" altLang="pt-BR" b="1" dirty="0" smtClean="0">
                <a:solidFill>
                  <a:schemeClr val="bg1"/>
                </a:solidFill>
                <a:cs typeface="Arial" panose="020B0604020202020204" pitchFamily="34" charset="0"/>
              </a:rPr>
              <a:t>):</a:t>
            </a:r>
          </a:p>
          <a:p>
            <a:pPr marL="285750" indent="-285750" algn="just">
              <a:lnSpc>
                <a:spcPct val="90000"/>
              </a:lnSpc>
              <a:spcBef>
                <a:spcPct val="20000"/>
              </a:spcBef>
              <a:buFont typeface="Wingdings" panose="05000000000000000000" pitchFamily="2" charset="2"/>
              <a:buChar char="Ø"/>
            </a:pPr>
            <a:r>
              <a:rPr lang="pt-BR" altLang="pt-BR" b="1" dirty="0" smtClean="0">
                <a:solidFill>
                  <a:schemeClr val="bg1"/>
                </a:solidFill>
                <a:cs typeface="Arial" panose="020B0604020202020204" pitchFamily="34" charset="0"/>
              </a:rPr>
              <a:t>Planilhas relativas aos </a:t>
            </a:r>
            <a:r>
              <a:rPr lang="pt-BR" altLang="pt-BR" b="1" dirty="0" smtClean="0">
                <a:solidFill>
                  <a:srgbClr val="FFFF66"/>
                </a:solidFill>
                <a:cs typeface="Arial" panose="020B0604020202020204" pitchFamily="34" charset="0"/>
              </a:rPr>
              <a:t>tipos de dados do estudo corrente </a:t>
            </a:r>
            <a:r>
              <a:rPr lang="pt-BR" altLang="pt-BR" b="1" dirty="0" smtClean="0">
                <a:solidFill>
                  <a:schemeClr val="bg1"/>
                </a:solidFill>
                <a:cs typeface="Arial" panose="020B0604020202020204" pitchFamily="34" charset="0"/>
              </a:rPr>
              <a:t>(estudo selecionado na funcionalidade "estudo") de obrigatoriedade de envio pelo agente.</a:t>
            </a:r>
          </a:p>
          <a:p>
            <a:pPr marL="285750" indent="-285750" algn="just">
              <a:lnSpc>
                <a:spcPct val="90000"/>
              </a:lnSpc>
              <a:spcBef>
                <a:spcPct val="20000"/>
              </a:spcBef>
              <a:buFont typeface="Wingdings" panose="05000000000000000000" pitchFamily="2" charset="2"/>
              <a:buChar char="Ø"/>
            </a:pPr>
            <a:r>
              <a:rPr lang="pt-BR" altLang="pt-BR" b="1" dirty="0">
                <a:solidFill>
                  <a:schemeClr val="bg1"/>
                </a:solidFill>
                <a:cs typeface="Arial" panose="020B0604020202020204" pitchFamily="34" charset="0"/>
              </a:rPr>
              <a:t>Planilhas </a:t>
            </a:r>
            <a:r>
              <a:rPr lang="pt-BR" altLang="pt-BR" b="1" dirty="0" smtClean="0">
                <a:solidFill>
                  <a:schemeClr val="bg1"/>
                </a:solidFill>
                <a:cs typeface="Arial" panose="020B0604020202020204" pitchFamily="34" charset="0"/>
              </a:rPr>
              <a:t>relativas </a:t>
            </a:r>
            <a:r>
              <a:rPr lang="pt-BR" altLang="pt-BR" b="1" dirty="0">
                <a:solidFill>
                  <a:schemeClr val="bg1"/>
                </a:solidFill>
                <a:cs typeface="Arial" panose="020B0604020202020204" pitchFamily="34" charset="0"/>
              </a:rPr>
              <a:t>aos </a:t>
            </a:r>
            <a:r>
              <a:rPr lang="pt-BR" altLang="pt-BR" b="1" dirty="0">
                <a:solidFill>
                  <a:srgbClr val="FFFF66"/>
                </a:solidFill>
                <a:cs typeface="Arial" panose="020B0604020202020204" pitchFamily="34" charset="0"/>
              </a:rPr>
              <a:t>tipos de dados </a:t>
            </a:r>
            <a:r>
              <a:rPr lang="pt-BR" altLang="pt-BR" b="1" dirty="0" smtClean="0">
                <a:solidFill>
                  <a:srgbClr val="FFFF66"/>
                </a:solidFill>
                <a:cs typeface="Arial" panose="020B0604020202020204" pitchFamily="34" charset="0"/>
              </a:rPr>
              <a:t>de estudos passados </a:t>
            </a:r>
            <a:r>
              <a:rPr lang="pt-BR" altLang="pt-BR" b="1" dirty="0" smtClean="0">
                <a:solidFill>
                  <a:schemeClr val="bg1"/>
                </a:solidFill>
                <a:cs typeface="Arial" panose="020B0604020202020204" pitchFamily="34" charset="0"/>
              </a:rPr>
              <a:t>(caso selecionados previamente na tela de aquisição) com dados gravados na base do sistema.</a:t>
            </a:r>
          </a:p>
          <a:p>
            <a:pPr marL="285750" indent="-285750" algn="just">
              <a:lnSpc>
                <a:spcPct val="90000"/>
              </a:lnSpc>
              <a:spcBef>
                <a:spcPct val="20000"/>
              </a:spcBef>
              <a:buFont typeface="Wingdings" panose="05000000000000000000" pitchFamily="2" charset="2"/>
              <a:buChar char="Ø"/>
            </a:pPr>
            <a:r>
              <a:rPr lang="pt-BR" altLang="pt-BR" b="1" dirty="0" smtClean="0">
                <a:solidFill>
                  <a:schemeClr val="bg1"/>
                </a:solidFill>
                <a:cs typeface="Arial" panose="020B0604020202020204" pitchFamily="34" charset="0"/>
              </a:rPr>
              <a:t>Planilha "</a:t>
            </a:r>
            <a:r>
              <a:rPr lang="pt-BR" altLang="pt-BR" b="1" dirty="0" smtClean="0">
                <a:solidFill>
                  <a:srgbClr val="FFFF66"/>
                </a:solidFill>
                <a:cs typeface="Arial" panose="020B0604020202020204" pitchFamily="34" charset="0"/>
              </a:rPr>
              <a:t>Caso Base</a:t>
            </a:r>
            <a:r>
              <a:rPr lang="pt-BR" altLang="pt-BR" b="1" dirty="0" smtClean="0">
                <a:solidFill>
                  <a:schemeClr val="bg1"/>
                </a:solidFill>
                <a:cs typeface="Arial" panose="020B0604020202020204" pitchFamily="34" charset="0"/>
              </a:rPr>
              <a:t>" com o conjunto união dos barramentos dos estudo corrente e estudos históricos selecionados. Barramentos de estudos que constam na planilhas mas não foram liberados não influenciarão neste conjunto (Ex.: estudos mensais passados).</a:t>
            </a:r>
          </a:p>
          <a:p>
            <a:pPr marL="285750" indent="-285750" algn="just">
              <a:lnSpc>
                <a:spcPct val="90000"/>
              </a:lnSpc>
              <a:spcBef>
                <a:spcPct val="20000"/>
              </a:spcBef>
              <a:buFont typeface="Wingdings" panose="05000000000000000000" pitchFamily="2" charset="2"/>
              <a:buChar char="Ø"/>
            </a:pPr>
            <a:r>
              <a:rPr lang="pt-BR" altLang="pt-BR" b="1" dirty="0" smtClean="0">
                <a:solidFill>
                  <a:schemeClr val="bg1"/>
                </a:solidFill>
                <a:cs typeface="Arial" panose="020B0604020202020204" pitchFamily="34" charset="0"/>
              </a:rPr>
              <a:t>Planilhas de </a:t>
            </a:r>
            <a:r>
              <a:rPr lang="pt-BR" altLang="pt-BR" b="1" dirty="0" smtClean="0">
                <a:solidFill>
                  <a:srgbClr val="FFFF66"/>
                </a:solidFill>
                <a:cs typeface="Arial" panose="020B0604020202020204" pitchFamily="34" charset="0"/>
              </a:rPr>
              <a:t>dados verificados por barramento e/ou carga global</a:t>
            </a:r>
            <a:r>
              <a:rPr lang="pt-BR" altLang="pt-BR" b="1" dirty="0" smtClean="0">
                <a:solidFill>
                  <a:schemeClr val="bg1"/>
                </a:solidFill>
                <a:cs typeface="Arial" panose="020B0604020202020204" pitchFamily="34" charset="0"/>
              </a:rPr>
              <a:t>.</a:t>
            </a:r>
          </a:p>
          <a:p>
            <a:pPr marL="285750" indent="-285750" algn="just">
              <a:lnSpc>
                <a:spcPct val="90000"/>
              </a:lnSpc>
              <a:spcBef>
                <a:spcPct val="20000"/>
              </a:spcBef>
              <a:buFont typeface="Wingdings" panose="05000000000000000000" pitchFamily="2" charset="2"/>
              <a:buChar char="Ø"/>
            </a:pPr>
            <a:r>
              <a:rPr lang="pt-BR" altLang="pt-BR" b="1" dirty="0" smtClean="0">
                <a:solidFill>
                  <a:schemeClr val="bg1"/>
                </a:solidFill>
                <a:cs typeface="Arial" panose="020B0604020202020204" pitchFamily="34" charset="0"/>
              </a:rPr>
              <a:t>Planilhas "</a:t>
            </a:r>
            <a:r>
              <a:rPr lang="pt-BR" altLang="pt-BR" b="1" dirty="0" smtClean="0">
                <a:solidFill>
                  <a:srgbClr val="FFFF66"/>
                </a:solidFill>
                <a:cs typeface="Arial" panose="020B0604020202020204" pitchFamily="34" charset="0"/>
              </a:rPr>
              <a:t>Sazonalidade</a:t>
            </a:r>
            <a:r>
              <a:rPr lang="pt-BR" altLang="pt-BR" b="1" dirty="0" smtClean="0">
                <a:solidFill>
                  <a:schemeClr val="bg1"/>
                </a:solidFill>
                <a:cs typeface="Arial" panose="020B0604020202020204" pitchFamily="34" charset="0"/>
              </a:rPr>
              <a:t>", "</a:t>
            </a:r>
            <a:r>
              <a:rPr lang="pt-BR" altLang="pt-BR" b="1" dirty="0" smtClean="0">
                <a:solidFill>
                  <a:srgbClr val="FFFF66"/>
                </a:solidFill>
                <a:cs typeface="Arial" panose="020B0604020202020204" pitchFamily="34" charset="0"/>
              </a:rPr>
              <a:t>Curvas PU</a:t>
            </a:r>
            <a:r>
              <a:rPr lang="pt-BR" altLang="pt-BR" b="1" dirty="0" smtClean="0">
                <a:solidFill>
                  <a:schemeClr val="bg1"/>
                </a:solidFill>
                <a:cs typeface="Arial" panose="020B0604020202020204" pitchFamily="34" charset="0"/>
              </a:rPr>
              <a:t>" e "</a:t>
            </a:r>
            <a:r>
              <a:rPr lang="pt-BR" altLang="pt-BR" b="1" dirty="0" smtClean="0">
                <a:solidFill>
                  <a:srgbClr val="FFFF66"/>
                </a:solidFill>
                <a:cs typeface="Arial" panose="020B0604020202020204" pitchFamily="34" charset="0"/>
              </a:rPr>
              <a:t>Curvas MW</a:t>
            </a:r>
            <a:r>
              <a:rPr lang="pt-BR" altLang="pt-BR" b="1" dirty="0" smtClean="0">
                <a:solidFill>
                  <a:schemeClr val="bg1"/>
                </a:solidFill>
                <a:cs typeface="Arial" panose="020B0604020202020204" pitchFamily="34" charset="0"/>
              </a:rPr>
              <a:t>" caso a opção "Sazonalidade" for previamente selecionada.</a:t>
            </a:r>
          </a:p>
          <a:p>
            <a:pPr algn="just">
              <a:lnSpc>
                <a:spcPct val="90000"/>
              </a:lnSpc>
              <a:spcBef>
                <a:spcPct val="20000"/>
              </a:spcBef>
            </a:pPr>
            <a:endParaRPr lang="pt-BR" altLang="pt-BR" dirty="0" smtClean="0">
              <a:solidFill>
                <a:schemeClr val="bg1"/>
              </a:solidFill>
              <a:cs typeface="Arial" panose="020B0604020202020204" pitchFamily="34" charset="0"/>
            </a:endParaRPr>
          </a:p>
          <a:p>
            <a:pPr algn="just">
              <a:lnSpc>
                <a:spcPct val="90000"/>
              </a:lnSpc>
              <a:spcBef>
                <a:spcPct val="20000"/>
              </a:spcBef>
            </a:pPr>
            <a:r>
              <a:rPr lang="pt-BR" altLang="pt-BR" dirty="0" smtClean="0">
                <a:solidFill>
                  <a:schemeClr val="bg1"/>
                </a:solidFill>
                <a:cs typeface="Arial" panose="020B0604020202020204" pitchFamily="34" charset="0"/>
              </a:rPr>
              <a:t>Observação:</a:t>
            </a:r>
          </a:p>
          <a:p>
            <a:pPr algn="just">
              <a:lnSpc>
                <a:spcPct val="90000"/>
              </a:lnSpc>
              <a:spcBef>
                <a:spcPct val="20000"/>
              </a:spcBef>
            </a:pPr>
            <a:r>
              <a:rPr lang="pt-BR" altLang="pt-BR" dirty="0" smtClean="0">
                <a:solidFill>
                  <a:schemeClr val="bg1"/>
                </a:solidFill>
                <a:cs typeface="Arial" panose="020B0604020202020204" pitchFamily="34" charset="0"/>
              </a:rPr>
              <a:t>As planilhas "</a:t>
            </a:r>
            <a:r>
              <a:rPr lang="pt-BR" altLang="pt-BR" dirty="0" err="1" smtClean="0">
                <a:solidFill>
                  <a:srgbClr val="FFFF66"/>
                </a:solidFill>
                <a:cs typeface="Arial" panose="020B0604020202020204" pitchFamily="34" charset="0"/>
              </a:rPr>
              <a:t>Anarede</a:t>
            </a:r>
            <a:r>
              <a:rPr lang="pt-BR" altLang="pt-BR" dirty="0" smtClean="0">
                <a:solidFill>
                  <a:schemeClr val="bg1"/>
                </a:solidFill>
                <a:cs typeface="Arial" panose="020B0604020202020204" pitchFamily="34" charset="0"/>
              </a:rPr>
              <a:t>" e "</a:t>
            </a:r>
            <a:r>
              <a:rPr lang="pt-BR" altLang="pt-BR" dirty="0" smtClean="0">
                <a:solidFill>
                  <a:srgbClr val="FFFF66"/>
                </a:solidFill>
                <a:cs typeface="Arial" panose="020B0604020202020204" pitchFamily="34" charset="0"/>
              </a:rPr>
              <a:t>Dados Gráficos</a:t>
            </a:r>
            <a:r>
              <a:rPr lang="pt-BR" altLang="pt-BR" dirty="0" smtClean="0">
                <a:solidFill>
                  <a:schemeClr val="bg1"/>
                </a:solidFill>
                <a:cs typeface="Arial" panose="020B0604020202020204" pitchFamily="34" charset="0"/>
              </a:rPr>
              <a:t>" para uso como CPNE? </a:t>
            </a:r>
            <a:r>
              <a:rPr lang="pt-BR" altLang="pt-BR" dirty="0" err="1" smtClean="0">
                <a:solidFill>
                  <a:schemeClr val="bg1"/>
                </a:solidFill>
                <a:cs typeface="Arial" panose="020B0604020202020204" pitchFamily="34" charset="0"/>
              </a:rPr>
              <a:t>Utilities</a:t>
            </a:r>
            <a:r>
              <a:rPr lang="pt-BR" altLang="pt-BR" dirty="0" smtClean="0">
                <a:solidFill>
                  <a:schemeClr val="bg1"/>
                </a:solidFill>
                <a:cs typeface="Arial" panose="020B0604020202020204" pitchFamily="34" charset="0"/>
              </a:rPr>
              <a:t> não serão mais apresentadas</a:t>
            </a:r>
            <a:r>
              <a:rPr lang="pt-BR" altLang="pt-BR" b="1" dirty="0" smtClean="0">
                <a:solidFill>
                  <a:schemeClr val="bg1"/>
                </a:solidFill>
                <a:cs typeface="Arial" panose="020B0604020202020204" pitchFamily="34" charset="0"/>
              </a:rPr>
              <a:t>.</a:t>
            </a:r>
          </a:p>
        </p:txBody>
      </p:sp>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spTree>
    <p:extLst>
      <p:ext uri="{BB962C8B-B14F-4D97-AF65-F5344CB8AC3E}">
        <p14:creationId xmlns:p14="http://schemas.microsoft.com/office/powerpoint/2010/main" val="59009037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107504" y="836712"/>
            <a:ext cx="8784976" cy="8402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b="1" dirty="0">
                <a:solidFill>
                  <a:srgbClr val="FFFF66"/>
                </a:solidFill>
                <a:cs typeface="Arial" panose="020B0604020202020204" pitchFamily="34" charset="0"/>
              </a:rPr>
              <a:t>A</a:t>
            </a:r>
            <a:r>
              <a:rPr lang="pt-BR" altLang="pt-BR" b="1" dirty="0" smtClean="0">
                <a:solidFill>
                  <a:srgbClr val="FFFF66"/>
                </a:solidFill>
                <a:cs typeface="Arial" panose="020B0604020202020204" pitchFamily="34" charset="0"/>
              </a:rPr>
              <a:t>lterações nas planilhas </a:t>
            </a:r>
            <a:r>
              <a:rPr lang="pt-BR" altLang="pt-BR" b="1" dirty="0" smtClean="0">
                <a:solidFill>
                  <a:schemeClr val="bg1"/>
                </a:solidFill>
                <a:cs typeface="Arial" panose="020B0604020202020204" pitchFamily="34" charset="0"/>
              </a:rPr>
              <a:t>– visando atender a 2ª Fase do SCPCB foram feitas algumas alterações nas planilhas do arquivo padrão. Essas alterações </a:t>
            </a:r>
            <a:r>
              <a:rPr lang="pt-BR" altLang="pt-BR" b="1" dirty="0">
                <a:solidFill>
                  <a:srgbClr val="FFFF66"/>
                </a:solidFill>
                <a:cs typeface="Arial" panose="020B0604020202020204" pitchFamily="34" charset="0"/>
              </a:rPr>
              <a:t>impedem</a:t>
            </a:r>
            <a:r>
              <a:rPr lang="pt-BR" altLang="pt-BR" b="1" dirty="0" smtClean="0">
                <a:solidFill>
                  <a:schemeClr val="bg1"/>
                </a:solidFill>
                <a:cs typeface="Arial" panose="020B0604020202020204" pitchFamily="34" charset="0"/>
              </a:rPr>
              <a:t> a utilização do arquivo com o CPNE. São listadas abaixo algumas alterações:</a:t>
            </a:r>
          </a:p>
        </p:txBody>
      </p:sp>
      <p:sp>
        <p:nvSpPr>
          <p:cNvPr id="6" name="Retângulo 5"/>
          <p:cNvSpPr/>
          <p:nvPr/>
        </p:nvSpPr>
        <p:spPr>
          <a:xfrm>
            <a:off x="107504" y="1846365"/>
            <a:ext cx="8784976" cy="433041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Planilhas  de dados de carga prevista e verificada por barramento e de compensação reativa (planilhas vinculadas a planilha “Caso Base”).</a:t>
            </a: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Inclusão de agrupamentos de geração.</a:t>
            </a: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Totalizações de todas as opções de agrupamentos (carga e geração)</a:t>
            </a: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Totalização de carga líquida.</a:t>
            </a: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Fundo de célula cinza-escuro para mês em que o barramento está fora do horizonte do estudo =&gt; SISBAR. A </a:t>
            </a:r>
            <a:r>
              <a:rPr lang="pt-BR" altLang="pt-BR" b="1" dirty="0">
                <a:solidFill>
                  <a:schemeClr val="bg1"/>
                </a:solidFill>
                <a:cs typeface="Arial" panose="020B0604020202020204" pitchFamily="34" charset="0"/>
              </a:rPr>
              <a:t>formatação do mês do dado verificado segue a configuração do respectivo estudo Mensal</a:t>
            </a:r>
            <a:r>
              <a:rPr lang="pt-BR" altLang="pt-BR" b="1" dirty="0" smtClean="0">
                <a:solidFill>
                  <a:schemeClr val="bg1"/>
                </a:solidFill>
                <a:cs typeface="Arial" panose="020B0604020202020204" pitchFamily="34" charset="0"/>
              </a:rPr>
              <a:t>.</a:t>
            </a:r>
            <a:endParaRPr lang="pt-BR" altLang="pt-BR" b="1" dirty="0">
              <a:solidFill>
                <a:schemeClr val="bg1"/>
              </a:solidFill>
              <a:cs typeface="Arial" panose="020B0604020202020204" pitchFamily="34" charset="0"/>
            </a:endParaRP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Inclusão de coluna “Linhas sem dados”.</a:t>
            </a: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Inclusão de coluna “Partições” (número e nome).</a:t>
            </a:r>
          </a:p>
          <a:p>
            <a:pPr marL="285750" indent="-285750" algn="just">
              <a:lnSpc>
                <a:spcPct val="90000"/>
              </a:lnSpc>
              <a:spcBef>
                <a:spcPct val="20000"/>
              </a:spcBef>
              <a:buFont typeface="Wingdings" panose="05000000000000000000" pitchFamily="2" charset="2"/>
              <a:buChar char="ü"/>
            </a:pPr>
            <a:endParaRPr lang="pt-BR" altLang="pt-BR" b="1" dirty="0">
              <a:solidFill>
                <a:schemeClr val="bg1"/>
              </a:solidFill>
              <a:cs typeface="Arial" panose="020B0604020202020204" pitchFamily="34" charset="0"/>
            </a:endParaRPr>
          </a:p>
          <a:p>
            <a:pPr algn="just">
              <a:lnSpc>
                <a:spcPct val="90000"/>
              </a:lnSpc>
              <a:spcBef>
                <a:spcPct val="20000"/>
              </a:spcBef>
            </a:pPr>
            <a:r>
              <a:rPr lang="pt-BR" altLang="pt-BR" b="1" dirty="0">
                <a:solidFill>
                  <a:schemeClr val="bg1"/>
                </a:solidFill>
                <a:cs typeface="Arial" panose="020B0604020202020204" pitchFamily="34" charset="0"/>
              </a:rPr>
              <a:t>OBS: </a:t>
            </a:r>
            <a:r>
              <a:rPr lang="pt-BR" altLang="pt-BR" b="1" dirty="0" smtClean="0">
                <a:solidFill>
                  <a:schemeClr val="bg1"/>
                </a:solidFill>
                <a:cs typeface="Arial" panose="020B0604020202020204" pitchFamily="34" charset="0"/>
              </a:rPr>
              <a:t>O preenchimento </a:t>
            </a:r>
            <a:r>
              <a:rPr lang="pt-BR" altLang="pt-BR" b="1" dirty="0">
                <a:solidFill>
                  <a:schemeClr val="bg1"/>
                </a:solidFill>
                <a:cs typeface="Arial" panose="020B0604020202020204" pitchFamily="34" charset="0"/>
              </a:rPr>
              <a:t>do </a:t>
            </a:r>
            <a:r>
              <a:rPr lang="pt-BR" altLang="pt-BR" b="1" dirty="0">
                <a:solidFill>
                  <a:srgbClr val="FFFF66"/>
                </a:solidFill>
                <a:cs typeface="Arial" panose="020B0604020202020204" pitchFamily="34" charset="0"/>
              </a:rPr>
              <a:t>nome das usinas na planilha “Caso Base” </a:t>
            </a:r>
            <a:r>
              <a:rPr lang="pt-BR" altLang="pt-BR" b="1" dirty="0" smtClean="0">
                <a:solidFill>
                  <a:schemeClr val="bg1"/>
                </a:solidFill>
                <a:cs typeface="Arial" panose="020B0604020202020204" pitchFamily="34" charset="0"/>
              </a:rPr>
              <a:t>não </a:t>
            </a:r>
            <a:r>
              <a:rPr lang="pt-BR" altLang="pt-BR" b="1" dirty="0">
                <a:solidFill>
                  <a:schemeClr val="bg1"/>
                </a:solidFill>
                <a:cs typeface="Arial" panose="020B0604020202020204" pitchFamily="34" charset="0"/>
              </a:rPr>
              <a:t>será gravada na base. O agente deverá atualizar o Anexo III do TR e enviá-lo ao ONS </a:t>
            </a:r>
            <a:r>
              <a:rPr lang="pt-BR" altLang="pt-BR" b="1" dirty="0" smtClean="0">
                <a:solidFill>
                  <a:schemeClr val="bg1"/>
                </a:solidFill>
                <a:cs typeface="Arial" panose="020B0604020202020204" pitchFamily="34" charset="0"/>
              </a:rPr>
              <a:t>junto com as premissas </a:t>
            </a:r>
            <a:r>
              <a:rPr lang="pt-BR" altLang="pt-BR" b="1" dirty="0">
                <a:solidFill>
                  <a:schemeClr val="bg1"/>
                </a:solidFill>
                <a:cs typeface="Arial" panose="020B0604020202020204" pitchFamily="34" charset="0"/>
              </a:rPr>
              <a:t>indicando correções e/ou alterações.</a:t>
            </a:r>
          </a:p>
          <a:p>
            <a:pPr algn="just">
              <a:lnSpc>
                <a:spcPct val="90000"/>
              </a:lnSpc>
              <a:spcBef>
                <a:spcPct val="20000"/>
              </a:spcBef>
            </a:pPr>
            <a:endParaRPr lang="pt-BR" altLang="pt-BR" b="1" dirty="0" smtClean="0">
              <a:solidFill>
                <a:schemeClr val="bg1"/>
              </a:solidFill>
              <a:cs typeface="Arial" panose="020B0604020202020204" pitchFamily="34" charset="0"/>
            </a:endParaRPr>
          </a:p>
        </p:txBody>
      </p:sp>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spTree>
    <p:extLst>
      <p:ext uri="{BB962C8B-B14F-4D97-AF65-F5344CB8AC3E}">
        <p14:creationId xmlns:p14="http://schemas.microsoft.com/office/powerpoint/2010/main" val="263346201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107504" y="764704"/>
            <a:ext cx="8784976" cy="3416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a:solidFill>
                  <a:srgbClr val="FFFF66"/>
                </a:solidFill>
                <a:cs typeface="Arial" panose="020B0604020202020204" pitchFamily="34" charset="0"/>
              </a:rPr>
              <a:t>A</a:t>
            </a:r>
            <a:r>
              <a:rPr lang="pt-BR" altLang="pt-BR" b="1" dirty="0" smtClean="0">
                <a:solidFill>
                  <a:srgbClr val="FFFF66"/>
                </a:solidFill>
                <a:cs typeface="Arial" panose="020B0604020202020204" pitchFamily="34" charset="0"/>
              </a:rPr>
              <a:t>lterações nas planilhas </a:t>
            </a:r>
            <a:r>
              <a:rPr lang="pt-BR" altLang="pt-BR" b="1" dirty="0" smtClean="0">
                <a:solidFill>
                  <a:schemeClr val="bg1"/>
                </a:solidFill>
                <a:cs typeface="Arial" panose="020B0604020202020204" pitchFamily="34" charset="0"/>
              </a:rPr>
              <a:t>– Continuação</a:t>
            </a:r>
          </a:p>
        </p:txBody>
      </p:sp>
      <p:sp>
        <p:nvSpPr>
          <p:cNvPr id="8" name="Retângulo 7"/>
          <p:cNvSpPr/>
          <p:nvPr/>
        </p:nvSpPr>
        <p:spPr>
          <a:xfrm>
            <a:off x="107504" y="2101771"/>
            <a:ext cx="8784976" cy="180972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Planilha  “Horo-sazonal”</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Totalizações de todas as opções de agrupamentos.</a:t>
            </a:r>
          </a:p>
          <a:p>
            <a:pPr marL="285750" indent="-285750" algn="just">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Fundo de célula cinza-escuro para mês em que o barramento está fora do horizonte do estudo </a:t>
            </a:r>
            <a:r>
              <a:rPr lang="pt-BR" altLang="pt-BR" b="1" dirty="0">
                <a:solidFill>
                  <a:schemeClr val="bg1"/>
                </a:solidFill>
                <a:cs typeface="Arial" panose="020B0604020202020204" pitchFamily="34" charset="0"/>
              </a:rPr>
              <a:t>=&gt; </a:t>
            </a:r>
            <a:r>
              <a:rPr lang="pt-BR" altLang="pt-BR" b="1" dirty="0" smtClean="0">
                <a:solidFill>
                  <a:schemeClr val="bg1"/>
                </a:solidFill>
                <a:cs typeface="Arial" panose="020B0604020202020204" pitchFamily="34" charset="0"/>
              </a:rPr>
              <a:t>SISBAR ou não está configurado no mês/quadrimestre como horo-sazonal. </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Inclusão </a:t>
            </a:r>
            <a:r>
              <a:rPr lang="pt-BR" altLang="pt-BR" b="1" dirty="0">
                <a:solidFill>
                  <a:schemeClr val="bg1"/>
                </a:solidFill>
                <a:cs typeface="Arial" panose="020B0604020202020204" pitchFamily="34" charset="0"/>
              </a:rPr>
              <a:t>de coluna “Linhas sem dados”.</a:t>
            </a:r>
          </a:p>
          <a:p>
            <a:pPr marL="285750" indent="-285750">
              <a:lnSpc>
                <a:spcPct val="90000"/>
              </a:lnSpc>
              <a:spcBef>
                <a:spcPct val="20000"/>
              </a:spcBef>
              <a:buFont typeface="Wingdings" panose="05000000000000000000" pitchFamily="2" charset="2"/>
              <a:buChar char="ü"/>
            </a:pPr>
            <a:r>
              <a:rPr lang="pt-BR" altLang="pt-BR" b="1" dirty="0">
                <a:solidFill>
                  <a:schemeClr val="bg1"/>
                </a:solidFill>
                <a:cs typeface="Arial" panose="020B0604020202020204" pitchFamily="34" charset="0"/>
              </a:rPr>
              <a:t>Inclusão de coluna “Partições</a:t>
            </a:r>
            <a:r>
              <a:rPr lang="pt-BR" altLang="pt-BR" b="1" dirty="0" smtClean="0">
                <a:solidFill>
                  <a:schemeClr val="bg1"/>
                </a:solidFill>
                <a:cs typeface="Arial" panose="020B0604020202020204" pitchFamily="34" charset="0"/>
              </a:rPr>
              <a:t>” e “100% HS”.</a:t>
            </a:r>
          </a:p>
        </p:txBody>
      </p:sp>
      <p:sp>
        <p:nvSpPr>
          <p:cNvPr id="11" name="Retângulo 10"/>
          <p:cNvSpPr/>
          <p:nvPr/>
        </p:nvSpPr>
        <p:spPr>
          <a:xfrm>
            <a:off x="107504" y="3833768"/>
            <a:ext cx="8784976" cy="6463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Planilha  “Remanejamento”</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Indicação de “não possui” remanejamentos verificados e/ou em contingência.</a:t>
            </a:r>
          </a:p>
        </p:txBody>
      </p:sp>
      <p:sp>
        <p:nvSpPr>
          <p:cNvPr id="12" name="Retângulo 11"/>
          <p:cNvSpPr/>
          <p:nvPr/>
        </p:nvSpPr>
        <p:spPr>
          <a:xfrm>
            <a:off x="107504" y="5679751"/>
            <a:ext cx="8784976" cy="6463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Planilhas  “Remanejamento”, “Obras de Distribuição” e “SE Distribuição”</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Lista para seleção de barramentos</a:t>
            </a:r>
          </a:p>
        </p:txBody>
      </p:sp>
      <p:pic>
        <p:nvPicPr>
          <p:cNvPr id="3" name="Imagem 2"/>
          <p:cNvPicPr>
            <a:picLocks noChangeAspect="1"/>
          </p:cNvPicPr>
          <p:nvPr/>
        </p:nvPicPr>
        <p:blipFill rotWithShape="1">
          <a:blip r:embed="rId2"/>
          <a:srcRect t="17157" r="35032" b="65400"/>
          <a:stretch/>
        </p:blipFill>
        <p:spPr>
          <a:xfrm>
            <a:off x="489066" y="4504961"/>
            <a:ext cx="6766667" cy="1021938"/>
          </a:xfrm>
          <a:prstGeom prst="rect">
            <a:avLst/>
          </a:prstGeom>
        </p:spPr>
      </p:pic>
      <p:sp>
        <p:nvSpPr>
          <p:cNvPr id="14" name="Seta para baixo 13"/>
          <p:cNvSpPr/>
          <p:nvPr/>
        </p:nvSpPr>
        <p:spPr>
          <a:xfrm rot="15482593">
            <a:off x="3347995" y="4474200"/>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Retângulo 14"/>
          <p:cNvSpPr/>
          <p:nvPr/>
        </p:nvSpPr>
        <p:spPr>
          <a:xfrm>
            <a:off x="109960" y="1154606"/>
            <a:ext cx="8784976" cy="9510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Planilhas “Curvas de Carga”</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Exibição da </a:t>
            </a:r>
            <a:r>
              <a:rPr lang="pt-BR" altLang="pt-BR" b="1" dirty="0">
                <a:solidFill>
                  <a:schemeClr val="bg1"/>
                </a:solidFill>
                <a:cs typeface="Arial" panose="020B0604020202020204" pitchFamily="34" charset="0"/>
              </a:rPr>
              <a:t>aba “Gráfico Curvas</a:t>
            </a:r>
            <a:r>
              <a:rPr lang="pt-BR" altLang="pt-BR" b="1" dirty="0" smtClean="0">
                <a:solidFill>
                  <a:schemeClr val="bg1"/>
                </a:solidFill>
                <a:cs typeface="Arial" panose="020B0604020202020204" pitchFamily="34" charset="0"/>
              </a:rPr>
              <a:t>”.</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Apresentação de dados previstos e históricos de todos os tipos de estudos.</a:t>
            </a:r>
          </a:p>
        </p:txBody>
      </p:sp>
      <p:sp>
        <p:nvSpPr>
          <p:cNvPr id="13"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spTree>
    <p:extLst>
      <p:ext uri="{BB962C8B-B14F-4D97-AF65-F5344CB8AC3E}">
        <p14:creationId xmlns:p14="http://schemas.microsoft.com/office/powerpoint/2010/main" val="231418278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107504" y="837977"/>
            <a:ext cx="8784976" cy="3416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a:solidFill>
                  <a:srgbClr val="FFFF66"/>
                </a:solidFill>
                <a:cs typeface="Arial" panose="020B0604020202020204" pitchFamily="34" charset="0"/>
              </a:rPr>
              <a:t>A</a:t>
            </a:r>
            <a:r>
              <a:rPr lang="pt-BR" altLang="pt-BR" b="1" dirty="0" smtClean="0">
                <a:solidFill>
                  <a:srgbClr val="FFFF66"/>
                </a:solidFill>
                <a:cs typeface="Arial" panose="020B0604020202020204" pitchFamily="34" charset="0"/>
              </a:rPr>
              <a:t>lterações nas planilhas </a:t>
            </a:r>
            <a:r>
              <a:rPr lang="pt-BR" altLang="pt-BR" b="1" dirty="0" smtClean="0">
                <a:solidFill>
                  <a:schemeClr val="bg1"/>
                </a:solidFill>
                <a:cs typeface="Arial" panose="020B0604020202020204" pitchFamily="34" charset="0"/>
              </a:rPr>
              <a:t>– Continuação</a:t>
            </a:r>
          </a:p>
        </p:txBody>
      </p:sp>
      <p:sp>
        <p:nvSpPr>
          <p:cNvPr id="8" name="Retângulo 7"/>
          <p:cNvSpPr/>
          <p:nvPr/>
        </p:nvSpPr>
        <p:spPr>
          <a:xfrm>
            <a:off x="107504" y="2101225"/>
            <a:ext cx="8784976" cy="6463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Planilha  “Curva Típica PU” e “Curva Típica MW”</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Valores de correção por hora (antes era por condição de carga)</a:t>
            </a:r>
          </a:p>
        </p:txBody>
      </p:sp>
      <p:sp>
        <p:nvSpPr>
          <p:cNvPr id="12" name="Retângulo 11"/>
          <p:cNvSpPr/>
          <p:nvPr/>
        </p:nvSpPr>
        <p:spPr>
          <a:xfrm>
            <a:off x="107504" y="1262709"/>
            <a:ext cx="8784976" cy="8956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Planilhas  “Demanda Máxima EPE” (PAR/PEL)</a:t>
            </a:r>
          </a:p>
          <a:p>
            <a:pPr marL="285750" indent="-28575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Introduzida planilha especifica (os dados eram enviado através da planilha “Sazonalidade”)</a:t>
            </a:r>
          </a:p>
        </p:txBody>
      </p:sp>
      <p:sp>
        <p:nvSpPr>
          <p:cNvPr id="11"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spTree>
    <p:extLst>
      <p:ext uri="{BB962C8B-B14F-4D97-AF65-F5344CB8AC3E}">
        <p14:creationId xmlns:p14="http://schemas.microsoft.com/office/powerpoint/2010/main" val="43366254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107504" y="779254"/>
            <a:ext cx="8784976" cy="3416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a:solidFill>
                  <a:srgbClr val="FFFF66"/>
                </a:solidFill>
                <a:cs typeface="Arial" panose="020B0604020202020204" pitchFamily="34" charset="0"/>
              </a:rPr>
              <a:t>A</a:t>
            </a:r>
            <a:r>
              <a:rPr lang="pt-BR" altLang="pt-BR" b="1" dirty="0" smtClean="0">
                <a:solidFill>
                  <a:srgbClr val="FFFF66"/>
                </a:solidFill>
                <a:cs typeface="Arial" panose="020B0604020202020204" pitchFamily="34" charset="0"/>
              </a:rPr>
              <a:t>lterações nas planilhas </a:t>
            </a:r>
            <a:r>
              <a:rPr lang="pt-BR" altLang="pt-BR" b="1" dirty="0" smtClean="0">
                <a:solidFill>
                  <a:schemeClr val="bg1"/>
                </a:solidFill>
                <a:cs typeface="Arial" panose="020B0604020202020204" pitchFamily="34" charset="0"/>
              </a:rPr>
              <a:t>– Continuação</a:t>
            </a:r>
          </a:p>
        </p:txBody>
      </p:sp>
      <p:sp>
        <p:nvSpPr>
          <p:cNvPr id="11" name="Retângulo 10"/>
          <p:cNvSpPr/>
          <p:nvPr/>
        </p:nvSpPr>
        <p:spPr>
          <a:xfrm>
            <a:off x="107504" y="1120886"/>
            <a:ext cx="8784976" cy="478900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Planilha  “Sazonalidade”</a:t>
            </a:r>
          </a:p>
          <a:p>
            <a:r>
              <a:rPr lang="pt-BR" sz="1700" b="1" dirty="0" smtClean="0">
                <a:solidFill>
                  <a:schemeClr val="bg1"/>
                </a:solidFill>
              </a:rPr>
              <a:t>Demanda Máxima Mensal:</a:t>
            </a:r>
            <a:endParaRPr lang="pt-BR" sz="1700" b="1" dirty="0">
              <a:solidFill>
                <a:schemeClr val="bg1"/>
              </a:solidFill>
            </a:endParaRPr>
          </a:p>
          <a:p>
            <a:r>
              <a:rPr lang="pt-BR" sz="1700" b="1" dirty="0">
                <a:solidFill>
                  <a:schemeClr val="bg1"/>
                </a:solidFill>
              </a:rPr>
              <a:t>1º - Recupera os dados verificados salvos no SCPCB;</a:t>
            </a:r>
          </a:p>
          <a:p>
            <a:r>
              <a:rPr lang="pt-BR" sz="1700" b="1" dirty="0">
                <a:solidFill>
                  <a:schemeClr val="bg1"/>
                </a:solidFill>
              </a:rPr>
              <a:t>2º - Para os meses faltantes (nessa ordem):</a:t>
            </a:r>
          </a:p>
          <a:p>
            <a:pPr defTabSz="355600"/>
            <a:r>
              <a:rPr lang="pt-BR" sz="1700" b="1" dirty="0">
                <a:solidFill>
                  <a:schemeClr val="bg1"/>
                </a:solidFill>
              </a:rPr>
              <a:t>	2.1) Do SPCEE (SAGIC) - maior valor horário para o </a:t>
            </a:r>
            <a:r>
              <a:rPr lang="pt-BR" sz="1700" b="1" dirty="0" smtClean="0">
                <a:solidFill>
                  <a:schemeClr val="bg1"/>
                </a:solidFill>
              </a:rPr>
              <a:t>mês/ano (2ª Fase do SCPCB);</a:t>
            </a:r>
            <a:endParaRPr lang="pt-BR" sz="1700" b="1" dirty="0">
              <a:solidFill>
                <a:schemeClr val="bg1"/>
              </a:solidFill>
            </a:endParaRPr>
          </a:p>
          <a:p>
            <a:pPr defTabSz="355600"/>
            <a:r>
              <a:rPr lang="pt-BR" sz="1700" b="1" dirty="0">
                <a:solidFill>
                  <a:schemeClr val="bg1"/>
                </a:solidFill>
              </a:rPr>
              <a:t>	2.2) O maior dado verificado de demanda encaminhado para o PMO (SCPC I);</a:t>
            </a:r>
          </a:p>
          <a:p>
            <a:pPr defTabSz="355600"/>
            <a:r>
              <a:rPr lang="pt-BR" sz="1700" b="1" dirty="0">
                <a:solidFill>
                  <a:schemeClr val="bg1"/>
                </a:solidFill>
              </a:rPr>
              <a:t>	2.3) O maior dado previsto de demanda encaminhado para o PMO (SCPC I</a:t>
            </a:r>
            <a:r>
              <a:rPr lang="pt-BR" sz="1700" b="1" dirty="0" smtClean="0">
                <a:solidFill>
                  <a:schemeClr val="bg1"/>
                </a:solidFill>
              </a:rPr>
              <a:t>);</a:t>
            </a:r>
          </a:p>
          <a:p>
            <a:pPr marL="355600" indent="-84138" defTabSz="355600"/>
            <a:r>
              <a:rPr lang="pt-BR" sz="1700" b="1" dirty="0" smtClean="0">
                <a:solidFill>
                  <a:schemeClr val="bg1"/>
                </a:solidFill>
              </a:rPr>
              <a:t>	2.4) Caso exista para algum mês/ano dado gravado no SCPCB (no estudo corrente) para os dois últimos anos da tabela sobrescrever qualquer dado recuperado nos itens anteriores;</a:t>
            </a:r>
          </a:p>
          <a:p>
            <a:pPr defTabSz="355600"/>
            <a:r>
              <a:rPr lang="pt-BR" sz="1700" b="1" dirty="0" smtClean="0">
                <a:solidFill>
                  <a:schemeClr val="bg1"/>
                </a:solidFill>
              </a:rPr>
              <a:t>	2.5) O </a:t>
            </a:r>
            <a:r>
              <a:rPr lang="pt-BR" sz="1700" b="1" dirty="0">
                <a:solidFill>
                  <a:schemeClr val="bg1"/>
                </a:solidFill>
              </a:rPr>
              <a:t>que não for preenchido na tabela deve ficar em branco (vazio). </a:t>
            </a:r>
            <a:endParaRPr lang="pt-BR" sz="1700" b="1" dirty="0" smtClean="0">
              <a:solidFill>
                <a:schemeClr val="bg1"/>
              </a:solidFill>
            </a:endParaRPr>
          </a:p>
          <a:p>
            <a:pPr defTabSz="355600"/>
            <a:endParaRPr lang="pt-BR" sz="1700" b="1" dirty="0">
              <a:solidFill>
                <a:schemeClr val="bg1"/>
              </a:solidFill>
            </a:endParaRPr>
          </a:p>
          <a:p>
            <a:pPr defTabSz="355600"/>
            <a:r>
              <a:rPr lang="pt-BR" sz="1700" b="1" dirty="0" smtClean="0">
                <a:solidFill>
                  <a:srgbClr val="FFFF66"/>
                </a:solidFill>
              </a:rPr>
              <a:t>Gravação na base: </a:t>
            </a:r>
            <a:r>
              <a:rPr lang="pt-BR" sz="1700" b="1" dirty="0" smtClean="0">
                <a:solidFill>
                  <a:schemeClr val="bg1"/>
                </a:solidFill>
              </a:rPr>
              <a:t>demanda para </a:t>
            </a:r>
            <a:r>
              <a:rPr lang="pt-BR" sz="1700" b="1" dirty="0">
                <a:solidFill>
                  <a:schemeClr val="bg1"/>
                </a:solidFill>
              </a:rPr>
              <a:t>cada mês de todos os anos apresentados na planilha Sazonalidade para o agente, considerando:</a:t>
            </a:r>
          </a:p>
          <a:p>
            <a:pPr defTabSz="355600"/>
            <a:r>
              <a:rPr lang="pt-BR" sz="1700" b="1" dirty="0">
                <a:solidFill>
                  <a:schemeClr val="bg1"/>
                </a:solidFill>
              </a:rPr>
              <a:t>•	Os valores dos dois últimos anos devem ser gravados para o agente no estudo corrente.</a:t>
            </a:r>
          </a:p>
          <a:p>
            <a:pPr defTabSz="355600"/>
            <a:r>
              <a:rPr lang="pt-BR" sz="1700" b="1" dirty="0">
                <a:solidFill>
                  <a:schemeClr val="bg1"/>
                </a:solidFill>
              </a:rPr>
              <a:t>•	Os demais anos devem ser gravados sem vínculo com estudo, por mês/ano.</a:t>
            </a:r>
          </a:p>
          <a:p>
            <a:pPr defTabSz="355600"/>
            <a:r>
              <a:rPr lang="pt-BR" sz="1700" b="1" dirty="0" smtClean="0">
                <a:solidFill>
                  <a:schemeClr val="bg1"/>
                </a:solidFill>
              </a:rPr>
              <a:t>As </a:t>
            </a:r>
            <a:r>
              <a:rPr lang="pt-BR" sz="1700" b="1" dirty="0">
                <a:solidFill>
                  <a:schemeClr val="bg1"/>
                </a:solidFill>
              </a:rPr>
              <a:t>células sem valores preenchidos, caso não haja nenhuma crítica impeditiva relacionada a dados não preenchidos, não devem ser gravados na base de dados. Caso já haja dados gravados, os respectivos registros devem ser excluídos da base. </a:t>
            </a:r>
            <a:endParaRPr lang="pt-BR" altLang="pt-BR" sz="1700" b="1" dirty="0" smtClean="0">
              <a:solidFill>
                <a:schemeClr val="bg1"/>
              </a:solidFill>
              <a:cs typeface="Arial" panose="020B0604020202020204" pitchFamily="34" charset="0"/>
            </a:endParaRPr>
          </a:p>
        </p:txBody>
      </p:sp>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spTree>
    <p:extLst>
      <p:ext uri="{BB962C8B-B14F-4D97-AF65-F5344CB8AC3E}">
        <p14:creationId xmlns:p14="http://schemas.microsoft.com/office/powerpoint/2010/main" val="74588472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107504" y="794124"/>
            <a:ext cx="8784976" cy="10895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a:solidFill>
                  <a:schemeClr val="bg1"/>
                </a:solidFill>
                <a:cs typeface="Arial" panose="020B0604020202020204" pitchFamily="34" charset="0"/>
              </a:rPr>
              <a:t>O</a:t>
            </a:r>
            <a:r>
              <a:rPr lang="pt-BR" altLang="pt-BR" b="1" dirty="0" smtClean="0">
                <a:solidFill>
                  <a:schemeClr val="bg1"/>
                </a:solidFill>
                <a:cs typeface="Arial" panose="020B0604020202020204" pitchFamily="34" charset="0"/>
              </a:rPr>
              <a:t>pção “</a:t>
            </a:r>
            <a:r>
              <a:rPr lang="pt-BR" altLang="pt-BR" b="1" dirty="0" smtClean="0">
                <a:solidFill>
                  <a:srgbClr val="FFFF66"/>
                </a:solidFill>
                <a:cs typeface="Arial" panose="020B0604020202020204" pitchFamily="34" charset="0"/>
              </a:rPr>
              <a:t>Utilitários</a:t>
            </a:r>
            <a:r>
              <a:rPr lang="pt-BR" altLang="pt-BR" b="1" dirty="0" smtClean="0">
                <a:solidFill>
                  <a:schemeClr val="bg1"/>
                </a:solidFill>
                <a:cs typeface="Arial" panose="020B0604020202020204" pitchFamily="34" charset="0"/>
              </a:rPr>
              <a:t>” da funcionalidade “</a:t>
            </a:r>
            <a:r>
              <a:rPr lang="pt-BR" altLang="pt-BR" b="1" dirty="0" smtClean="0">
                <a:solidFill>
                  <a:srgbClr val="FFFF66"/>
                </a:solidFill>
                <a:cs typeface="Arial" panose="020B0604020202020204" pitchFamily="34" charset="0"/>
              </a:rPr>
              <a:t>Geral</a:t>
            </a:r>
            <a:r>
              <a:rPr lang="pt-BR" altLang="pt-BR" b="1" dirty="0" smtClean="0">
                <a:solidFill>
                  <a:schemeClr val="bg1"/>
                </a:solidFill>
                <a:cs typeface="Arial" panose="020B0604020202020204" pitchFamily="34" charset="0"/>
              </a:rPr>
              <a:t>”: Estando com uma planilha aberta do arquivo padrão, o acionamento dessa opção abre um painel com opções de navegação na planilha, de exibir/ocultar colunas da planilha e  outras específicas, dependo da planilha em foco.</a:t>
            </a:r>
          </a:p>
        </p:txBody>
      </p:sp>
      <p:sp>
        <p:nvSpPr>
          <p:cNvPr id="11"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pic>
        <p:nvPicPr>
          <p:cNvPr id="12" name="Imagem 11"/>
          <p:cNvPicPr>
            <a:picLocks noChangeAspect="1"/>
          </p:cNvPicPr>
          <p:nvPr/>
        </p:nvPicPr>
        <p:blipFill rotWithShape="1">
          <a:blip r:embed="rId2" cstate="print">
            <a:extLst>
              <a:ext uri="{28A0092B-C50C-407E-A947-70E740481C1C}">
                <a14:useLocalDpi xmlns:a14="http://schemas.microsoft.com/office/drawing/2010/main" val="0"/>
              </a:ext>
            </a:extLst>
          </a:blip>
          <a:srcRect l="49580"/>
          <a:stretch/>
        </p:blipFill>
        <p:spPr bwMode="auto">
          <a:xfrm>
            <a:off x="216024" y="1349330"/>
            <a:ext cx="8388424" cy="1335276"/>
          </a:xfrm>
          <a:prstGeom prst="rect">
            <a:avLst/>
          </a:prstGeom>
          <a:noFill/>
          <a:ln>
            <a:noFill/>
          </a:ln>
        </p:spPr>
      </p:pic>
      <p:pic>
        <p:nvPicPr>
          <p:cNvPr id="13" name="Imagem 12"/>
          <p:cNvPicPr>
            <a:picLocks noChangeAspect="1"/>
          </p:cNvPicPr>
          <p:nvPr/>
        </p:nvPicPr>
        <p:blipFill rotWithShape="1">
          <a:blip r:embed="rId3"/>
          <a:srcRect l="20889" t="16129" b="22159"/>
          <a:stretch/>
        </p:blipFill>
        <p:spPr>
          <a:xfrm>
            <a:off x="216024" y="2736361"/>
            <a:ext cx="8388424" cy="3680701"/>
          </a:xfrm>
          <a:prstGeom prst="rect">
            <a:avLst/>
          </a:prstGeom>
        </p:spPr>
      </p:pic>
      <p:sp>
        <p:nvSpPr>
          <p:cNvPr id="15" name="Seta para baixo 14"/>
          <p:cNvSpPr/>
          <p:nvPr/>
        </p:nvSpPr>
        <p:spPr>
          <a:xfrm rot="17878370">
            <a:off x="6302522" y="2619624"/>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Seta para baixo 13"/>
          <p:cNvSpPr/>
          <p:nvPr/>
        </p:nvSpPr>
        <p:spPr>
          <a:xfrm rot="10800000">
            <a:off x="6302521" y="2206428"/>
            <a:ext cx="216024" cy="5040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82843981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107504" y="685618"/>
            <a:ext cx="8784976" cy="34163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A opção “</a:t>
            </a:r>
            <a:r>
              <a:rPr lang="pt-BR" altLang="pt-BR" b="1" dirty="0" smtClean="0">
                <a:solidFill>
                  <a:srgbClr val="FFFF66"/>
                </a:solidFill>
                <a:cs typeface="Arial" panose="020B0604020202020204" pitchFamily="34" charset="0"/>
              </a:rPr>
              <a:t>Utilitários</a:t>
            </a:r>
            <a:r>
              <a:rPr lang="pt-BR" altLang="pt-BR" b="1" dirty="0" smtClean="0">
                <a:solidFill>
                  <a:schemeClr val="bg1"/>
                </a:solidFill>
                <a:cs typeface="Arial" panose="020B0604020202020204" pitchFamily="34" charset="0"/>
              </a:rPr>
              <a:t>” da funcionalidade “Dados” – </a:t>
            </a:r>
            <a:r>
              <a:rPr lang="pt-BR" altLang="pt-BR" b="1" dirty="0" smtClean="0">
                <a:solidFill>
                  <a:srgbClr val="FFFF66"/>
                </a:solidFill>
                <a:cs typeface="Arial" panose="020B0604020202020204" pitchFamily="34" charset="0"/>
              </a:rPr>
              <a:t>Exemplos</a:t>
            </a:r>
            <a:r>
              <a:rPr lang="pt-BR" altLang="pt-BR" b="1" dirty="0" smtClean="0">
                <a:solidFill>
                  <a:schemeClr val="bg1"/>
                </a:solidFill>
                <a:cs typeface="Arial" panose="020B0604020202020204" pitchFamily="34" charset="0"/>
              </a:rPr>
              <a:t>:</a:t>
            </a:r>
          </a:p>
        </p:txBody>
      </p:sp>
      <p:pic>
        <p:nvPicPr>
          <p:cNvPr id="5" name="Imagem 4"/>
          <p:cNvPicPr>
            <a:picLocks noChangeAspect="1"/>
          </p:cNvPicPr>
          <p:nvPr/>
        </p:nvPicPr>
        <p:blipFill rotWithShape="1">
          <a:blip r:embed="rId2"/>
          <a:srcRect l="84812" t="17553" b="31634"/>
          <a:stretch/>
        </p:blipFill>
        <p:spPr>
          <a:xfrm>
            <a:off x="323528" y="1464835"/>
            <a:ext cx="1982374" cy="3620349"/>
          </a:xfrm>
          <a:prstGeom prst="rect">
            <a:avLst/>
          </a:prstGeom>
        </p:spPr>
      </p:pic>
      <p:pic>
        <p:nvPicPr>
          <p:cNvPr id="11" name="Imagem 10"/>
          <p:cNvPicPr>
            <a:picLocks noChangeAspect="1"/>
          </p:cNvPicPr>
          <p:nvPr/>
        </p:nvPicPr>
        <p:blipFill rotWithShape="1">
          <a:blip r:embed="rId2"/>
          <a:srcRect l="84812" t="82360"/>
          <a:stretch/>
        </p:blipFill>
        <p:spPr>
          <a:xfrm>
            <a:off x="323528" y="5085184"/>
            <a:ext cx="1982374" cy="1256825"/>
          </a:xfrm>
          <a:prstGeom prst="rect">
            <a:avLst/>
          </a:prstGeom>
        </p:spPr>
      </p:pic>
      <p:pic>
        <p:nvPicPr>
          <p:cNvPr id="6" name="Imagem 5"/>
          <p:cNvPicPr>
            <a:picLocks noChangeAspect="1"/>
          </p:cNvPicPr>
          <p:nvPr/>
        </p:nvPicPr>
        <p:blipFill rotWithShape="1">
          <a:blip r:embed="rId3"/>
          <a:srcRect l="85049" t="17733" b="31067"/>
          <a:stretch/>
        </p:blipFill>
        <p:spPr>
          <a:xfrm>
            <a:off x="2843808" y="1464835"/>
            <a:ext cx="1954223" cy="3764365"/>
          </a:xfrm>
          <a:prstGeom prst="rect">
            <a:avLst/>
          </a:prstGeom>
        </p:spPr>
      </p:pic>
      <p:pic>
        <p:nvPicPr>
          <p:cNvPr id="12" name="Imagem 11"/>
          <p:cNvPicPr>
            <a:picLocks noChangeAspect="1"/>
          </p:cNvPicPr>
          <p:nvPr/>
        </p:nvPicPr>
        <p:blipFill rotWithShape="1">
          <a:blip r:embed="rId3"/>
          <a:srcRect l="85049" t="80718" b="2631"/>
          <a:stretch/>
        </p:blipFill>
        <p:spPr>
          <a:xfrm>
            <a:off x="2843807" y="5230357"/>
            <a:ext cx="1954223" cy="1224136"/>
          </a:xfrm>
          <a:prstGeom prst="rect">
            <a:avLst/>
          </a:prstGeom>
        </p:spPr>
      </p:pic>
      <p:sp>
        <p:nvSpPr>
          <p:cNvPr id="13" name="Retângulo 12"/>
          <p:cNvSpPr/>
          <p:nvPr/>
        </p:nvSpPr>
        <p:spPr>
          <a:xfrm>
            <a:off x="2843807" y="1704900"/>
            <a:ext cx="956725" cy="20313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sz="800" dirty="0" smtClean="0">
                <a:cs typeface="Arial" panose="020B0604020202020204" pitchFamily="34" charset="0"/>
              </a:rPr>
              <a:t>Curvas Típicas </a:t>
            </a:r>
            <a:r>
              <a:rPr lang="pt-BR" altLang="pt-BR" sz="800" dirty="0" err="1" smtClean="0">
                <a:cs typeface="Arial" panose="020B0604020202020204" pitchFamily="34" charset="0"/>
              </a:rPr>
              <a:t>pu</a:t>
            </a:r>
            <a:endParaRPr lang="pt-BR" altLang="pt-BR" sz="800" dirty="0" smtClean="0">
              <a:cs typeface="Arial" panose="020B0604020202020204" pitchFamily="34" charset="0"/>
            </a:endParaRPr>
          </a:p>
        </p:txBody>
      </p:sp>
      <p:pic>
        <p:nvPicPr>
          <p:cNvPr id="7" name="Imagem 6"/>
          <p:cNvPicPr>
            <a:picLocks noChangeAspect="1"/>
          </p:cNvPicPr>
          <p:nvPr/>
        </p:nvPicPr>
        <p:blipFill rotWithShape="1">
          <a:blip r:embed="rId4"/>
          <a:srcRect l="85049" t="17694" b="38235"/>
          <a:stretch/>
        </p:blipFill>
        <p:spPr>
          <a:xfrm>
            <a:off x="5220072" y="1464835"/>
            <a:ext cx="1966315" cy="3260309"/>
          </a:xfrm>
          <a:prstGeom prst="rect">
            <a:avLst/>
          </a:prstGeom>
        </p:spPr>
      </p:pic>
      <p:pic>
        <p:nvPicPr>
          <p:cNvPr id="16" name="Imagem 15"/>
          <p:cNvPicPr>
            <a:picLocks noChangeAspect="1"/>
          </p:cNvPicPr>
          <p:nvPr/>
        </p:nvPicPr>
        <p:blipFill rotWithShape="1">
          <a:blip r:embed="rId4"/>
          <a:srcRect l="85049" t="74140" b="2483"/>
          <a:stretch/>
        </p:blipFill>
        <p:spPr>
          <a:xfrm>
            <a:off x="5220072" y="4725144"/>
            <a:ext cx="1966315" cy="1729349"/>
          </a:xfrm>
          <a:prstGeom prst="rect">
            <a:avLst/>
          </a:prstGeom>
        </p:spPr>
      </p:pic>
      <p:sp>
        <p:nvSpPr>
          <p:cNvPr id="17" name="Retângulo 16"/>
          <p:cNvSpPr/>
          <p:nvPr/>
        </p:nvSpPr>
        <p:spPr>
          <a:xfrm>
            <a:off x="5220072" y="1704900"/>
            <a:ext cx="956725" cy="20313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sz="800" dirty="0" smtClean="0">
                <a:cs typeface="Arial" panose="020B0604020202020204" pitchFamily="34" charset="0"/>
              </a:rPr>
              <a:t>Sazonalidade</a:t>
            </a:r>
          </a:p>
        </p:txBody>
      </p:sp>
      <p:sp>
        <p:nvSpPr>
          <p:cNvPr id="18" name="Retângulo 17"/>
          <p:cNvSpPr/>
          <p:nvPr/>
        </p:nvSpPr>
        <p:spPr>
          <a:xfrm>
            <a:off x="7380312" y="4504583"/>
            <a:ext cx="1656184" cy="183742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sz="1400" b="1" dirty="0" smtClean="0">
                <a:solidFill>
                  <a:schemeClr val="bg1"/>
                </a:solidFill>
                <a:cs typeface="Arial" panose="020B0604020202020204" pitchFamily="34" charset="0"/>
              </a:rPr>
              <a:t>OBS: nas planilha de carga por barramento haverá opção de formatação de valores máximos e mínimos anuais (MW e </a:t>
            </a:r>
            <a:r>
              <a:rPr lang="pt-BR" altLang="pt-BR" sz="1400" b="1" dirty="0" err="1" smtClean="0">
                <a:solidFill>
                  <a:schemeClr val="bg1"/>
                </a:solidFill>
                <a:cs typeface="Arial" panose="020B0604020202020204" pitchFamily="34" charset="0"/>
              </a:rPr>
              <a:t>Mvar</a:t>
            </a:r>
            <a:r>
              <a:rPr lang="pt-BR" altLang="pt-BR" sz="1400" b="1" dirty="0" smtClean="0">
                <a:solidFill>
                  <a:schemeClr val="bg1"/>
                </a:solidFill>
                <a:cs typeface="Arial" panose="020B0604020202020204" pitchFamily="34" charset="0"/>
              </a:rPr>
              <a:t>) por barramento.</a:t>
            </a:r>
          </a:p>
        </p:txBody>
      </p:sp>
      <p:sp>
        <p:nvSpPr>
          <p:cNvPr id="15"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spTree>
    <p:extLst>
      <p:ext uri="{BB962C8B-B14F-4D97-AF65-F5344CB8AC3E}">
        <p14:creationId xmlns:p14="http://schemas.microsoft.com/office/powerpoint/2010/main" val="132977075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07504" y="836712"/>
            <a:ext cx="8784976" cy="545995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r>
              <a:rPr lang="pt-BR" altLang="pt-BR" sz="1600" b="1" dirty="0" smtClean="0">
                <a:solidFill>
                  <a:srgbClr val="FFFF66"/>
                </a:solidFill>
                <a:latin typeface="Arial" panose="020B0604020202020204" pitchFamily="34" charset="0"/>
                <a:cs typeface="Arial" panose="020B0604020202020204" pitchFamily="34" charset="0"/>
              </a:rPr>
              <a:t>Observações:</a:t>
            </a:r>
          </a:p>
          <a:p>
            <a:pPr algn="just">
              <a:lnSpc>
                <a:spcPct val="90000"/>
              </a:lnSpc>
              <a:spcBef>
                <a:spcPct val="20000"/>
              </a:spcBef>
            </a:pPr>
            <a:endParaRPr lang="pt-BR" altLang="pt-BR" sz="1600" b="1" dirty="0" smtClean="0">
              <a:solidFill>
                <a:srgbClr val="FFFF66"/>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Dependendo do </a:t>
            </a:r>
            <a:r>
              <a:rPr lang="pt-BR" altLang="pt-BR" sz="1600" b="1" dirty="0">
                <a:solidFill>
                  <a:schemeClr val="bg1"/>
                </a:solidFill>
                <a:latin typeface="Arial" panose="020B0604020202020204" pitchFamily="34" charset="0"/>
                <a:cs typeface="Arial" panose="020B0604020202020204" pitchFamily="34" charset="0"/>
              </a:rPr>
              <a:t>n</a:t>
            </a:r>
            <a:r>
              <a:rPr lang="pt-BR" altLang="pt-BR" sz="1600" b="1" dirty="0" smtClean="0">
                <a:solidFill>
                  <a:schemeClr val="bg1"/>
                </a:solidFill>
                <a:latin typeface="Arial" panose="020B0604020202020204" pitchFamily="34" charset="0"/>
                <a:cs typeface="Arial" panose="020B0604020202020204" pitchFamily="34" charset="0"/>
              </a:rPr>
              <a:t>úmero de barramentos do agentes, quantidade de estudos passados,  anos de dados verificados e quantidade de dados gravados,  a aquisição do arquivo pode ser demorada;</a:t>
            </a:r>
          </a:p>
          <a:p>
            <a:pPr marL="342900" indent="-342900" algn="just">
              <a:lnSpc>
                <a:spcPct val="90000"/>
              </a:lnSpc>
              <a:spcBef>
                <a:spcPct val="20000"/>
              </a:spcBef>
              <a:buFont typeface="Arial" panose="020B0604020202020204" pitchFamily="34" charset="0"/>
              <a:buChar char="•"/>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Antes de </a:t>
            </a:r>
            <a:r>
              <a:rPr lang="pt-BR" altLang="pt-BR" sz="1600" b="1" dirty="0" err="1" smtClean="0">
                <a:solidFill>
                  <a:schemeClr val="bg1"/>
                </a:solidFill>
                <a:latin typeface="Arial" panose="020B0604020202020204" pitchFamily="34" charset="0"/>
                <a:cs typeface="Arial" panose="020B0604020202020204" pitchFamily="34" charset="0"/>
              </a:rPr>
              <a:t>aquisitar</a:t>
            </a:r>
            <a:r>
              <a:rPr lang="pt-BR" altLang="pt-BR" sz="1600" b="1" dirty="0" smtClean="0">
                <a:solidFill>
                  <a:schemeClr val="bg1"/>
                </a:solidFill>
                <a:latin typeface="Arial" panose="020B0604020202020204" pitchFamily="34" charset="0"/>
                <a:cs typeface="Arial" panose="020B0604020202020204" pitchFamily="34" charset="0"/>
              </a:rPr>
              <a:t> o arquivo, certifique-se das atualizações prévias que devem ser feitas (SISBAR, barramentos horo-sazonais, agrupamentos) e dos estudos passados e anos de dados verificados que deseja </a:t>
            </a:r>
            <a:r>
              <a:rPr lang="pt-BR" altLang="pt-BR" sz="1600" b="1" dirty="0" err="1" smtClean="0">
                <a:solidFill>
                  <a:schemeClr val="bg1"/>
                </a:solidFill>
                <a:latin typeface="Arial" panose="020B0604020202020204" pitchFamily="34" charset="0"/>
                <a:cs typeface="Arial" panose="020B0604020202020204" pitchFamily="34" charset="0"/>
              </a:rPr>
              <a:t>aquisitar</a:t>
            </a:r>
            <a:r>
              <a:rPr lang="pt-BR" altLang="pt-BR" sz="1600" b="1" dirty="0" smtClean="0">
                <a:solidFill>
                  <a:schemeClr val="bg1"/>
                </a:solidFill>
                <a:latin typeface="Arial" panose="020B0604020202020204" pitchFamily="34" charset="0"/>
                <a:cs typeface="Arial" panose="020B0604020202020204" pitchFamily="34" charset="0"/>
              </a:rPr>
              <a:t>, evitando assim a aquisição do arquivo repetidas vezes;</a:t>
            </a:r>
          </a:p>
          <a:p>
            <a:pPr marL="342900" indent="-342900" algn="just">
              <a:lnSpc>
                <a:spcPct val="90000"/>
              </a:lnSpc>
              <a:spcBef>
                <a:spcPct val="20000"/>
              </a:spcBef>
              <a:buFont typeface="Arial" panose="020B0604020202020204" pitchFamily="34" charset="0"/>
              <a:buChar char="•"/>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A alteração da estrutura do arquivo (layout, cabeçalhos, títulos, </a:t>
            </a:r>
            <a:r>
              <a:rPr lang="pt-BR" altLang="pt-BR" sz="1600" b="1" dirty="0" err="1" smtClean="0">
                <a:solidFill>
                  <a:schemeClr val="bg1"/>
                </a:solidFill>
                <a:latin typeface="Arial" panose="020B0604020202020204" pitchFamily="34" charset="0"/>
                <a:cs typeface="Arial" panose="020B0604020202020204" pitchFamily="34" charset="0"/>
              </a:rPr>
              <a:t>etc</a:t>
            </a:r>
            <a:r>
              <a:rPr lang="pt-BR" altLang="pt-BR" sz="1600" b="1" dirty="0" smtClean="0">
                <a:solidFill>
                  <a:schemeClr val="bg1"/>
                </a:solidFill>
                <a:latin typeface="Arial" panose="020B0604020202020204" pitchFamily="34" charset="0"/>
                <a:cs typeface="Arial" panose="020B0604020202020204" pitchFamily="34" charset="0"/>
              </a:rPr>
              <a:t>) pode impedir sua utilização no sistema;</a:t>
            </a:r>
          </a:p>
          <a:p>
            <a:pPr marL="342900" indent="-342900" algn="just">
              <a:lnSpc>
                <a:spcPct val="90000"/>
              </a:lnSpc>
              <a:spcBef>
                <a:spcPct val="20000"/>
              </a:spcBef>
              <a:buFont typeface="Arial" panose="020B0604020202020204" pitchFamily="34" charset="0"/>
              <a:buChar char="•"/>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Planilhas incluídas ou duplicadas manualmente não serão reconhecidas pelo sistema</a:t>
            </a:r>
            <a:r>
              <a:rPr lang="pt-BR" altLang="pt-BR" sz="1600" b="1" dirty="0">
                <a:solidFill>
                  <a:schemeClr val="bg1"/>
                </a:solidFill>
                <a:latin typeface="Arial" panose="020B0604020202020204" pitchFamily="34" charset="0"/>
                <a:cs typeface="Arial" panose="020B0604020202020204" pitchFamily="34" charset="0"/>
              </a:rPr>
              <a:t>. </a:t>
            </a:r>
            <a:r>
              <a:rPr lang="pt-BR" altLang="pt-BR" sz="1600" b="1" dirty="0" smtClean="0">
                <a:solidFill>
                  <a:schemeClr val="bg1"/>
                </a:solidFill>
                <a:latin typeface="Arial" panose="020B0604020202020204" pitchFamily="34" charset="0"/>
                <a:cs typeface="Arial" panose="020B0604020202020204" pitchFamily="34" charset="0"/>
              </a:rPr>
              <a:t>Para </a:t>
            </a:r>
            <a:r>
              <a:rPr lang="pt-BR" altLang="pt-BR" sz="1600" b="1" dirty="0">
                <a:solidFill>
                  <a:schemeClr val="bg1"/>
                </a:solidFill>
                <a:latin typeface="Arial" panose="020B0604020202020204" pitchFamily="34" charset="0"/>
                <a:cs typeface="Arial" panose="020B0604020202020204" pitchFamily="34" charset="0"/>
              </a:rPr>
              <a:t>que sejam reconhecidas pelo </a:t>
            </a:r>
            <a:r>
              <a:rPr lang="pt-BR" altLang="pt-BR" sz="1600" b="1" dirty="0" smtClean="0">
                <a:solidFill>
                  <a:schemeClr val="bg1"/>
                </a:solidFill>
                <a:latin typeface="Arial" panose="020B0604020202020204" pitchFamily="34" charset="0"/>
                <a:cs typeface="Arial" panose="020B0604020202020204" pitchFamily="34" charset="0"/>
              </a:rPr>
              <a:t>sistema, as planilhas do arquivo padrão poderão ser duplicadas através da opção “</a:t>
            </a:r>
            <a:r>
              <a:rPr lang="pt-BR" altLang="pt-BR" sz="1600" b="1" dirty="0" smtClean="0">
                <a:solidFill>
                  <a:srgbClr val="FFFF66"/>
                </a:solidFill>
                <a:latin typeface="Arial" panose="020B0604020202020204" pitchFamily="34" charset="0"/>
                <a:cs typeface="Arial" panose="020B0604020202020204" pitchFamily="34" charset="0"/>
              </a:rPr>
              <a:t>Copiar Planilha</a:t>
            </a:r>
            <a:r>
              <a:rPr lang="pt-BR" altLang="pt-BR" sz="1600" b="1" dirty="0" smtClean="0">
                <a:solidFill>
                  <a:schemeClr val="bg1"/>
                </a:solidFill>
                <a:latin typeface="Arial" panose="020B0604020202020204" pitchFamily="34" charset="0"/>
                <a:cs typeface="Arial" panose="020B0604020202020204" pitchFamily="34" charset="0"/>
              </a:rPr>
              <a:t>” da funcionalidade “</a:t>
            </a:r>
            <a:r>
              <a:rPr lang="pt-BR" altLang="pt-BR" sz="1600" b="1" dirty="0" smtClean="0">
                <a:solidFill>
                  <a:srgbClr val="FFFF66"/>
                </a:solidFill>
                <a:latin typeface="Arial" panose="020B0604020202020204" pitchFamily="34" charset="0"/>
                <a:cs typeface="Arial" panose="020B0604020202020204" pitchFamily="34" charset="0"/>
              </a:rPr>
              <a:t>Geral</a:t>
            </a:r>
            <a:r>
              <a:rPr lang="pt-BR" altLang="pt-BR" sz="1600" b="1" dirty="0" smtClean="0">
                <a:solidFill>
                  <a:schemeClr val="bg1"/>
                </a:solidFill>
                <a:latin typeface="Arial" panose="020B0604020202020204" pitchFamily="34" charset="0"/>
                <a:cs typeface="Arial" panose="020B0604020202020204" pitchFamily="34" charset="0"/>
              </a:rPr>
              <a:t>”;</a:t>
            </a:r>
          </a:p>
          <a:p>
            <a:pPr marL="342900" indent="-342900" algn="just">
              <a:lnSpc>
                <a:spcPct val="90000"/>
              </a:lnSpc>
              <a:spcBef>
                <a:spcPct val="20000"/>
              </a:spcBef>
              <a:buFont typeface="Arial" panose="020B0604020202020204" pitchFamily="34" charset="0"/>
              <a:buChar char="•"/>
            </a:pPr>
            <a:endParaRPr lang="pt-BR" altLang="pt-BR" sz="1600" b="1"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Existem informações contidas no arquivo de dado padrão criadas e utilizadas pelo sistema, porém não facilmente identificadas pelo usuário (exemplo estudo de referência, nome do agente, </a:t>
            </a:r>
            <a:r>
              <a:rPr lang="pt-BR" altLang="pt-BR" sz="1600" b="1" dirty="0" err="1" smtClean="0">
                <a:solidFill>
                  <a:schemeClr val="bg1"/>
                </a:solidFill>
                <a:latin typeface="Arial" panose="020B0604020202020204" pitchFamily="34" charset="0"/>
                <a:cs typeface="Arial" panose="020B0604020202020204" pitchFamily="34" charset="0"/>
              </a:rPr>
              <a:t>etc</a:t>
            </a:r>
            <a:r>
              <a:rPr lang="pt-BR" altLang="pt-BR" sz="1600" b="1" dirty="0" smtClean="0">
                <a:solidFill>
                  <a:schemeClr val="bg1"/>
                </a:solidFill>
                <a:latin typeface="Arial" panose="020B0604020202020204" pitchFamily="34" charset="0"/>
                <a:cs typeface="Arial" panose="020B0604020202020204" pitchFamily="34" charset="0"/>
              </a:rPr>
              <a:t>);</a:t>
            </a:r>
          </a:p>
        </p:txBody>
      </p:sp>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spTree>
    <p:extLst>
      <p:ext uri="{BB962C8B-B14F-4D97-AF65-F5344CB8AC3E}">
        <p14:creationId xmlns:p14="http://schemas.microsoft.com/office/powerpoint/2010/main" val="327455759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179512" y="836712"/>
            <a:ext cx="8784976" cy="4453527"/>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285750" algn="just">
              <a:lnSpc>
                <a:spcPct val="90000"/>
              </a:lnSpc>
              <a:spcBef>
                <a:spcPct val="20000"/>
              </a:spcBef>
              <a:buFont typeface="Arial" panose="020B0604020202020204" pitchFamily="34" charset="0"/>
              <a:buChar char="•"/>
            </a:pPr>
            <a:r>
              <a:rPr lang="pt-BR" altLang="pt-BR" sz="1600" b="1" dirty="0">
                <a:solidFill>
                  <a:srgbClr val="FFFF66"/>
                </a:solidFill>
                <a:latin typeface="Arial" panose="020B0604020202020204" pitchFamily="34" charset="0"/>
                <a:cs typeface="Arial" panose="020B0604020202020204" pitchFamily="34" charset="0"/>
              </a:rPr>
              <a:t>Observações:</a:t>
            </a:r>
          </a:p>
          <a:p>
            <a:pPr marL="285750" indent="-285750" algn="just">
              <a:lnSpc>
                <a:spcPct val="90000"/>
              </a:lnSpc>
              <a:spcBef>
                <a:spcPct val="20000"/>
              </a:spcBef>
              <a:buFont typeface="Arial" panose="020B0604020202020204" pitchFamily="34" charset="0"/>
              <a:buChar char="•"/>
            </a:pPr>
            <a:endParaRPr lang="pt-BR" altLang="pt-BR" dirty="0" smtClean="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a:solidFill>
                  <a:schemeClr val="bg1"/>
                </a:solidFill>
                <a:latin typeface="Arial" panose="020B0604020202020204" pitchFamily="34" charset="0"/>
                <a:cs typeface="Arial" panose="020B0604020202020204" pitchFamily="34" charset="0"/>
              </a:rPr>
              <a:t>O CPNE? </a:t>
            </a:r>
            <a:r>
              <a:rPr lang="pt-BR" altLang="pt-BR" sz="1600" b="1" dirty="0" err="1">
                <a:solidFill>
                  <a:schemeClr val="bg1"/>
                </a:solidFill>
                <a:latin typeface="Arial" panose="020B0604020202020204" pitchFamily="34" charset="0"/>
                <a:cs typeface="Arial" panose="020B0604020202020204" pitchFamily="34" charset="0"/>
              </a:rPr>
              <a:t>Utilities</a:t>
            </a:r>
            <a:r>
              <a:rPr lang="pt-BR" altLang="pt-BR" sz="1600" b="1" dirty="0">
                <a:solidFill>
                  <a:schemeClr val="bg1"/>
                </a:solidFill>
                <a:latin typeface="Arial" panose="020B0604020202020204" pitchFamily="34" charset="0"/>
                <a:cs typeface="Arial" panose="020B0604020202020204" pitchFamily="34" charset="0"/>
              </a:rPr>
              <a:t> não irá funcionar com o arquivo de coleta de dados gerado pelo SCPCB nessa fase.</a:t>
            </a:r>
          </a:p>
          <a:p>
            <a:pPr marL="342900" indent="-342900" algn="just">
              <a:lnSpc>
                <a:spcPct val="90000"/>
              </a:lnSpc>
              <a:spcBef>
                <a:spcPct val="20000"/>
              </a:spcBef>
              <a:buFont typeface="Arial" panose="020B0604020202020204" pitchFamily="34" charset="0"/>
              <a:buChar char="•"/>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a:solidFill>
                  <a:schemeClr val="bg1"/>
                </a:solidFill>
                <a:latin typeface="Arial" panose="020B0604020202020204" pitchFamily="34" charset="0"/>
                <a:cs typeface="Arial" panose="020B0604020202020204" pitchFamily="34" charset="0"/>
              </a:rPr>
              <a:t>O SCPCB disponibilizará funcionalidade para transferência de dados entre planilhas padrão geradas pelo sistema, dentro de um mesmo arquivo, ou entre diferentes arquivos. Na transferência os tipos de dados deverão ser os mesmos.</a:t>
            </a:r>
          </a:p>
          <a:p>
            <a:pPr marL="342900" indent="-342900" algn="just">
              <a:lnSpc>
                <a:spcPct val="90000"/>
              </a:lnSpc>
              <a:spcBef>
                <a:spcPct val="20000"/>
              </a:spcBef>
              <a:buFont typeface="Arial" panose="020B0604020202020204" pitchFamily="34" charset="0"/>
              <a:buChar char="•"/>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a:solidFill>
                  <a:schemeClr val="bg1"/>
                </a:solidFill>
                <a:latin typeface="Arial" panose="020B0604020202020204" pitchFamily="34" charset="0"/>
                <a:cs typeface="Arial" panose="020B0604020202020204" pitchFamily="34" charset="0"/>
              </a:rPr>
              <a:t>A inclusão de linhas nas planilhas de barramentos poderá ser feita através de opção do utilitários para a planilha “Caso Base” do arquivo de coleta de dados</a:t>
            </a:r>
            <a:r>
              <a:rPr lang="pt-BR" altLang="pt-BR" sz="1600" b="1" dirty="0" smtClean="0">
                <a:solidFill>
                  <a:schemeClr val="bg1"/>
                </a:solidFill>
                <a:latin typeface="Arial" panose="020B0604020202020204" pitchFamily="34" charset="0"/>
                <a:cs typeface="Arial" panose="020B0604020202020204" pitchFamily="34" charset="0"/>
              </a:rPr>
              <a:t>;</a:t>
            </a:r>
          </a:p>
          <a:p>
            <a:pPr marL="342900" indent="-342900" algn="just">
              <a:lnSpc>
                <a:spcPct val="90000"/>
              </a:lnSpc>
              <a:spcBef>
                <a:spcPct val="20000"/>
              </a:spcBef>
              <a:buFont typeface="Arial" panose="020B0604020202020204" pitchFamily="34" charset="0"/>
              <a:buChar char="•"/>
            </a:pPr>
            <a:endParaRPr lang="pt-BR" altLang="pt-BR" sz="1600" b="1" dirty="0">
              <a:solidFill>
                <a:schemeClr val="bg1"/>
              </a:solidFill>
              <a:latin typeface="Arial" panose="020B0604020202020204" pitchFamily="34" charset="0"/>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1600" b="1" dirty="0" smtClean="0">
                <a:solidFill>
                  <a:schemeClr val="bg1"/>
                </a:solidFill>
                <a:latin typeface="Arial" panose="020B0604020202020204" pitchFamily="34" charset="0"/>
                <a:cs typeface="Arial" panose="020B0604020202020204" pitchFamily="34" charset="0"/>
              </a:rPr>
              <a:t>Nessa </a:t>
            </a:r>
            <a:r>
              <a:rPr lang="pt-BR" altLang="pt-BR" sz="1600" b="1" dirty="0">
                <a:solidFill>
                  <a:schemeClr val="bg1"/>
                </a:solidFill>
                <a:latin typeface="Arial" panose="020B0604020202020204" pitchFamily="34" charset="0"/>
                <a:cs typeface="Arial" panose="020B0604020202020204" pitchFamily="34" charset="0"/>
              </a:rPr>
              <a:t>2ª Fase de operação do SCPCB as rotinas de análise de previsão de carga, desagregação, curvas típicas e caracterização deverão ser realizadas através do SCPCB;</a:t>
            </a:r>
          </a:p>
          <a:p>
            <a:pPr marL="285750" indent="-285750" algn="just">
              <a:lnSpc>
                <a:spcPct val="90000"/>
              </a:lnSpc>
              <a:spcBef>
                <a:spcPct val="20000"/>
              </a:spcBef>
              <a:buFont typeface="Arial" panose="020B0604020202020204" pitchFamily="34" charset="0"/>
              <a:buChar char="•"/>
            </a:pPr>
            <a:endParaRPr lang="pt-BR" altLang="pt-BR"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Arial" panose="020B0604020202020204" pitchFamily="34" charset="0"/>
              <a:buChar char="•"/>
            </a:pPr>
            <a:endParaRPr lang="pt-BR" altLang="pt-BR" dirty="0" smtClean="0">
              <a:solidFill>
                <a:schemeClr val="bg1"/>
              </a:solidFill>
              <a:latin typeface="Arial" panose="020B0604020202020204" pitchFamily="34" charset="0"/>
              <a:cs typeface="Arial" panose="020B0604020202020204" pitchFamily="34" charset="0"/>
            </a:endParaRPr>
          </a:p>
        </p:txBody>
      </p:sp>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11</a:t>
            </a:r>
            <a:r>
              <a:rPr lang="pt-BR" altLang="pt-BR" b="1" dirty="0"/>
              <a:t>. Aquisição do arquivos de dados</a:t>
            </a:r>
          </a:p>
        </p:txBody>
      </p:sp>
    </p:spTree>
    <p:extLst>
      <p:ext uri="{BB962C8B-B14F-4D97-AF65-F5344CB8AC3E}">
        <p14:creationId xmlns:p14="http://schemas.microsoft.com/office/powerpoint/2010/main" val="230191121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12. Inclusão e Exclusão de Linhas</a:t>
            </a:r>
            <a:endParaRPr lang="pt-BR" altLang="pt-BR" b="1" dirty="0"/>
          </a:p>
        </p:txBody>
      </p:sp>
      <p:sp>
        <p:nvSpPr>
          <p:cNvPr id="13" name="Retângulo 12"/>
          <p:cNvSpPr/>
          <p:nvPr/>
        </p:nvSpPr>
        <p:spPr>
          <a:xfrm>
            <a:off x="107504" y="836712"/>
            <a:ext cx="8915672" cy="344094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A inclusão/exclusão </a:t>
            </a:r>
            <a:r>
              <a:rPr lang="pt-BR" altLang="pt-BR" sz="1600" b="1" dirty="0" smtClean="0">
                <a:solidFill>
                  <a:schemeClr val="bg1"/>
                </a:solidFill>
                <a:latin typeface="Arial" panose="020B0604020202020204" pitchFamily="34" charset="0"/>
                <a:cs typeface="Arial" panose="020B0604020202020204" pitchFamily="34" charset="0"/>
              </a:rPr>
              <a:t>de linhas no arquivo de dados deve </a:t>
            </a:r>
            <a:r>
              <a:rPr lang="pt-BR" altLang="pt-BR" sz="1600" b="1" dirty="0">
                <a:solidFill>
                  <a:schemeClr val="bg1"/>
                </a:solidFill>
                <a:latin typeface="Arial" panose="020B0604020202020204" pitchFamily="34" charset="0"/>
                <a:cs typeface="Arial" panose="020B0604020202020204" pitchFamily="34" charset="0"/>
              </a:rPr>
              <a:t>sempre ser realizada através da aba “Caso Base”, selecionando a funcionalidade “</a:t>
            </a:r>
            <a:r>
              <a:rPr lang="pt-BR" altLang="pt-BR" sz="1600" b="1" dirty="0">
                <a:solidFill>
                  <a:srgbClr val="FFFF66"/>
                </a:solidFill>
                <a:latin typeface="Arial" panose="020B0604020202020204" pitchFamily="34" charset="0"/>
                <a:cs typeface="Arial" panose="020B0604020202020204" pitchFamily="34" charset="0"/>
              </a:rPr>
              <a:t>Utilitários</a:t>
            </a:r>
            <a:r>
              <a:rPr lang="pt-BR" altLang="pt-BR" sz="1600" b="1" dirty="0">
                <a:solidFill>
                  <a:schemeClr val="bg1"/>
                </a:solidFill>
                <a:latin typeface="Arial" panose="020B0604020202020204" pitchFamily="34" charset="0"/>
                <a:cs typeface="Arial" panose="020B0604020202020204" pitchFamily="34" charset="0"/>
              </a:rPr>
              <a:t>”, onde serão apresentadas as seguintes opções:</a:t>
            </a:r>
          </a:p>
          <a:p>
            <a:pPr marL="742950" lvl="1" indent="-285750" algn="just">
              <a:lnSpc>
                <a:spcPct val="90000"/>
              </a:lnSpc>
              <a:spcBef>
                <a:spcPct val="20000"/>
              </a:spcBef>
              <a:buFont typeface="Wingdings" panose="05000000000000000000" pitchFamily="2" charset="2"/>
              <a:buChar char="Ø"/>
            </a:pPr>
            <a:r>
              <a:rPr lang="pt-BR" altLang="pt-BR" sz="1600" b="1" dirty="0">
                <a:solidFill>
                  <a:srgbClr val="FFFF66"/>
                </a:solidFill>
                <a:latin typeface="Arial" panose="020B0604020202020204" pitchFamily="34" charset="0"/>
                <a:cs typeface="Arial" panose="020B0604020202020204" pitchFamily="34" charset="0"/>
              </a:rPr>
              <a:t>Incluir Linhas</a:t>
            </a:r>
            <a:r>
              <a:rPr lang="pt-BR" altLang="pt-BR" sz="1600" b="1" dirty="0">
                <a:solidFill>
                  <a:schemeClr val="bg1"/>
                </a:solidFill>
                <a:latin typeface="Arial" panose="020B0604020202020204" pitchFamily="34" charset="0"/>
                <a:cs typeface="Arial" panose="020B0604020202020204" pitchFamily="34" charset="0"/>
              </a:rPr>
              <a:t>: O usuário seleciona uma linha na área de barramentos da planilha, informa a quantidade de linhas a serem incluídas e clica no botão “Incluir Linhas”;</a:t>
            </a:r>
          </a:p>
          <a:p>
            <a:pPr marL="742950" lvl="1" indent="-285750" algn="just">
              <a:lnSpc>
                <a:spcPct val="90000"/>
              </a:lnSpc>
              <a:spcBef>
                <a:spcPct val="20000"/>
              </a:spcBef>
              <a:buFont typeface="Wingdings" panose="05000000000000000000" pitchFamily="2" charset="2"/>
              <a:buChar char="Ø"/>
            </a:pPr>
            <a:r>
              <a:rPr lang="pt-BR" altLang="pt-BR" sz="1600" b="1" dirty="0">
                <a:solidFill>
                  <a:srgbClr val="FFFF66"/>
                </a:solidFill>
                <a:latin typeface="Arial" panose="020B0604020202020204" pitchFamily="34" charset="0"/>
                <a:cs typeface="Arial" panose="020B0604020202020204" pitchFamily="34" charset="0"/>
              </a:rPr>
              <a:t>Excluir Linhas</a:t>
            </a:r>
            <a:r>
              <a:rPr lang="pt-BR" altLang="pt-BR" sz="1600" b="1" dirty="0">
                <a:solidFill>
                  <a:schemeClr val="bg1"/>
                </a:solidFill>
                <a:latin typeface="Arial" panose="020B0604020202020204" pitchFamily="34" charset="0"/>
                <a:cs typeface="Arial" panose="020B0604020202020204" pitchFamily="34" charset="0"/>
              </a:rPr>
              <a:t>: O usuário seleciona uma linha na área de barramentos da planilha, informa a quantidade de linhas a serem incluídas e clica no botão “Incluir Linhas</a:t>
            </a:r>
            <a:r>
              <a:rPr lang="pt-BR" altLang="pt-BR" sz="1600" b="1" dirty="0" smtClean="0">
                <a:solidFill>
                  <a:schemeClr val="bg1"/>
                </a:solidFill>
                <a:latin typeface="Arial" panose="020B0604020202020204" pitchFamily="34" charset="0"/>
                <a:cs typeface="Arial" panose="020B0604020202020204" pitchFamily="34" charset="0"/>
              </a:rPr>
              <a:t>”;</a:t>
            </a:r>
          </a:p>
          <a:p>
            <a:pPr marL="742950" lvl="1" indent="-285750" algn="just">
              <a:lnSpc>
                <a:spcPct val="90000"/>
              </a:lnSpc>
              <a:spcBef>
                <a:spcPct val="20000"/>
              </a:spcBef>
              <a:buFont typeface="Wingdings" panose="05000000000000000000" pitchFamily="2" charset="2"/>
              <a:buChar char="Ø"/>
            </a:pP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inclusão/exclusão de linha no SCPCB tem por objetivo possibilitar a criação/exclusão de linhas em todas as planilhas de carga por barramento do arquivo em foco, vinculadas a aba “Caso Base”;</a:t>
            </a:r>
          </a:p>
          <a:p>
            <a:pPr marL="285750" indent="-28575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p:txBody>
      </p:sp>
      <p:pic>
        <p:nvPicPr>
          <p:cNvPr id="2" name="Imagem 1"/>
          <p:cNvPicPr>
            <a:picLocks noChangeAspect="1"/>
          </p:cNvPicPr>
          <p:nvPr/>
        </p:nvPicPr>
        <p:blipFill>
          <a:blip r:embed="rId2"/>
          <a:stretch>
            <a:fillRect/>
          </a:stretch>
        </p:blipFill>
        <p:spPr>
          <a:xfrm>
            <a:off x="2627784" y="4509120"/>
            <a:ext cx="3528392" cy="1224731"/>
          </a:xfrm>
          <a:prstGeom prst="rect">
            <a:avLst/>
          </a:prstGeom>
        </p:spPr>
      </p:pic>
    </p:spTree>
    <p:extLst>
      <p:ext uri="{BB962C8B-B14F-4D97-AF65-F5344CB8AC3E}">
        <p14:creationId xmlns:p14="http://schemas.microsoft.com/office/powerpoint/2010/main" val="31904676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63688" y="27691"/>
            <a:ext cx="7380312" cy="561975"/>
          </a:xfrm>
        </p:spPr>
        <p:txBody>
          <a:bodyPr/>
          <a:lstStyle/>
          <a:p>
            <a:r>
              <a:rPr lang="pt-BR" dirty="0"/>
              <a:t>2</a:t>
            </a:r>
            <a:r>
              <a:rPr lang="pt-BR" dirty="0" smtClean="0"/>
              <a:t>. O Projeto SCPCB</a:t>
            </a:r>
            <a:endParaRPr lang="pt-BR" dirty="0"/>
          </a:p>
        </p:txBody>
      </p:sp>
      <p:sp>
        <p:nvSpPr>
          <p:cNvPr id="4" name="Rectangle 5"/>
          <p:cNvSpPr>
            <a:spLocks noChangeArrowheads="1"/>
          </p:cNvSpPr>
          <p:nvPr/>
        </p:nvSpPr>
        <p:spPr bwMode="auto">
          <a:xfrm>
            <a:off x="107504" y="980728"/>
            <a:ext cx="8928992"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defRPr sz="2000">
                <a:solidFill>
                  <a:schemeClr val="tx1"/>
                </a:solidFill>
                <a:latin typeface="Arial" panose="020B0604020202020204" pitchFamily="34" charset="0"/>
              </a:defRPr>
            </a:lvl1pPr>
            <a:lvl2pPr marL="838200" indent="-38100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defRPr>
            </a:lvl9pPr>
          </a:lstStyle>
          <a:p>
            <a:pPr>
              <a:lnSpc>
                <a:spcPct val="90000"/>
              </a:lnSpc>
              <a:spcBef>
                <a:spcPct val="20000"/>
              </a:spcBef>
            </a:pPr>
            <a:r>
              <a:rPr lang="pt-BR" altLang="pt-BR" sz="1600" b="1" dirty="0">
                <a:solidFill>
                  <a:schemeClr val="bg1"/>
                </a:solidFill>
                <a:latin typeface="Tahoma" panose="020B0604030504040204" pitchFamily="34" charset="0"/>
              </a:rPr>
              <a:t>	</a:t>
            </a:r>
            <a:r>
              <a:rPr lang="pt-BR" altLang="pt-BR" sz="2400" b="1" dirty="0">
                <a:solidFill>
                  <a:schemeClr val="bg1"/>
                </a:solidFill>
                <a:cs typeface="Arial" panose="020B0604020202020204" pitchFamily="34" charset="0"/>
              </a:rPr>
              <a:t>Desenvolvimento de um sistema para atender o processo de  consolidação de previsões de carga por barramento para os estudos elétricos do ons (par, </a:t>
            </a:r>
            <a:r>
              <a:rPr lang="pt-BR" altLang="pt-BR" sz="2400" b="1" dirty="0" err="1">
                <a:solidFill>
                  <a:schemeClr val="bg1"/>
                </a:solidFill>
                <a:cs typeface="Arial" panose="020B0604020202020204" pitchFamily="34" charset="0"/>
              </a:rPr>
              <a:t>pel</a:t>
            </a:r>
            <a:r>
              <a:rPr lang="pt-BR" altLang="pt-BR" sz="2400" b="1" dirty="0">
                <a:solidFill>
                  <a:schemeClr val="bg1"/>
                </a:solidFill>
                <a:cs typeface="Arial" panose="020B0604020202020204" pitchFamily="34" charset="0"/>
              </a:rPr>
              <a:t>, quadrimestral, mensal e outros estudos específicos</a:t>
            </a:r>
            <a:r>
              <a:rPr lang="pt-BR" altLang="pt-BR" sz="2400" b="1" dirty="0" smtClean="0">
                <a:solidFill>
                  <a:schemeClr val="bg1"/>
                </a:solidFill>
                <a:cs typeface="Arial" panose="020B0604020202020204" pitchFamily="34" charset="0"/>
              </a:rPr>
              <a:t>).</a:t>
            </a:r>
            <a:endParaRPr lang="pt-BR" altLang="pt-BR" sz="1600" b="1" dirty="0">
              <a:solidFill>
                <a:schemeClr val="bg1"/>
              </a:solidFill>
              <a:latin typeface="Tahoma" panose="020B0604030504040204" pitchFamily="34" charset="0"/>
            </a:endParaRPr>
          </a:p>
          <a:p>
            <a:pPr marL="457200" lvl="1" indent="0">
              <a:lnSpc>
                <a:spcPct val="90000"/>
              </a:lnSpc>
              <a:spcBef>
                <a:spcPct val="20000"/>
              </a:spcBef>
            </a:pPr>
            <a:endParaRPr lang="pt-BR" altLang="pt-BR" sz="1600" b="1" dirty="0">
              <a:solidFill>
                <a:schemeClr val="bg1"/>
              </a:solidFill>
              <a:latin typeface="Tahoma" panose="020B0604030504040204" pitchFamily="34" charset="0"/>
            </a:endParaRPr>
          </a:p>
          <a:p>
            <a:pPr marL="0" indent="0" algn="l">
              <a:lnSpc>
                <a:spcPct val="90000"/>
              </a:lnSpc>
              <a:spcBef>
                <a:spcPct val="20000"/>
              </a:spcBef>
            </a:pPr>
            <a:endParaRPr lang="pt-BR" altLang="pt-BR" sz="1600" b="1" dirty="0">
              <a:solidFill>
                <a:schemeClr val="bg1"/>
              </a:solidFill>
              <a:latin typeface="Tahoma" panose="020B0604030504040204" pitchFamily="34" charset="0"/>
            </a:endParaRPr>
          </a:p>
        </p:txBody>
      </p:sp>
    </p:spTree>
    <p:extLst>
      <p:ext uri="{BB962C8B-B14F-4D97-AF65-F5344CB8AC3E}">
        <p14:creationId xmlns:p14="http://schemas.microsoft.com/office/powerpoint/2010/main" val="142828469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tângulo 12"/>
          <p:cNvSpPr/>
          <p:nvPr/>
        </p:nvSpPr>
        <p:spPr>
          <a:xfrm>
            <a:off x="107504" y="836712"/>
            <a:ext cx="8915672" cy="317009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742950" lvl="1" indent="-285750" algn="just">
              <a:lnSpc>
                <a:spcPct val="90000"/>
              </a:lnSpc>
              <a:spcBef>
                <a:spcPct val="20000"/>
              </a:spcBef>
              <a:buFont typeface="Wingdings" panose="05000000000000000000" pitchFamily="2" charset="2"/>
              <a:buChar char="Ø"/>
            </a:pPr>
            <a:r>
              <a:rPr lang="pt-BR" altLang="pt-BR" sz="1600" b="1" dirty="0" smtClean="0">
                <a:solidFill>
                  <a:srgbClr val="FFFF66"/>
                </a:solidFill>
                <a:latin typeface="Arial" panose="020B0604020202020204" pitchFamily="34" charset="0"/>
                <a:cs typeface="Arial" panose="020B0604020202020204" pitchFamily="34" charset="0"/>
              </a:rPr>
              <a:t>Atualizar Agrupamentos</a:t>
            </a:r>
            <a:r>
              <a:rPr lang="pt-BR" altLang="pt-BR" sz="1600" b="1" dirty="0" smtClean="0">
                <a:solidFill>
                  <a:schemeClr val="bg1"/>
                </a:solidFill>
                <a:latin typeface="Arial" panose="020B0604020202020204" pitchFamily="34" charset="0"/>
                <a:cs typeface="Arial" panose="020B0604020202020204" pitchFamily="34" charset="0"/>
              </a:rPr>
              <a:t>: Essa opção atualiza a lista dos nomes dos agrupamentos na seção de totalização dos agrupamentos existente nas planilhas do arquivo, vinculados a aba “Caso Base”, no caso de inclusão de novos barramentos associados a agrupamentos, bem como a atualização das totalizações. Essa atualização é feita apenas no arquivo de dados, não alterando a base de dados;</a:t>
            </a:r>
          </a:p>
          <a:p>
            <a:pPr marL="742950" lvl="1" indent="-285750" algn="just">
              <a:lnSpc>
                <a:spcPct val="90000"/>
              </a:lnSpc>
              <a:spcBef>
                <a:spcPct val="20000"/>
              </a:spcBef>
              <a:buFont typeface="Wingdings" panose="05000000000000000000" pitchFamily="2" charset="2"/>
              <a:buChar char="Ø"/>
            </a:pPr>
            <a:r>
              <a:rPr lang="pt-BR" altLang="pt-BR" sz="1600" b="1" dirty="0">
                <a:solidFill>
                  <a:srgbClr val="FFFF66"/>
                </a:solidFill>
                <a:latin typeface="Arial" panose="020B0604020202020204" pitchFamily="34" charset="0"/>
                <a:cs typeface="Arial" panose="020B0604020202020204" pitchFamily="34" charset="0"/>
              </a:rPr>
              <a:t>Incluir Totais de Barramentos</a:t>
            </a:r>
            <a:r>
              <a:rPr lang="pt-BR" altLang="pt-BR" sz="1600" b="1" dirty="0">
                <a:solidFill>
                  <a:schemeClr val="bg1"/>
                </a:solidFill>
                <a:latin typeface="Arial" panose="020B0604020202020204" pitchFamily="34" charset="0"/>
                <a:cs typeface="Arial" panose="020B0604020202020204" pitchFamily="34" charset="0"/>
              </a:rPr>
              <a:t>: O usuário </a:t>
            </a:r>
            <a:r>
              <a:rPr lang="pt-BR" altLang="pt-BR" sz="1600" b="1" dirty="0" smtClean="0">
                <a:solidFill>
                  <a:schemeClr val="bg1"/>
                </a:solidFill>
                <a:latin typeface="Arial" panose="020B0604020202020204" pitchFamily="34" charset="0"/>
                <a:cs typeface="Arial" panose="020B0604020202020204" pitchFamily="34" charset="0"/>
              </a:rPr>
              <a:t>poderá informar </a:t>
            </a:r>
            <a:r>
              <a:rPr lang="pt-BR" altLang="pt-BR" sz="1600" b="1" dirty="0">
                <a:solidFill>
                  <a:schemeClr val="bg1"/>
                </a:solidFill>
                <a:latin typeface="Arial" panose="020B0604020202020204" pitchFamily="34" charset="0"/>
                <a:cs typeface="Arial" panose="020B0604020202020204" pitchFamily="34" charset="0"/>
              </a:rPr>
              <a:t>o número da linha para inserção dos totais de barramentos. </a:t>
            </a:r>
            <a:endParaRPr lang="pt-BR" altLang="pt-BR" sz="1600" b="1" dirty="0" smtClean="0">
              <a:solidFill>
                <a:schemeClr val="bg1"/>
              </a:solidFill>
              <a:latin typeface="Arial" panose="020B0604020202020204" pitchFamily="34" charset="0"/>
              <a:cs typeface="Arial" panose="020B0604020202020204" pitchFamily="34" charset="0"/>
            </a:endParaRPr>
          </a:p>
          <a:p>
            <a:pPr marL="742950" lvl="1" indent="-28575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lvl="1" algn="just">
              <a:lnSpc>
                <a:spcPct val="90000"/>
              </a:lnSpc>
              <a:spcBef>
                <a:spcPct val="20000"/>
              </a:spcBef>
            </a:pPr>
            <a:r>
              <a:rPr lang="pt-BR" altLang="pt-BR" sz="1600" b="1" dirty="0" smtClean="0">
                <a:solidFill>
                  <a:srgbClr val="FFFF66"/>
                </a:solidFill>
                <a:latin typeface="Arial" panose="020B0604020202020204" pitchFamily="34" charset="0"/>
                <a:cs typeface="Arial" panose="020B0604020202020204" pitchFamily="34" charset="0"/>
              </a:rPr>
              <a:t>Observação Importante:</a:t>
            </a:r>
          </a:p>
          <a:p>
            <a:pPr lvl="1" algn="just">
              <a:lnSpc>
                <a:spcPct val="90000"/>
              </a:lnSpc>
              <a:spcBef>
                <a:spcPct val="20000"/>
              </a:spcBef>
            </a:pPr>
            <a:r>
              <a:rPr lang="pt-BR" altLang="pt-BR" sz="1600" b="1" dirty="0" smtClean="0">
                <a:solidFill>
                  <a:schemeClr val="bg1"/>
                </a:solidFill>
                <a:latin typeface="Arial" panose="020B0604020202020204" pitchFamily="34" charset="0"/>
                <a:cs typeface="Arial" panose="020B0604020202020204" pitchFamily="34" charset="0"/>
              </a:rPr>
              <a:t>Salve o arquivo antes de executar essas opções, pois as mesmas não ficam registradas no </a:t>
            </a:r>
            <a:r>
              <a:rPr lang="pt-BR" altLang="pt-BR" sz="1600" b="1" dirty="0" err="1" smtClean="0">
                <a:solidFill>
                  <a:schemeClr val="bg1"/>
                </a:solidFill>
                <a:latin typeface="Arial" panose="020B0604020202020204" pitchFamily="34" charset="0"/>
                <a:cs typeface="Arial" panose="020B0604020202020204" pitchFamily="34" charset="0"/>
              </a:rPr>
              <a:t>excel</a:t>
            </a:r>
            <a:r>
              <a:rPr lang="pt-BR" altLang="pt-BR" sz="1600" b="1" dirty="0" smtClean="0">
                <a:solidFill>
                  <a:schemeClr val="bg1"/>
                </a:solidFill>
                <a:latin typeface="Arial" panose="020B0604020202020204" pitchFamily="34" charset="0"/>
                <a:cs typeface="Arial" panose="020B0604020202020204" pitchFamily="34" charset="0"/>
              </a:rPr>
              <a:t> como opção para o “Desfazer”, ou seja, tudo o que for feito por essas opções não </a:t>
            </a:r>
            <a:r>
              <a:rPr lang="pt-BR" altLang="pt-BR" sz="1600" b="1" dirty="0">
                <a:solidFill>
                  <a:schemeClr val="bg1"/>
                </a:solidFill>
                <a:latin typeface="Arial" panose="020B0604020202020204" pitchFamily="34" charset="0"/>
                <a:cs typeface="Arial" panose="020B0604020202020204" pitchFamily="34" charset="0"/>
              </a:rPr>
              <a:t>poderá </a:t>
            </a:r>
            <a:r>
              <a:rPr lang="pt-BR" altLang="pt-BR" sz="1600" b="1" dirty="0" smtClean="0">
                <a:solidFill>
                  <a:schemeClr val="bg1"/>
                </a:solidFill>
                <a:latin typeface="Arial" panose="020B0604020202020204" pitchFamily="34" charset="0"/>
                <a:cs typeface="Arial" panose="020B0604020202020204" pitchFamily="34" charset="0"/>
              </a:rPr>
              <a:t>ser desfeito.</a:t>
            </a:r>
          </a:p>
        </p:txBody>
      </p:sp>
      <p:pic>
        <p:nvPicPr>
          <p:cNvPr id="5" name="Imagem 4"/>
          <p:cNvPicPr>
            <a:picLocks noChangeAspect="1"/>
          </p:cNvPicPr>
          <p:nvPr/>
        </p:nvPicPr>
        <p:blipFill>
          <a:blip r:embed="rId2"/>
          <a:stretch>
            <a:fillRect/>
          </a:stretch>
        </p:blipFill>
        <p:spPr>
          <a:xfrm>
            <a:off x="2801144" y="4653136"/>
            <a:ext cx="3528392" cy="1224731"/>
          </a:xfrm>
          <a:prstGeom prst="rect">
            <a:avLst/>
          </a:prstGeom>
        </p:spPr>
      </p:pic>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12. Inclusão e Exclusão de Linhas</a:t>
            </a:r>
            <a:endParaRPr lang="pt-BR" altLang="pt-BR" b="1" dirty="0"/>
          </a:p>
        </p:txBody>
      </p:sp>
    </p:spTree>
    <p:extLst>
      <p:ext uri="{BB962C8B-B14F-4D97-AF65-F5344CB8AC3E}">
        <p14:creationId xmlns:p14="http://schemas.microsoft.com/office/powerpoint/2010/main" val="33546078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p:cNvPicPr>
            <a:picLocks noChangeAspect="1"/>
          </p:cNvPicPr>
          <p:nvPr/>
        </p:nvPicPr>
        <p:blipFill rotWithShape="1">
          <a:blip r:embed="rId2" cstate="print">
            <a:extLst>
              <a:ext uri="{28A0092B-C50C-407E-A947-70E740481C1C}">
                <a14:useLocalDpi xmlns:a14="http://schemas.microsoft.com/office/drawing/2010/main" val="0"/>
              </a:ext>
            </a:extLst>
          </a:blip>
          <a:srcRect l="49580"/>
          <a:stretch/>
        </p:blipFill>
        <p:spPr bwMode="auto">
          <a:xfrm>
            <a:off x="323528" y="3789040"/>
            <a:ext cx="8388424" cy="1335276"/>
          </a:xfrm>
          <a:prstGeom prst="rect">
            <a:avLst/>
          </a:prstGeom>
          <a:noFill/>
          <a:ln>
            <a:noFill/>
          </a:ln>
        </p:spPr>
      </p:pic>
      <p:sp>
        <p:nvSpPr>
          <p:cNvPr id="4"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13. Cópia de Planilhas</a:t>
            </a:r>
            <a:endParaRPr lang="pt-BR" altLang="pt-BR" b="1" dirty="0"/>
          </a:p>
        </p:txBody>
      </p:sp>
      <p:sp>
        <p:nvSpPr>
          <p:cNvPr id="13" name="Retângulo 12"/>
          <p:cNvSpPr/>
          <p:nvPr/>
        </p:nvSpPr>
        <p:spPr>
          <a:xfrm>
            <a:off x="117877" y="836712"/>
            <a:ext cx="8915672" cy="250530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a:t>
            </a:r>
            <a:r>
              <a:rPr lang="pt-BR" altLang="pt-BR" sz="1600" b="1" dirty="0">
                <a:solidFill>
                  <a:schemeClr val="bg1"/>
                </a:solidFill>
                <a:latin typeface="Arial" panose="020B0604020202020204" pitchFamily="34" charset="0"/>
                <a:cs typeface="Arial" panose="020B0604020202020204" pitchFamily="34" charset="0"/>
              </a:rPr>
              <a:t>funcionalidade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Copiar Planilha</a:t>
            </a:r>
            <a:r>
              <a:rPr lang="pt-BR" altLang="pt-BR" sz="1600" b="1" dirty="0" smtClean="0">
                <a:solidFill>
                  <a:schemeClr val="bg1"/>
                </a:solidFill>
                <a:latin typeface="Arial" panose="020B0604020202020204" pitchFamily="34" charset="0"/>
                <a:cs typeface="Arial" panose="020B0604020202020204" pitchFamily="34" charset="0"/>
              </a:rPr>
              <a:t>” se </a:t>
            </a:r>
            <a:r>
              <a:rPr lang="pt-BR" altLang="pt-BR" sz="1600" b="1" dirty="0">
                <a:solidFill>
                  <a:schemeClr val="bg1"/>
                </a:solidFill>
                <a:latin typeface="Arial" panose="020B0604020202020204" pitchFamily="34" charset="0"/>
                <a:cs typeface="Arial" panose="020B0604020202020204" pitchFamily="34" charset="0"/>
              </a:rPr>
              <a:t>tornou necessária </a:t>
            </a:r>
            <a:r>
              <a:rPr lang="pt-BR" altLang="pt-BR" sz="1600" b="1" dirty="0" smtClean="0">
                <a:solidFill>
                  <a:schemeClr val="bg1"/>
                </a:solidFill>
                <a:latin typeface="Arial" panose="020B0604020202020204" pitchFamily="34" charset="0"/>
                <a:cs typeface="Arial" panose="020B0604020202020204" pitchFamily="34" charset="0"/>
              </a:rPr>
              <a:t>para que o sistema reconheça a planilha copiada. Isso se deve porque as </a:t>
            </a:r>
            <a:r>
              <a:rPr lang="pt-BR" altLang="pt-BR" sz="1600" b="1" dirty="0">
                <a:solidFill>
                  <a:schemeClr val="bg1"/>
                </a:solidFill>
                <a:latin typeface="Arial" panose="020B0604020202020204" pitchFamily="34" charset="0"/>
                <a:cs typeface="Arial" panose="020B0604020202020204" pitchFamily="34" charset="0"/>
              </a:rPr>
              <a:t>planilhas padrão do sistema </a:t>
            </a:r>
            <a:r>
              <a:rPr lang="pt-BR" altLang="pt-BR" sz="1600" b="1" dirty="0" smtClean="0">
                <a:solidFill>
                  <a:schemeClr val="bg1"/>
                </a:solidFill>
                <a:latin typeface="Arial" panose="020B0604020202020204" pitchFamily="34" charset="0"/>
                <a:cs typeface="Arial" panose="020B0604020202020204" pitchFamily="34" charset="0"/>
              </a:rPr>
              <a:t>possuem </a:t>
            </a:r>
            <a:r>
              <a:rPr lang="pt-BR" altLang="pt-BR" sz="1600" b="1" dirty="0">
                <a:solidFill>
                  <a:schemeClr val="bg1"/>
                </a:solidFill>
                <a:latin typeface="Arial" panose="020B0604020202020204" pitchFamily="34" charset="0"/>
                <a:cs typeface="Arial" panose="020B0604020202020204" pitchFamily="34" charset="0"/>
              </a:rPr>
              <a:t>internamente “</a:t>
            </a:r>
            <a:r>
              <a:rPr lang="pt-BR" altLang="pt-BR" sz="1600" b="1" dirty="0" err="1">
                <a:solidFill>
                  <a:schemeClr val="bg1"/>
                </a:solidFill>
                <a:latin typeface="Arial" panose="020B0604020202020204" pitchFamily="34" charset="0"/>
                <a:cs typeface="Arial" panose="020B0604020202020204" pitchFamily="34" charset="0"/>
              </a:rPr>
              <a:t>metadados</a:t>
            </a:r>
            <a:r>
              <a:rPr lang="pt-BR" altLang="pt-BR" sz="1600" b="1" dirty="0">
                <a:solidFill>
                  <a:schemeClr val="bg1"/>
                </a:solidFill>
                <a:latin typeface="Arial" panose="020B0604020202020204" pitchFamily="34" charset="0"/>
                <a:cs typeface="Arial" panose="020B0604020202020204" pitchFamily="34" charset="0"/>
              </a:rPr>
              <a:t>”, e </a:t>
            </a:r>
            <a:r>
              <a:rPr lang="pt-BR" altLang="pt-BR" sz="1600" b="1" dirty="0" smtClean="0">
                <a:solidFill>
                  <a:schemeClr val="bg1"/>
                </a:solidFill>
                <a:latin typeface="Arial" panose="020B0604020202020204" pitchFamily="34" charset="0"/>
                <a:cs typeface="Arial" panose="020B0604020202020204" pitchFamily="34" charset="0"/>
              </a:rPr>
              <a:t>na </a:t>
            </a:r>
            <a:r>
              <a:rPr lang="pt-BR" altLang="pt-BR" sz="1600" b="1" dirty="0">
                <a:solidFill>
                  <a:schemeClr val="bg1"/>
                </a:solidFill>
                <a:latin typeface="Arial" panose="020B0604020202020204" pitchFamily="34" charset="0"/>
                <a:cs typeface="Arial" panose="020B0604020202020204" pitchFamily="34" charset="0"/>
              </a:rPr>
              <a:t>utilização da funcionalidade de cópia normal do Excel os “</a:t>
            </a:r>
            <a:r>
              <a:rPr lang="pt-BR" altLang="pt-BR" sz="1600" b="1" dirty="0" err="1">
                <a:solidFill>
                  <a:schemeClr val="bg1"/>
                </a:solidFill>
                <a:latin typeface="Arial" panose="020B0604020202020204" pitchFamily="34" charset="0"/>
                <a:cs typeface="Arial" panose="020B0604020202020204" pitchFamily="34" charset="0"/>
              </a:rPr>
              <a:t>metadados</a:t>
            </a:r>
            <a:r>
              <a:rPr lang="pt-BR" altLang="pt-BR" sz="1600" b="1" dirty="0">
                <a:solidFill>
                  <a:schemeClr val="bg1"/>
                </a:solidFill>
                <a:latin typeface="Arial" panose="020B0604020202020204" pitchFamily="34" charset="0"/>
                <a:cs typeface="Arial" panose="020B0604020202020204" pitchFamily="34" charset="0"/>
              </a:rPr>
              <a:t>” se </a:t>
            </a:r>
            <a:r>
              <a:rPr lang="pt-BR" altLang="pt-BR" sz="1600" b="1" dirty="0" smtClean="0">
                <a:solidFill>
                  <a:schemeClr val="bg1"/>
                </a:solidFill>
                <a:latin typeface="Arial" panose="020B0604020202020204" pitchFamily="34" charset="0"/>
                <a:cs typeface="Arial" panose="020B0604020202020204" pitchFamily="34" charset="0"/>
              </a:rPr>
              <a:t>perdem</a:t>
            </a:r>
            <a:r>
              <a:rPr lang="pt-BR" altLang="pt-BR" sz="1600" b="1" dirty="0">
                <a:solidFill>
                  <a:schemeClr val="bg1"/>
                </a:solidFill>
                <a:latin typeface="Arial" panose="020B0604020202020204" pitchFamily="34" charset="0"/>
                <a:cs typeface="Arial" panose="020B0604020202020204" pitchFamily="34" charset="0"/>
              </a:rPr>
              <a:t>.</a:t>
            </a:r>
          </a:p>
          <a:p>
            <a:pPr marL="285750" indent="-28575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Para </a:t>
            </a:r>
            <a:r>
              <a:rPr lang="pt-BR" altLang="pt-BR" sz="1600" b="1" dirty="0">
                <a:solidFill>
                  <a:schemeClr val="bg1"/>
                </a:solidFill>
                <a:latin typeface="Arial" panose="020B0604020202020204" pitchFamily="34" charset="0"/>
                <a:cs typeface="Arial" panose="020B0604020202020204" pitchFamily="34" charset="0"/>
              </a:rPr>
              <a:t>criar uma cópia basta selecionar a aba do arquivo em foco e clicar na funcionalidade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Copiar Planilha</a:t>
            </a:r>
            <a:r>
              <a:rPr lang="pt-BR" altLang="pt-BR" sz="1600" b="1" dirty="0">
                <a:solidFill>
                  <a:schemeClr val="bg1"/>
                </a:solidFill>
                <a:latin typeface="Arial" panose="020B0604020202020204" pitchFamily="34" charset="0"/>
                <a:cs typeface="Arial" panose="020B0604020202020204" pitchFamily="34" charset="0"/>
              </a:rPr>
              <a:t>”, e uma cópia será feita.</a:t>
            </a:r>
          </a:p>
          <a:p>
            <a:pPr marL="285750" indent="-285750" algn="just">
              <a:lnSpc>
                <a:spcPct val="90000"/>
              </a:lnSpc>
              <a:spcBef>
                <a:spcPct val="20000"/>
              </a:spcBef>
              <a:buFont typeface="Wingdings" panose="05000000000000000000" pitchFamily="2" charset="2"/>
              <a:buChar char="Ø"/>
            </a:pPr>
            <a:endParaRPr lang="pt-BR" altLang="pt-BR" sz="1600" b="1" dirty="0" smtClean="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Observe </a:t>
            </a:r>
            <a:r>
              <a:rPr lang="pt-BR" altLang="pt-BR" sz="1600" b="1" dirty="0">
                <a:solidFill>
                  <a:schemeClr val="bg1"/>
                </a:solidFill>
                <a:latin typeface="Arial" panose="020B0604020202020204" pitchFamily="34" charset="0"/>
                <a:cs typeface="Arial" panose="020B0604020202020204" pitchFamily="34" charset="0"/>
              </a:rPr>
              <a:t>na figura que o usuário não precisa estar com </a:t>
            </a:r>
            <a:r>
              <a:rPr lang="pt-BR" altLang="pt-BR" sz="1600" b="1" i="1" dirty="0" err="1">
                <a:solidFill>
                  <a:schemeClr val="bg1"/>
                </a:solidFill>
                <a:latin typeface="Arial" panose="020B0604020202020204" pitchFamily="34" charset="0"/>
                <a:cs typeface="Arial" panose="020B0604020202020204" pitchFamily="34" charset="0"/>
              </a:rPr>
              <a:t>login</a:t>
            </a:r>
            <a:r>
              <a:rPr lang="pt-BR" altLang="pt-BR" sz="1600" b="1" dirty="0">
                <a:solidFill>
                  <a:schemeClr val="bg1"/>
                </a:solidFill>
                <a:latin typeface="Arial" panose="020B0604020202020204" pitchFamily="34" charset="0"/>
                <a:cs typeface="Arial" panose="020B0604020202020204" pitchFamily="34" charset="0"/>
              </a:rPr>
              <a:t> efetuado no sistema SCPCB para utilizar essa funcionalidade.</a:t>
            </a:r>
            <a:endParaRPr lang="pt-BR" altLang="pt-BR" sz="1600" b="1" dirty="0" smtClean="0">
              <a:solidFill>
                <a:schemeClr val="bg1"/>
              </a:solidFill>
              <a:latin typeface="Arial" panose="020B0604020202020204" pitchFamily="34" charset="0"/>
              <a:cs typeface="Arial" panose="020B0604020202020204" pitchFamily="34" charset="0"/>
            </a:endParaRPr>
          </a:p>
        </p:txBody>
      </p:sp>
      <p:sp>
        <p:nvSpPr>
          <p:cNvPr id="3" name="Seta para a direita 2"/>
          <p:cNvSpPr/>
          <p:nvPr/>
        </p:nvSpPr>
        <p:spPr>
          <a:xfrm rot="5400000">
            <a:off x="6296073" y="4081191"/>
            <a:ext cx="240738" cy="8848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55394724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14. Transferência de Dados</a:t>
            </a:r>
            <a:endParaRPr lang="pt-BR" altLang="pt-BR" b="1" dirty="0"/>
          </a:p>
        </p:txBody>
      </p:sp>
      <p:sp>
        <p:nvSpPr>
          <p:cNvPr id="13" name="Retângulo 12"/>
          <p:cNvSpPr/>
          <p:nvPr/>
        </p:nvSpPr>
        <p:spPr>
          <a:xfrm>
            <a:off x="107504" y="836712"/>
            <a:ext cx="8915672" cy="9787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A opção </a:t>
            </a:r>
            <a:r>
              <a:rPr lang="pt-BR" altLang="pt-BR" sz="1600" b="1" dirty="0">
                <a:solidFill>
                  <a:schemeClr val="bg1"/>
                </a:solidFill>
                <a:latin typeface="Arial" panose="020B0604020202020204" pitchFamily="34" charset="0"/>
                <a:cs typeface="Arial" panose="020B0604020202020204" pitchFamily="34" charset="0"/>
              </a:rPr>
              <a:t>“</a:t>
            </a:r>
            <a:r>
              <a:rPr lang="pt-BR" altLang="pt-BR" sz="1600" b="1" dirty="0">
                <a:solidFill>
                  <a:srgbClr val="FFFF66"/>
                </a:solidFill>
                <a:latin typeface="Arial" panose="020B0604020202020204" pitchFamily="34" charset="0"/>
                <a:cs typeface="Arial" panose="020B0604020202020204" pitchFamily="34" charset="0"/>
              </a:rPr>
              <a:t>Transferir Dados</a:t>
            </a:r>
            <a:r>
              <a:rPr lang="pt-BR" altLang="pt-BR" sz="1600" b="1" dirty="0">
                <a:solidFill>
                  <a:schemeClr val="bg1"/>
                </a:solidFill>
                <a:latin typeface="Arial" panose="020B0604020202020204" pitchFamily="34" charset="0"/>
                <a:cs typeface="Arial" panose="020B0604020202020204" pitchFamily="34" charset="0"/>
              </a:rPr>
              <a:t>” da funcionalidade </a:t>
            </a:r>
            <a:r>
              <a:rPr lang="pt-BR" altLang="pt-BR" sz="1600" b="1" dirty="0" smtClean="0">
                <a:solidFill>
                  <a:schemeClr val="bg1"/>
                </a:solidFill>
                <a:latin typeface="Arial" panose="020B0604020202020204" pitchFamily="34" charset="0"/>
                <a:cs typeface="Arial" panose="020B0604020202020204" pitchFamily="34" charset="0"/>
              </a:rPr>
              <a:t>“</a:t>
            </a:r>
            <a:r>
              <a:rPr lang="pt-BR" altLang="pt-BR" sz="1600" b="1" dirty="0" smtClean="0">
                <a:solidFill>
                  <a:srgbClr val="FFFF66"/>
                </a:solidFill>
                <a:latin typeface="Arial" panose="020B0604020202020204" pitchFamily="34" charset="0"/>
                <a:cs typeface="Arial" panose="020B0604020202020204" pitchFamily="34" charset="0"/>
              </a:rPr>
              <a:t>Dados e Casos</a:t>
            </a:r>
            <a:r>
              <a:rPr lang="pt-BR" altLang="pt-BR" sz="1600" b="1" dirty="0" smtClean="0">
                <a:solidFill>
                  <a:schemeClr val="bg1"/>
                </a:solidFill>
                <a:latin typeface="Arial" panose="020B0604020202020204" pitchFamily="34" charset="0"/>
                <a:cs typeface="Arial" panose="020B0604020202020204" pitchFamily="34" charset="0"/>
              </a:rPr>
              <a:t>”, </a:t>
            </a:r>
            <a:r>
              <a:rPr lang="pt-BR" altLang="pt-BR" sz="1600" b="1" dirty="0">
                <a:solidFill>
                  <a:schemeClr val="bg1"/>
                </a:solidFill>
                <a:latin typeface="Arial" panose="020B0604020202020204" pitchFamily="34" charset="0"/>
                <a:cs typeface="Arial" panose="020B0604020202020204" pitchFamily="34" charset="0"/>
              </a:rPr>
              <a:t>permite que o usuário transfira informações entre planilhas padrão do sistema, existentes em arquivos abertos, estando essas informações dentro de um mesmo arquivo ou em arquivos de dados diferentes. </a:t>
            </a:r>
            <a:endParaRPr lang="pt-BR" altLang="pt-BR" sz="1600" b="1" dirty="0" smtClean="0">
              <a:solidFill>
                <a:schemeClr val="bg1"/>
              </a:solidFill>
              <a:latin typeface="Arial" panose="020B0604020202020204" pitchFamily="34" charset="0"/>
              <a:cs typeface="Arial" panose="020B0604020202020204" pitchFamily="34" charset="0"/>
            </a:endParaRPr>
          </a:p>
        </p:txBody>
      </p:sp>
      <p:pic>
        <p:nvPicPr>
          <p:cNvPr id="7" name="Imagem 6"/>
          <p:cNvPicPr>
            <a:picLocks noChangeAspect="1"/>
          </p:cNvPicPr>
          <p:nvPr/>
        </p:nvPicPr>
        <p:blipFill rotWithShape="1">
          <a:blip r:embed="rId2" cstate="print">
            <a:extLst>
              <a:ext uri="{28A0092B-C50C-407E-A947-70E740481C1C}">
                <a14:useLocalDpi xmlns:a14="http://schemas.microsoft.com/office/drawing/2010/main" val="0"/>
              </a:ext>
            </a:extLst>
          </a:blip>
          <a:srcRect r="56494"/>
          <a:stretch/>
        </p:blipFill>
        <p:spPr bwMode="auto">
          <a:xfrm>
            <a:off x="291576" y="2348880"/>
            <a:ext cx="8547528" cy="1576834"/>
          </a:xfrm>
          <a:prstGeom prst="rect">
            <a:avLst/>
          </a:prstGeom>
          <a:noFill/>
          <a:ln>
            <a:noFill/>
          </a:ln>
        </p:spPr>
      </p:pic>
      <p:sp>
        <p:nvSpPr>
          <p:cNvPr id="8" name="Seta para a direita 7"/>
          <p:cNvSpPr/>
          <p:nvPr/>
        </p:nvSpPr>
        <p:spPr>
          <a:xfrm rot="5400000">
            <a:off x="6941559" y="2931649"/>
            <a:ext cx="317917" cy="16049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225992288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14. Transferência de Dados</a:t>
            </a:r>
            <a:endParaRPr lang="pt-BR" altLang="pt-BR" b="1" dirty="0"/>
          </a:p>
        </p:txBody>
      </p:sp>
      <p:sp>
        <p:nvSpPr>
          <p:cNvPr id="13" name="Retângulo 12"/>
          <p:cNvSpPr/>
          <p:nvPr/>
        </p:nvSpPr>
        <p:spPr>
          <a:xfrm>
            <a:off x="107504" y="836712"/>
            <a:ext cx="8915672" cy="80637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just">
              <a:lnSpc>
                <a:spcPct val="90000"/>
              </a:lnSpc>
              <a:spcBef>
                <a:spcPct val="20000"/>
              </a:spcBef>
              <a:buFont typeface="Wingdings" panose="05000000000000000000" pitchFamily="2" charset="2"/>
              <a:buChar char="Ø"/>
            </a:pPr>
            <a:r>
              <a:rPr lang="pt-BR" altLang="pt-BR" sz="1600" b="1" dirty="0" smtClean="0">
                <a:solidFill>
                  <a:schemeClr val="bg1"/>
                </a:solidFill>
                <a:latin typeface="Arial" panose="020B0604020202020204" pitchFamily="34" charset="0"/>
                <a:cs typeface="Arial" panose="020B0604020202020204" pitchFamily="34" charset="0"/>
              </a:rPr>
              <a:t>O usuário cria na funcionalidade as </a:t>
            </a:r>
            <a:r>
              <a:rPr lang="pt-BR" altLang="pt-BR" sz="1600" b="1" dirty="0">
                <a:solidFill>
                  <a:schemeClr val="bg1"/>
                </a:solidFill>
                <a:latin typeface="Arial" panose="020B0604020202020204" pitchFamily="34" charset="0"/>
                <a:cs typeface="Arial" panose="020B0604020202020204" pitchFamily="34" charset="0"/>
              </a:rPr>
              <a:t>relações de dados </a:t>
            </a:r>
            <a:r>
              <a:rPr lang="pt-BR" altLang="pt-BR" sz="1600" b="1" dirty="0" smtClean="0">
                <a:solidFill>
                  <a:schemeClr val="bg1"/>
                </a:solidFill>
                <a:latin typeface="Arial" panose="020B0604020202020204" pitchFamily="34" charset="0"/>
                <a:cs typeface="Arial" panose="020B0604020202020204" pitchFamily="34" charset="0"/>
              </a:rPr>
              <a:t>das </a:t>
            </a:r>
            <a:r>
              <a:rPr lang="pt-BR" altLang="pt-BR" sz="1600" b="1" dirty="0">
                <a:solidFill>
                  <a:schemeClr val="bg1"/>
                </a:solidFill>
                <a:latin typeface="Arial" panose="020B0604020202020204" pitchFamily="34" charset="0"/>
                <a:cs typeface="Arial" panose="020B0604020202020204" pitchFamily="34" charset="0"/>
              </a:rPr>
              <a:t>planilhas </a:t>
            </a:r>
            <a:r>
              <a:rPr lang="pt-BR" altLang="pt-BR" sz="1600" b="1" dirty="0" smtClean="0">
                <a:solidFill>
                  <a:schemeClr val="bg1"/>
                </a:solidFill>
                <a:latin typeface="Arial" panose="020B0604020202020204" pitchFamily="34" charset="0"/>
                <a:cs typeface="Arial" panose="020B0604020202020204" pitchFamily="34" charset="0"/>
              </a:rPr>
              <a:t>em </a:t>
            </a:r>
            <a:r>
              <a:rPr lang="pt-BR" altLang="pt-BR" sz="1600" b="1" dirty="0">
                <a:solidFill>
                  <a:schemeClr val="bg1"/>
                </a:solidFill>
                <a:latin typeface="Arial" panose="020B0604020202020204" pitchFamily="34" charset="0"/>
                <a:cs typeface="Arial" panose="020B0604020202020204" pitchFamily="34" charset="0"/>
              </a:rPr>
              <a:t>origem e destino </a:t>
            </a:r>
            <a:r>
              <a:rPr lang="pt-BR" altLang="pt-BR" sz="1600" b="1" dirty="0" smtClean="0">
                <a:solidFill>
                  <a:schemeClr val="bg1"/>
                </a:solidFill>
                <a:latin typeface="Arial" panose="020B0604020202020204" pitchFamily="34" charset="0"/>
                <a:cs typeface="Arial" panose="020B0604020202020204" pitchFamily="34" charset="0"/>
              </a:rPr>
              <a:t>adicionando-as </a:t>
            </a:r>
            <a:r>
              <a:rPr lang="pt-BR" altLang="pt-BR" sz="1600" b="1" dirty="0">
                <a:solidFill>
                  <a:schemeClr val="bg1"/>
                </a:solidFill>
                <a:latin typeface="Arial" panose="020B0604020202020204" pitchFamily="34" charset="0"/>
                <a:cs typeface="Arial" panose="020B0604020202020204" pitchFamily="34" charset="0"/>
              </a:rPr>
              <a:t>à lista de </a:t>
            </a:r>
            <a:r>
              <a:rPr lang="pt-BR" altLang="pt-BR" sz="1600" b="1" dirty="0" smtClean="0">
                <a:solidFill>
                  <a:schemeClr val="bg1"/>
                </a:solidFill>
                <a:latin typeface="Arial" panose="020B0604020202020204" pitchFamily="34" charset="0"/>
                <a:cs typeface="Arial" panose="020B0604020202020204" pitchFamily="34" charset="0"/>
              </a:rPr>
              <a:t>transferência, e clica em transferir.</a:t>
            </a:r>
            <a:endParaRPr lang="pt-BR" altLang="pt-BR" sz="1600" b="1" dirty="0">
              <a:solidFill>
                <a:schemeClr val="bg1"/>
              </a:solidFill>
              <a:latin typeface="Arial" panose="020B0604020202020204" pitchFamily="34" charset="0"/>
              <a:cs typeface="Arial" panose="020B0604020202020204" pitchFamily="34" charset="0"/>
            </a:endParaRPr>
          </a:p>
          <a:p>
            <a:pPr marL="285750" indent="-285750" algn="just">
              <a:lnSpc>
                <a:spcPct val="90000"/>
              </a:lnSpc>
              <a:spcBef>
                <a:spcPct val="20000"/>
              </a:spcBef>
              <a:buFont typeface="Wingdings" panose="05000000000000000000" pitchFamily="2" charset="2"/>
              <a:buChar char="Ø"/>
            </a:pPr>
            <a:r>
              <a:rPr lang="pt-BR" altLang="pt-BR" sz="1600" b="1" dirty="0">
                <a:solidFill>
                  <a:schemeClr val="bg1"/>
                </a:solidFill>
                <a:latin typeface="Arial" panose="020B0604020202020204" pitchFamily="34" charset="0"/>
                <a:cs typeface="Arial" panose="020B0604020202020204" pitchFamily="34" charset="0"/>
              </a:rPr>
              <a:t>Veja abaixo exemplo</a:t>
            </a:r>
            <a:r>
              <a:rPr lang="pt-BR" altLang="pt-BR" sz="1600" b="1" dirty="0" smtClean="0">
                <a:solidFill>
                  <a:schemeClr val="bg1"/>
                </a:solidFill>
                <a:latin typeface="Arial" panose="020B0604020202020204" pitchFamily="34" charset="0"/>
                <a:cs typeface="Arial" panose="020B0604020202020204" pitchFamily="34" charset="0"/>
              </a:rPr>
              <a:t>:</a:t>
            </a:r>
            <a:endParaRPr lang="pt-BR" altLang="pt-BR" sz="1600" b="1" dirty="0">
              <a:solidFill>
                <a:schemeClr val="bg1"/>
              </a:solidFill>
              <a:latin typeface="Arial" panose="020B0604020202020204" pitchFamily="34" charset="0"/>
              <a:cs typeface="Arial" panose="020B0604020202020204" pitchFamily="34" charset="0"/>
            </a:endParaRPr>
          </a:p>
        </p:txBody>
      </p:sp>
      <p:pic>
        <p:nvPicPr>
          <p:cNvPr id="2" name="Imagem 1"/>
          <p:cNvPicPr>
            <a:picLocks noChangeAspect="1"/>
          </p:cNvPicPr>
          <p:nvPr/>
        </p:nvPicPr>
        <p:blipFill>
          <a:blip r:embed="rId2"/>
          <a:stretch>
            <a:fillRect/>
          </a:stretch>
        </p:blipFill>
        <p:spPr>
          <a:xfrm>
            <a:off x="1360984" y="1700808"/>
            <a:ext cx="6408712" cy="4701650"/>
          </a:xfrm>
          <a:prstGeom prst="rect">
            <a:avLst/>
          </a:prstGeom>
        </p:spPr>
      </p:pic>
      <p:sp>
        <p:nvSpPr>
          <p:cNvPr id="3" name="CaixaDeTexto 2"/>
          <p:cNvSpPr txBox="1"/>
          <p:nvPr/>
        </p:nvSpPr>
        <p:spPr>
          <a:xfrm>
            <a:off x="1681690" y="5157192"/>
            <a:ext cx="5767300" cy="584775"/>
          </a:xfrm>
          <a:prstGeom prst="rect">
            <a:avLst/>
          </a:prstGeom>
          <a:noFill/>
        </p:spPr>
        <p:txBody>
          <a:bodyPr wrap="square" rtlCol="0">
            <a:spAutoFit/>
          </a:bodyPr>
          <a:lstStyle/>
          <a:p>
            <a:r>
              <a:rPr lang="pt-BR" sz="1600" dirty="0" smtClean="0">
                <a:solidFill>
                  <a:srgbClr val="FF0000"/>
                </a:solidFill>
              </a:rPr>
              <a:t>Os dados são transferidos barramento a barramento para os tipos de dados de carga por barramento.</a:t>
            </a:r>
            <a:endParaRPr lang="pt-BR" sz="1600" dirty="0">
              <a:solidFill>
                <a:srgbClr val="FF0000"/>
              </a:solidFill>
            </a:endParaRPr>
          </a:p>
        </p:txBody>
      </p:sp>
    </p:spTree>
    <p:extLst>
      <p:ext uri="{BB962C8B-B14F-4D97-AF65-F5344CB8AC3E}">
        <p14:creationId xmlns:p14="http://schemas.microsoft.com/office/powerpoint/2010/main" val="334040699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m 9"/>
          <p:cNvPicPr>
            <a:picLocks noChangeAspect="1"/>
          </p:cNvPicPr>
          <p:nvPr/>
        </p:nvPicPr>
        <p:blipFill rotWithShape="1">
          <a:blip r:embed="rId2" cstate="print">
            <a:extLst>
              <a:ext uri="{28A0092B-C50C-407E-A947-70E740481C1C}">
                <a14:useLocalDpi xmlns:a14="http://schemas.microsoft.com/office/drawing/2010/main" val="0"/>
              </a:ext>
            </a:extLst>
          </a:blip>
          <a:srcRect r="56494"/>
          <a:stretch/>
        </p:blipFill>
        <p:spPr bwMode="auto">
          <a:xfrm>
            <a:off x="171080" y="2956772"/>
            <a:ext cx="8805130" cy="1624356"/>
          </a:xfrm>
          <a:prstGeom prst="rect">
            <a:avLst/>
          </a:prstGeom>
          <a:noFill/>
          <a:ln>
            <a:noFill/>
          </a:ln>
        </p:spPr>
      </p:pic>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15. Gravação e Consulta de Premissas</a:t>
            </a:r>
            <a:endParaRPr lang="pt-BR" altLang="pt-BR" b="1" dirty="0"/>
          </a:p>
        </p:txBody>
      </p:sp>
      <p:sp>
        <p:nvSpPr>
          <p:cNvPr id="17" name="Retângulo 16"/>
          <p:cNvSpPr/>
          <p:nvPr/>
        </p:nvSpPr>
        <p:spPr>
          <a:xfrm>
            <a:off x="107504" y="846595"/>
            <a:ext cx="8784976" cy="153888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Para </a:t>
            </a:r>
            <a:r>
              <a:rPr lang="pt-BR" altLang="pt-BR" sz="2000" b="1" dirty="0">
                <a:solidFill>
                  <a:schemeClr val="bg1"/>
                </a:solidFill>
                <a:cs typeface="Arial" panose="020B0604020202020204" pitchFamily="34" charset="0"/>
              </a:rPr>
              <a:t>realizar a </a:t>
            </a:r>
            <a:r>
              <a:rPr lang="pt-BR" altLang="pt-BR" sz="2000" b="1" dirty="0" smtClean="0">
                <a:solidFill>
                  <a:schemeClr val="bg1"/>
                </a:solidFill>
                <a:cs typeface="Arial" panose="020B0604020202020204" pitchFamily="34" charset="0"/>
              </a:rPr>
              <a:t>gravação dos arquivos de premissas de previsão de carga de um estudo selecionado, o </a:t>
            </a:r>
            <a:r>
              <a:rPr lang="pt-BR" altLang="pt-BR" sz="2000" b="1" dirty="0">
                <a:solidFill>
                  <a:srgbClr val="FFFF66"/>
                </a:solidFill>
                <a:cs typeface="Arial" panose="020B0604020202020204" pitchFamily="34" charset="0"/>
              </a:rPr>
              <a:t>agente e estudo</a:t>
            </a:r>
            <a:r>
              <a:rPr lang="pt-BR" altLang="pt-BR" sz="2000" b="1" dirty="0">
                <a:solidFill>
                  <a:schemeClr val="bg1"/>
                </a:solidFill>
                <a:cs typeface="Arial" panose="020B0604020202020204" pitchFamily="34" charset="0"/>
              </a:rPr>
              <a:t> </a:t>
            </a:r>
            <a:r>
              <a:rPr lang="pt-BR" altLang="pt-BR" sz="2000" b="1" dirty="0" smtClean="0">
                <a:solidFill>
                  <a:schemeClr val="bg1"/>
                </a:solidFill>
                <a:cs typeface="Arial" panose="020B0604020202020204" pitchFamily="34" charset="0"/>
              </a:rPr>
              <a:t>deverão estar referenciados </a:t>
            </a:r>
            <a:r>
              <a:rPr lang="pt-BR" altLang="pt-BR" sz="2000" b="1" dirty="0">
                <a:solidFill>
                  <a:schemeClr val="bg1"/>
                </a:solidFill>
                <a:cs typeface="Arial" panose="020B0604020202020204" pitchFamily="34" charset="0"/>
              </a:rPr>
              <a:t>nas funcionalidades </a:t>
            </a:r>
            <a:r>
              <a:rPr lang="pt-BR" altLang="pt-BR" sz="2000" b="1" dirty="0">
                <a:solidFill>
                  <a:srgbClr val="FFFF66"/>
                </a:solidFill>
                <a:cs typeface="Arial" panose="020B0604020202020204" pitchFamily="34" charset="0"/>
              </a:rPr>
              <a:t>“Autenticação” </a:t>
            </a:r>
            <a:r>
              <a:rPr lang="pt-BR" altLang="pt-BR" sz="2000" b="1" dirty="0">
                <a:solidFill>
                  <a:schemeClr val="bg1"/>
                </a:solidFill>
                <a:cs typeface="Arial" panose="020B0604020202020204" pitchFamily="34" charset="0"/>
              </a:rPr>
              <a:t>e </a:t>
            </a:r>
            <a:r>
              <a:rPr lang="pt-BR" altLang="pt-BR" sz="2000" b="1" dirty="0">
                <a:solidFill>
                  <a:srgbClr val="FFFF66"/>
                </a:solidFill>
                <a:cs typeface="Arial" panose="020B0604020202020204" pitchFamily="34" charset="0"/>
              </a:rPr>
              <a:t>“</a:t>
            </a:r>
            <a:r>
              <a:rPr lang="pt-BR" altLang="pt-BR" sz="2000" b="1" dirty="0" smtClean="0">
                <a:solidFill>
                  <a:srgbClr val="FFFF66"/>
                </a:solidFill>
                <a:cs typeface="Arial" panose="020B0604020202020204" pitchFamily="34" charset="0"/>
              </a:rPr>
              <a:t>Estudos” </a:t>
            </a:r>
            <a:r>
              <a:rPr lang="pt-BR" altLang="pt-BR" sz="2000" b="1" dirty="0">
                <a:solidFill>
                  <a:schemeClr val="bg1"/>
                </a:solidFill>
                <a:cs typeface="Arial" panose="020B0604020202020204" pitchFamily="34" charset="0"/>
              </a:rPr>
              <a:t>do sistema.</a:t>
            </a:r>
          </a:p>
          <a:p>
            <a:pPr marL="342900" indent="-342900" algn="just">
              <a:lnSpc>
                <a:spcPct val="90000"/>
              </a:lnSpc>
              <a:spcBef>
                <a:spcPct val="20000"/>
              </a:spcBef>
              <a:buFont typeface="Arial" panose="020B0604020202020204" pitchFamily="34" charset="0"/>
              <a:buChar char="•"/>
            </a:pPr>
            <a:r>
              <a:rPr lang="pt-BR" altLang="pt-BR" sz="2000" b="1" dirty="0">
                <a:solidFill>
                  <a:schemeClr val="bg1"/>
                </a:solidFill>
                <a:cs typeface="Arial" panose="020B0604020202020204" pitchFamily="34" charset="0"/>
              </a:rPr>
              <a:t>Para tanto o usuário deverá </a:t>
            </a:r>
            <a:r>
              <a:rPr lang="pt-BR" altLang="pt-BR" sz="2000" b="1" dirty="0" smtClean="0">
                <a:solidFill>
                  <a:schemeClr val="bg1"/>
                </a:solidFill>
                <a:cs typeface="Arial" panose="020B0604020202020204" pitchFamily="34" charset="0"/>
              </a:rPr>
              <a:t>acionar a opção </a:t>
            </a:r>
            <a:r>
              <a:rPr lang="pt-BR" altLang="pt-BR" sz="2000" b="1" dirty="0" smtClean="0">
                <a:solidFill>
                  <a:srgbClr val="FFFF66"/>
                </a:solidFill>
                <a:cs typeface="Arial" panose="020B0604020202020204" pitchFamily="34" charset="0"/>
              </a:rPr>
              <a:t>“Premissas” </a:t>
            </a:r>
            <a:r>
              <a:rPr lang="pt-BR" altLang="pt-BR" sz="2000" b="1" dirty="0" smtClean="0">
                <a:solidFill>
                  <a:schemeClr val="bg1"/>
                </a:solidFill>
                <a:cs typeface="Arial" panose="020B0604020202020204" pitchFamily="34" charset="0"/>
              </a:rPr>
              <a:t>da </a:t>
            </a:r>
            <a:r>
              <a:rPr lang="pt-BR" altLang="pt-BR" sz="2000" b="1" dirty="0">
                <a:solidFill>
                  <a:schemeClr val="bg1"/>
                </a:solidFill>
                <a:cs typeface="Arial" panose="020B0604020202020204" pitchFamily="34" charset="0"/>
              </a:rPr>
              <a:t>funcionalidade </a:t>
            </a:r>
            <a:r>
              <a:rPr lang="pt-BR" altLang="pt-BR" sz="2000" b="1" dirty="0">
                <a:solidFill>
                  <a:srgbClr val="FFFF66"/>
                </a:solidFill>
                <a:cs typeface="Arial" panose="020B0604020202020204" pitchFamily="34" charset="0"/>
              </a:rPr>
              <a:t>"</a:t>
            </a:r>
            <a:r>
              <a:rPr lang="pt-BR" altLang="pt-BR" sz="2000" b="1" dirty="0" smtClean="0">
                <a:solidFill>
                  <a:srgbClr val="FFFF66"/>
                </a:solidFill>
                <a:cs typeface="Arial" panose="020B0604020202020204" pitchFamily="34" charset="0"/>
              </a:rPr>
              <a:t>Dados e Casos”</a:t>
            </a:r>
            <a:r>
              <a:rPr lang="pt-BR" altLang="pt-BR" sz="2000" b="1" dirty="0" smtClean="0">
                <a:solidFill>
                  <a:schemeClr val="bg1"/>
                </a:solidFill>
                <a:cs typeface="Arial" panose="020B0604020202020204" pitchFamily="34" charset="0"/>
              </a:rPr>
              <a:t>.</a:t>
            </a:r>
          </a:p>
        </p:txBody>
      </p:sp>
      <p:sp>
        <p:nvSpPr>
          <p:cNvPr id="26" name="Seta para baixo 25"/>
          <p:cNvSpPr/>
          <p:nvPr/>
        </p:nvSpPr>
        <p:spPr>
          <a:xfrm rot="10800000">
            <a:off x="432202" y="4298706"/>
            <a:ext cx="214696" cy="21360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7" name="Seta para baixo 26"/>
          <p:cNvSpPr/>
          <p:nvPr/>
        </p:nvSpPr>
        <p:spPr>
          <a:xfrm rot="10800000">
            <a:off x="2123728" y="3796229"/>
            <a:ext cx="214696" cy="21360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8" name="Seta para baixo 27"/>
          <p:cNvSpPr/>
          <p:nvPr/>
        </p:nvSpPr>
        <p:spPr>
          <a:xfrm rot="10800000">
            <a:off x="4594252" y="4343645"/>
            <a:ext cx="214696" cy="21360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404108020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tângulo 28"/>
          <p:cNvSpPr/>
          <p:nvPr/>
        </p:nvSpPr>
        <p:spPr>
          <a:xfrm>
            <a:off x="107504" y="858945"/>
            <a:ext cx="8784976" cy="6463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sistema apresentará a </a:t>
            </a:r>
            <a:r>
              <a:rPr lang="pt-BR" altLang="pt-BR" sz="2000" b="1" dirty="0">
                <a:solidFill>
                  <a:schemeClr val="bg1"/>
                </a:solidFill>
                <a:cs typeface="Arial" panose="020B0604020202020204" pitchFamily="34" charset="0"/>
              </a:rPr>
              <a:t>tela </a:t>
            </a:r>
            <a:r>
              <a:rPr lang="pt-BR" altLang="pt-BR" sz="2000" b="1" dirty="0" smtClean="0">
                <a:solidFill>
                  <a:schemeClr val="bg1"/>
                </a:solidFill>
                <a:cs typeface="Arial" panose="020B0604020202020204" pitchFamily="34" charset="0"/>
              </a:rPr>
              <a:t>“</a:t>
            </a:r>
            <a:r>
              <a:rPr lang="pt-BR" altLang="pt-BR" sz="2000" b="1" dirty="0" smtClean="0">
                <a:solidFill>
                  <a:srgbClr val="FFFF66"/>
                </a:solidFill>
                <a:cs typeface="Arial" panose="020B0604020202020204" pitchFamily="34" charset="0"/>
              </a:rPr>
              <a:t>Consulta Arquivo de Premissas de Previsão</a:t>
            </a:r>
            <a:r>
              <a:rPr lang="pt-BR" altLang="pt-BR" sz="2000" b="1" dirty="0" smtClean="0">
                <a:solidFill>
                  <a:schemeClr val="bg1"/>
                </a:solidFill>
                <a:cs typeface="Arial" panose="020B0604020202020204" pitchFamily="34" charset="0"/>
              </a:rPr>
              <a:t>” referentes ao agente e ao estudo selecionado.</a:t>
            </a:r>
            <a:endParaRPr lang="pt-BR" altLang="pt-BR" sz="2000" b="1" dirty="0">
              <a:solidFill>
                <a:schemeClr val="bg1"/>
              </a:solidFill>
              <a:cs typeface="Arial" panose="020B0604020202020204" pitchFamily="34" charset="0"/>
            </a:endParaRPr>
          </a:p>
        </p:txBody>
      </p:sp>
      <p:sp>
        <p:nvSpPr>
          <p:cNvPr id="30" name="Retângulo 29"/>
          <p:cNvSpPr/>
          <p:nvPr/>
        </p:nvSpPr>
        <p:spPr>
          <a:xfrm>
            <a:off x="4932040" y="2420888"/>
            <a:ext cx="4032448" cy="2917722"/>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b="1" dirty="0" err="1" smtClean="0">
                <a:solidFill>
                  <a:srgbClr val="FFFF66"/>
                </a:solidFill>
                <a:cs typeface="Arial" panose="020B0604020202020204" pitchFamily="34" charset="0"/>
              </a:rPr>
              <a:t>Obs</a:t>
            </a:r>
            <a:r>
              <a:rPr lang="pt-BR" altLang="pt-BR" b="1" dirty="0" smtClean="0">
                <a:solidFill>
                  <a:srgbClr val="FFFF66"/>
                </a:solidFill>
                <a:cs typeface="Arial" panose="020B0604020202020204" pitchFamily="34" charset="0"/>
              </a:rPr>
              <a:t>: </a:t>
            </a:r>
          </a:p>
          <a:p>
            <a:pPr>
              <a:lnSpc>
                <a:spcPct val="90000"/>
              </a:lnSpc>
              <a:spcBef>
                <a:spcPct val="20000"/>
              </a:spcBef>
            </a:pPr>
            <a:r>
              <a:rPr lang="pt-BR" altLang="pt-BR" b="1" dirty="0" smtClean="0">
                <a:solidFill>
                  <a:srgbClr val="FFFF66"/>
                </a:solidFill>
                <a:cs typeface="Arial" panose="020B0604020202020204" pitchFamily="34" charset="0"/>
              </a:rPr>
              <a:t>Caso existam, serão apresentadas as seguintes informações: </a:t>
            </a:r>
          </a:p>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a versão de gravação das premissas; </a:t>
            </a:r>
          </a:p>
          <a:p>
            <a:pPr marL="285750" indent="-285750">
              <a:lnSpc>
                <a:spcPct val="90000"/>
              </a:lnSpc>
              <a:spcBef>
                <a:spcPct val="20000"/>
              </a:spcBef>
              <a:buFont typeface="Arial" panose="020B0604020202020204" pitchFamily="34" charset="0"/>
              <a:buChar char="•"/>
            </a:pPr>
            <a:r>
              <a:rPr lang="pt-BR" altLang="pt-BR" b="1" dirty="0">
                <a:solidFill>
                  <a:srgbClr val="FFFF66"/>
                </a:solidFill>
                <a:cs typeface="Arial" panose="020B0604020202020204" pitchFamily="34" charset="0"/>
              </a:rPr>
              <a:t>s</a:t>
            </a:r>
            <a:r>
              <a:rPr lang="pt-BR" altLang="pt-BR" b="1" dirty="0" smtClean="0">
                <a:solidFill>
                  <a:srgbClr val="FFFF66"/>
                </a:solidFill>
                <a:cs typeface="Arial" panose="020B0604020202020204" pitchFamily="34" charset="0"/>
              </a:rPr>
              <a:t>e a versão é uma revisão; </a:t>
            </a:r>
          </a:p>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os dias em atraso de envio do dado ao ONS;</a:t>
            </a:r>
          </a:p>
          <a:p>
            <a:pPr marL="285750" indent="-285750">
              <a:lnSpc>
                <a:spcPct val="90000"/>
              </a:lnSpc>
              <a:spcBef>
                <a:spcPct val="20000"/>
              </a:spcBef>
              <a:buFont typeface="Arial" panose="020B0604020202020204" pitchFamily="34" charset="0"/>
              <a:buChar char="•"/>
            </a:pPr>
            <a:r>
              <a:rPr lang="pt-BR" altLang="pt-BR" b="1" dirty="0" smtClean="0">
                <a:solidFill>
                  <a:srgbClr val="FFFF66"/>
                </a:solidFill>
                <a:cs typeface="Arial" panose="020B0604020202020204" pitchFamily="34" charset="0"/>
              </a:rPr>
              <a:t>o status do agente quando ao envio de dados para o estudo;</a:t>
            </a:r>
          </a:p>
          <a:p>
            <a:pPr marL="285750" indent="-285750">
              <a:lnSpc>
                <a:spcPct val="90000"/>
              </a:lnSpc>
              <a:spcBef>
                <a:spcPct val="20000"/>
              </a:spcBef>
              <a:buFont typeface="Arial" panose="020B0604020202020204" pitchFamily="34" charset="0"/>
              <a:buChar char="•"/>
            </a:pPr>
            <a:r>
              <a:rPr lang="pt-BR" altLang="pt-BR" b="1" dirty="0">
                <a:solidFill>
                  <a:srgbClr val="FFFF66"/>
                </a:solidFill>
                <a:cs typeface="Arial" panose="020B0604020202020204" pitchFamily="34" charset="0"/>
              </a:rPr>
              <a:t>l</a:t>
            </a:r>
            <a:r>
              <a:rPr lang="pt-BR" altLang="pt-BR" b="1" dirty="0" smtClean="0">
                <a:solidFill>
                  <a:srgbClr val="FFFF66"/>
                </a:solidFill>
                <a:cs typeface="Arial" panose="020B0604020202020204" pitchFamily="34" charset="0"/>
              </a:rPr>
              <a:t>ista de arquivos já gravados.</a:t>
            </a:r>
          </a:p>
        </p:txBody>
      </p:sp>
      <p:pic>
        <p:nvPicPr>
          <p:cNvPr id="3" name="Imagem 2"/>
          <p:cNvPicPr>
            <a:picLocks noChangeAspect="1"/>
          </p:cNvPicPr>
          <p:nvPr/>
        </p:nvPicPr>
        <p:blipFill>
          <a:blip r:embed="rId2"/>
          <a:stretch>
            <a:fillRect/>
          </a:stretch>
        </p:blipFill>
        <p:spPr>
          <a:xfrm>
            <a:off x="179512" y="1701151"/>
            <a:ext cx="4583507" cy="4248129"/>
          </a:xfrm>
          <a:prstGeom prst="rect">
            <a:avLst/>
          </a:prstGeom>
        </p:spPr>
      </p:pic>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15. Gravação e Consulta de Premissas</a:t>
            </a:r>
            <a:endParaRPr lang="pt-BR" altLang="pt-BR" b="1" dirty="0"/>
          </a:p>
        </p:txBody>
      </p:sp>
    </p:spTree>
    <p:extLst>
      <p:ext uri="{BB962C8B-B14F-4D97-AF65-F5344CB8AC3E}">
        <p14:creationId xmlns:p14="http://schemas.microsoft.com/office/powerpoint/2010/main" val="147133098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tângulo 28"/>
          <p:cNvSpPr/>
          <p:nvPr/>
        </p:nvSpPr>
        <p:spPr>
          <a:xfrm>
            <a:off x="107504" y="808737"/>
            <a:ext cx="8784976" cy="9233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Ao acionar a opção “</a:t>
            </a:r>
            <a:r>
              <a:rPr lang="pt-BR" altLang="pt-BR" sz="2000" b="1" dirty="0" smtClean="0">
                <a:solidFill>
                  <a:srgbClr val="FFFF66"/>
                </a:solidFill>
                <a:cs typeface="Arial" panose="020B0604020202020204" pitchFamily="34" charset="0"/>
              </a:rPr>
              <a:t>Gravar Nova Versão</a:t>
            </a:r>
            <a:r>
              <a:rPr lang="pt-BR" altLang="pt-BR" sz="2000" b="1" dirty="0" smtClean="0">
                <a:solidFill>
                  <a:schemeClr val="bg1"/>
                </a:solidFill>
                <a:cs typeface="Arial" panose="020B0604020202020204" pitchFamily="34" charset="0"/>
              </a:rPr>
              <a:t>” da </a:t>
            </a:r>
            <a:r>
              <a:rPr lang="pt-BR" altLang="pt-BR" sz="2000" b="1" dirty="0">
                <a:solidFill>
                  <a:schemeClr val="bg1"/>
                </a:solidFill>
                <a:cs typeface="Arial" panose="020B0604020202020204" pitchFamily="34" charset="0"/>
              </a:rPr>
              <a:t>tela </a:t>
            </a:r>
            <a:r>
              <a:rPr lang="pt-BR" altLang="pt-BR" sz="2000" b="1" dirty="0" smtClean="0">
                <a:solidFill>
                  <a:schemeClr val="bg1"/>
                </a:solidFill>
                <a:cs typeface="Arial" panose="020B0604020202020204" pitchFamily="34" charset="0"/>
              </a:rPr>
              <a:t>“</a:t>
            </a:r>
            <a:r>
              <a:rPr lang="pt-BR" altLang="pt-BR" sz="2000" b="1" dirty="0" smtClean="0">
                <a:solidFill>
                  <a:srgbClr val="FFFF66"/>
                </a:solidFill>
                <a:cs typeface="Arial" panose="020B0604020202020204" pitchFamily="34" charset="0"/>
              </a:rPr>
              <a:t>Consulta Arquivos de Premissas de Previsão</a:t>
            </a:r>
            <a:r>
              <a:rPr lang="pt-BR" altLang="pt-BR" sz="2000" b="1" dirty="0" smtClean="0">
                <a:solidFill>
                  <a:schemeClr val="bg1"/>
                </a:solidFill>
                <a:cs typeface="Arial" panose="020B0604020202020204" pitchFamily="34" charset="0"/>
              </a:rPr>
              <a:t>” o sistema aprestara a tela </a:t>
            </a:r>
            <a:r>
              <a:rPr lang="pt-BR" altLang="pt-BR" sz="2000" b="1" dirty="0">
                <a:solidFill>
                  <a:schemeClr val="bg1"/>
                </a:solidFill>
                <a:cs typeface="Arial" panose="020B0604020202020204" pitchFamily="34" charset="0"/>
              </a:rPr>
              <a:t>de </a:t>
            </a:r>
            <a:r>
              <a:rPr lang="pt-BR" altLang="pt-BR" sz="2000" b="1" dirty="0" smtClean="0">
                <a:solidFill>
                  <a:schemeClr val="bg1"/>
                </a:solidFill>
                <a:cs typeface="Arial" panose="020B0604020202020204" pitchFamily="34" charset="0"/>
              </a:rPr>
              <a:t>“</a:t>
            </a:r>
            <a:r>
              <a:rPr lang="pt-BR" altLang="pt-BR" sz="2000" b="1" dirty="0" smtClean="0">
                <a:solidFill>
                  <a:srgbClr val="FFFF66"/>
                </a:solidFill>
                <a:cs typeface="Arial" panose="020B0604020202020204" pitchFamily="34" charset="0"/>
              </a:rPr>
              <a:t>Atualizar Arquivos </a:t>
            </a:r>
            <a:r>
              <a:rPr lang="pt-BR" altLang="pt-BR" sz="2000" b="1" dirty="0">
                <a:solidFill>
                  <a:srgbClr val="FFFF66"/>
                </a:solidFill>
                <a:cs typeface="Arial" panose="020B0604020202020204" pitchFamily="34" charset="0"/>
              </a:rPr>
              <a:t>de Premissas de Previsão</a:t>
            </a:r>
            <a:r>
              <a:rPr lang="pt-BR" altLang="pt-BR" sz="2000" b="1" dirty="0">
                <a:solidFill>
                  <a:schemeClr val="bg1"/>
                </a:solidFill>
                <a:cs typeface="Arial" panose="020B0604020202020204" pitchFamily="34" charset="0"/>
              </a:rPr>
              <a:t>” </a:t>
            </a:r>
          </a:p>
        </p:txBody>
      </p:sp>
      <p:sp>
        <p:nvSpPr>
          <p:cNvPr id="30" name="Retângulo 29"/>
          <p:cNvSpPr/>
          <p:nvPr/>
        </p:nvSpPr>
        <p:spPr>
          <a:xfrm>
            <a:off x="4932040" y="2874469"/>
            <a:ext cx="4032448" cy="11449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b="1" dirty="0" err="1" smtClean="0">
                <a:solidFill>
                  <a:srgbClr val="FFFF66"/>
                </a:solidFill>
                <a:cs typeface="Arial" panose="020B0604020202020204" pitchFamily="34" charset="0"/>
              </a:rPr>
              <a:t>Obs</a:t>
            </a:r>
            <a:r>
              <a:rPr lang="pt-BR" altLang="pt-BR" b="1" dirty="0" smtClean="0">
                <a:solidFill>
                  <a:srgbClr val="FFFF66"/>
                </a:solidFill>
                <a:cs typeface="Arial" panose="020B0604020202020204" pitchFamily="34" charset="0"/>
              </a:rPr>
              <a:t>: </a:t>
            </a:r>
          </a:p>
          <a:p>
            <a:pPr>
              <a:lnSpc>
                <a:spcPct val="90000"/>
              </a:lnSpc>
              <a:spcBef>
                <a:spcPct val="20000"/>
              </a:spcBef>
            </a:pPr>
            <a:r>
              <a:rPr lang="pt-BR" altLang="pt-BR" b="1" dirty="0" smtClean="0">
                <a:solidFill>
                  <a:srgbClr val="FFFF66"/>
                </a:solidFill>
                <a:cs typeface="Arial" panose="020B0604020202020204" pitchFamily="34" charset="0"/>
              </a:rPr>
              <a:t>Caso existam, será apresentada a versão atual de gravação das premissas e a lista de arquivos já gravados.</a:t>
            </a:r>
          </a:p>
        </p:txBody>
      </p:sp>
      <p:pic>
        <p:nvPicPr>
          <p:cNvPr id="4" name="Imagem 3"/>
          <p:cNvPicPr>
            <a:picLocks noChangeAspect="1"/>
          </p:cNvPicPr>
          <p:nvPr/>
        </p:nvPicPr>
        <p:blipFill>
          <a:blip r:embed="rId2"/>
          <a:stretch>
            <a:fillRect/>
          </a:stretch>
        </p:blipFill>
        <p:spPr>
          <a:xfrm>
            <a:off x="179512" y="2107778"/>
            <a:ext cx="4680520" cy="3631803"/>
          </a:xfrm>
          <a:prstGeom prst="rect">
            <a:avLst/>
          </a:prstGeom>
        </p:spPr>
      </p:pic>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15. Gravação e Consulta de Premissas</a:t>
            </a:r>
            <a:endParaRPr lang="pt-BR" altLang="pt-BR" b="1" dirty="0"/>
          </a:p>
        </p:txBody>
      </p:sp>
    </p:spTree>
    <p:extLst>
      <p:ext uri="{BB962C8B-B14F-4D97-AF65-F5344CB8AC3E}">
        <p14:creationId xmlns:p14="http://schemas.microsoft.com/office/powerpoint/2010/main" val="239225450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tângulo 28"/>
          <p:cNvSpPr/>
          <p:nvPr/>
        </p:nvSpPr>
        <p:spPr>
          <a:xfrm>
            <a:off x="107504" y="836712"/>
            <a:ext cx="8784976" cy="6463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Ao acionar a opção “</a:t>
            </a:r>
            <a:r>
              <a:rPr lang="pt-BR" altLang="pt-BR" sz="2000" b="1" dirty="0" smtClean="0">
                <a:solidFill>
                  <a:srgbClr val="FFFF66"/>
                </a:solidFill>
                <a:cs typeface="Arial" panose="020B0604020202020204" pitchFamily="34" charset="0"/>
              </a:rPr>
              <a:t>Incluir</a:t>
            </a:r>
            <a:r>
              <a:rPr lang="pt-BR" altLang="pt-BR" sz="2000" b="1" dirty="0" smtClean="0">
                <a:solidFill>
                  <a:schemeClr val="bg1"/>
                </a:solidFill>
                <a:cs typeface="Arial" panose="020B0604020202020204" pitchFamily="34" charset="0"/>
              </a:rPr>
              <a:t>” da </a:t>
            </a:r>
            <a:r>
              <a:rPr lang="pt-BR" altLang="pt-BR" sz="2000" b="1" dirty="0">
                <a:solidFill>
                  <a:schemeClr val="bg1"/>
                </a:solidFill>
                <a:cs typeface="Arial" panose="020B0604020202020204" pitchFamily="34" charset="0"/>
              </a:rPr>
              <a:t>tela </a:t>
            </a:r>
            <a:r>
              <a:rPr lang="pt-BR" altLang="pt-BR" sz="2000" b="1" dirty="0" smtClean="0">
                <a:solidFill>
                  <a:schemeClr val="bg1"/>
                </a:solidFill>
                <a:cs typeface="Arial" panose="020B0604020202020204" pitchFamily="34" charset="0"/>
              </a:rPr>
              <a:t>“</a:t>
            </a:r>
            <a:r>
              <a:rPr lang="pt-BR" altLang="pt-BR" sz="2000" b="1" dirty="0" smtClean="0">
                <a:solidFill>
                  <a:srgbClr val="FFFF66"/>
                </a:solidFill>
                <a:cs typeface="Arial" panose="020B0604020202020204" pitchFamily="34" charset="0"/>
              </a:rPr>
              <a:t>Atualizar Arquivos </a:t>
            </a:r>
            <a:r>
              <a:rPr lang="pt-BR" altLang="pt-BR" sz="2000" b="1" dirty="0">
                <a:solidFill>
                  <a:srgbClr val="FFFF66"/>
                </a:solidFill>
                <a:cs typeface="Arial" panose="020B0604020202020204" pitchFamily="34" charset="0"/>
              </a:rPr>
              <a:t>de Premissas de Previsão</a:t>
            </a:r>
            <a:r>
              <a:rPr lang="pt-BR" altLang="pt-BR" sz="2000" b="1" dirty="0">
                <a:solidFill>
                  <a:schemeClr val="bg1"/>
                </a:solidFill>
                <a:cs typeface="Arial" panose="020B0604020202020204" pitchFamily="34" charset="0"/>
              </a:rPr>
              <a:t>” </a:t>
            </a:r>
            <a:r>
              <a:rPr lang="pt-BR" altLang="pt-BR" sz="2000" b="1" dirty="0" smtClean="0">
                <a:solidFill>
                  <a:schemeClr val="bg1"/>
                </a:solidFill>
                <a:cs typeface="Arial" panose="020B0604020202020204" pitchFamily="34" charset="0"/>
              </a:rPr>
              <a:t> será  uma caixa de diálogo para seleção de arquivos.</a:t>
            </a:r>
            <a:endParaRPr lang="pt-BR" altLang="pt-BR" sz="2000" b="1" dirty="0">
              <a:solidFill>
                <a:schemeClr val="bg1"/>
              </a:solidFill>
              <a:cs typeface="Arial" panose="020B0604020202020204" pitchFamily="34" charset="0"/>
            </a:endParaRPr>
          </a:p>
        </p:txBody>
      </p:sp>
      <p:pic>
        <p:nvPicPr>
          <p:cNvPr id="3" name="Imagem 2"/>
          <p:cNvPicPr>
            <a:picLocks noChangeAspect="1"/>
          </p:cNvPicPr>
          <p:nvPr/>
        </p:nvPicPr>
        <p:blipFill>
          <a:blip r:embed="rId2"/>
          <a:stretch>
            <a:fillRect/>
          </a:stretch>
        </p:blipFill>
        <p:spPr>
          <a:xfrm>
            <a:off x="467544" y="1795994"/>
            <a:ext cx="8136904" cy="4297302"/>
          </a:xfrm>
          <a:prstGeom prst="rect">
            <a:avLst/>
          </a:prstGeom>
        </p:spPr>
      </p:pic>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15. Gravação e Consulta de Premissas</a:t>
            </a:r>
            <a:endParaRPr lang="pt-BR" altLang="pt-BR" b="1" dirty="0"/>
          </a:p>
        </p:txBody>
      </p:sp>
    </p:spTree>
    <p:extLst>
      <p:ext uri="{BB962C8B-B14F-4D97-AF65-F5344CB8AC3E}">
        <p14:creationId xmlns:p14="http://schemas.microsoft.com/office/powerpoint/2010/main" val="166891726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tângulo 28"/>
          <p:cNvSpPr/>
          <p:nvPr/>
        </p:nvSpPr>
        <p:spPr>
          <a:xfrm>
            <a:off x="103352" y="737497"/>
            <a:ext cx="8784976" cy="6463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Após selecionar os arquivos (um de cada vez) o usuário deverá acionar a opção “</a:t>
            </a:r>
            <a:r>
              <a:rPr lang="pt-BR" altLang="pt-BR" sz="2000" b="1" dirty="0" smtClean="0">
                <a:solidFill>
                  <a:srgbClr val="FFFF66"/>
                </a:solidFill>
                <a:cs typeface="Arial" panose="020B0604020202020204" pitchFamily="34" charset="0"/>
              </a:rPr>
              <a:t>Salvar</a:t>
            </a:r>
            <a:r>
              <a:rPr lang="pt-BR" altLang="pt-BR" sz="2000" b="1" dirty="0" smtClean="0">
                <a:solidFill>
                  <a:schemeClr val="bg1"/>
                </a:solidFill>
                <a:cs typeface="Arial" panose="020B0604020202020204" pitchFamily="34" charset="0"/>
              </a:rPr>
              <a:t>” para concluir a gravação da versão de arquivos de premissas.</a:t>
            </a:r>
            <a:endParaRPr lang="pt-BR" altLang="pt-BR" sz="2000" b="1" dirty="0">
              <a:solidFill>
                <a:schemeClr val="bg1"/>
              </a:solidFill>
              <a:cs typeface="Arial" panose="020B0604020202020204" pitchFamily="34" charset="0"/>
            </a:endParaRPr>
          </a:p>
        </p:txBody>
      </p:sp>
      <p:sp>
        <p:nvSpPr>
          <p:cNvPr id="8" name="Retângulo 7"/>
          <p:cNvSpPr/>
          <p:nvPr/>
        </p:nvSpPr>
        <p:spPr>
          <a:xfrm>
            <a:off x="4571999" y="2175634"/>
            <a:ext cx="4104456" cy="8956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b="1" dirty="0" err="1" smtClean="0">
                <a:solidFill>
                  <a:srgbClr val="FFFF66"/>
                </a:solidFill>
                <a:cs typeface="Arial" panose="020B0604020202020204" pitchFamily="34" charset="0"/>
              </a:rPr>
              <a:t>Obs</a:t>
            </a:r>
            <a:r>
              <a:rPr lang="pt-BR" altLang="pt-BR" b="1" dirty="0" smtClean="0">
                <a:solidFill>
                  <a:srgbClr val="FFFF66"/>
                </a:solidFill>
                <a:cs typeface="Arial" panose="020B0604020202020204" pitchFamily="34" charset="0"/>
              </a:rPr>
              <a:t>: </a:t>
            </a:r>
          </a:p>
          <a:p>
            <a:pPr algn="just">
              <a:lnSpc>
                <a:spcPct val="90000"/>
              </a:lnSpc>
              <a:spcBef>
                <a:spcPct val="20000"/>
              </a:spcBef>
            </a:pPr>
            <a:r>
              <a:rPr lang="pt-BR" altLang="pt-BR" b="1" dirty="0" smtClean="0">
                <a:solidFill>
                  <a:srgbClr val="FFFF66"/>
                </a:solidFill>
                <a:cs typeface="Arial" panose="020B0604020202020204" pitchFamily="34" charset="0"/>
              </a:rPr>
              <a:t>Será aberta mensagem para confirmação da gravação dos arquivos</a:t>
            </a:r>
          </a:p>
        </p:txBody>
      </p:sp>
      <p:pic>
        <p:nvPicPr>
          <p:cNvPr id="3" name="Imagem 2"/>
          <p:cNvPicPr>
            <a:picLocks noChangeAspect="1"/>
          </p:cNvPicPr>
          <p:nvPr/>
        </p:nvPicPr>
        <p:blipFill>
          <a:blip r:embed="rId2"/>
          <a:stretch>
            <a:fillRect/>
          </a:stretch>
        </p:blipFill>
        <p:spPr>
          <a:xfrm>
            <a:off x="206110" y="1772816"/>
            <a:ext cx="4218073" cy="3272971"/>
          </a:xfrm>
          <a:prstGeom prst="rect">
            <a:avLst/>
          </a:prstGeom>
        </p:spPr>
      </p:pic>
      <p:pic>
        <p:nvPicPr>
          <p:cNvPr id="4" name="Imagem 3"/>
          <p:cNvPicPr>
            <a:picLocks noChangeAspect="1"/>
          </p:cNvPicPr>
          <p:nvPr/>
        </p:nvPicPr>
        <p:blipFill>
          <a:blip r:embed="rId3"/>
          <a:stretch>
            <a:fillRect/>
          </a:stretch>
        </p:blipFill>
        <p:spPr>
          <a:xfrm>
            <a:off x="4642270" y="3343319"/>
            <a:ext cx="3963913" cy="1517714"/>
          </a:xfrm>
          <a:prstGeom prst="rect">
            <a:avLst/>
          </a:prstGeom>
        </p:spPr>
      </p:pic>
      <p:sp>
        <p:nvSpPr>
          <p:cNvPr id="10" name="Retângulo 9"/>
          <p:cNvSpPr/>
          <p:nvPr/>
        </p:nvSpPr>
        <p:spPr>
          <a:xfrm>
            <a:off x="129952" y="5301208"/>
            <a:ext cx="8834536" cy="10895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r>
              <a:rPr lang="pt-BR" altLang="pt-BR" b="1" dirty="0" smtClean="0">
                <a:solidFill>
                  <a:srgbClr val="FFFF66"/>
                </a:solidFill>
                <a:cs typeface="Arial" panose="020B0604020202020204" pitchFamily="34" charset="0"/>
              </a:rPr>
              <a:t>Poderão ser incluídos arquivos com as </a:t>
            </a:r>
            <a:r>
              <a:rPr lang="pt-BR" altLang="pt-BR" b="1" dirty="0">
                <a:solidFill>
                  <a:srgbClr val="FFFF66"/>
                </a:solidFill>
                <a:cs typeface="Arial" panose="020B0604020202020204" pitchFamily="34" charset="0"/>
              </a:rPr>
              <a:t>seguintes extensões: .</a:t>
            </a:r>
            <a:r>
              <a:rPr lang="pt-BR" altLang="pt-BR" b="1" dirty="0" err="1">
                <a:solidFill>
                  <a:srgbClr val="FFFF66"/>
                </a:solidFill>
                <a:cs typeface="Arial" panose="020B0604020202020204" pitchFamily="34" charset="0"/>
              </a:rPr>
              <a:t>pdf</a:t>
            </a:r>
            <a:r>
              <a:rPr lang="pt-BR" altLang="pt-BR" b="1" dirty="0">
                <a:solidFill>
                  <a:srgbClr val="FFFF66"/>
                </a:solidFill>
                <a:cs typeface="Arial" panose="020B0604020202020204" pitchFamily="34" charset="0"/>
              </a:rPr>
              <a:t>, extensões do </a:t>
            </a:r>
            <a:r>
              <a:rPr lang="pt-BR" altLang="pt-BR" b="1" dirty="0" err="1">
                <a:solidFill>
                  <a:srgbClr val="FFFF66"/>
                </a:solidFill>
                <a:cs typeface="Arial" panose="020B0604020202020204" pitchFamily="34" charset="0"/>
              </a:rPr>
              <a:t>excel</a:t>
            </a:r>
            <a:r>
              <a:rPr lang="pt-BR" altLang="pt-BR" b="1" dirty="0">
                <a:solidFill>
                  <a:srgbClr val="FFFF66"/>
                </a:solidFill>
                <a:cs typeface="Arial" panose="020B0604020202020204" pitchFamily="34" charset="0"/>
              </a:rPr>
              <a:t> (versão anterior, binário, comum e com macro), </a:t>
            </a:r>
            <a:r>
              <a:rPr lang="pt-BR" altLang="pt-BR" b="1" dirty="0" smtClean="0">
                <a:solidFill>
                  <a:srgbClr val="FFFF66"/>
                </a:solidFill>
                <a:cs typeface="Arial" panose="020B0604020202020204" pitchFamily="34" charset="0"/>
              </a:rPr>
              <a:t>extensões </a:t>
            </a:r>
            <a:r>
              <a:rPr lang="pt-BR" altLang="pt-BR" b="1" dirty="0">
                <a:solidFill>
                  <a:srgbClr val="FFFF66"/>
                </a:solidFill>
                <a:cs typeface="Arial" panose="020B0604020202020204" pitchFamily="34" charset="0"/>
              </a:rPr>
              <a:t>do </a:t>
            </a:r>
            <a:r>
              <a:rPr lang="pt-BR" altLang="pt-BR" b="1" dirty="0" err="1">
                <a:solidFill>
                  <a:srgbClr val="FFFF66"/>
                </a:solidFill>
                <a:cs typeface="Arial" panose="020B0604020202020204" pitchFamily="34" charset="0"/>
              </a:rPr>
              <a:t>word</a:t>
            </a:r>
            <a:r>
              <a:rPr lang="pt-BR" altLang="pt-BR" b="1" dirty="0">
                <a:solidFill>
                  <a:srgbClr val="FFFF66"/>
                </a:solidFill>
                <a:cs typeface="Arial" panose="020B0604020202020204" pitchFamily="34" charset="0"/>
              </a:rPr>
              <a:t> (versão anterior, binário, comum e com macro), extensões do </a:t>
            </a:r>
            <a:r>
              <a:rPr lang="pt-BR" altLang="pt-BR" b="1" dirty="0" err="1">
                <a:solidFill>
                  <a:srgbClr val="FFFF66"/>
                </a:solidFill>
                <a:cs typeface="Arial" panose="020B0604020202020204" pitchFamily="34" charset="0"/>
              </a:rPr>
              <a:t>power</a:t>
            </a:r>
            <a:r>
              <a:rPr lang="pt-BR" altLang="pt-BR" b="1" dirty="0">
                <a:solidFill>
                  <a:srgbClr val="FFFF66"/>
                </a:solidFill>
                <a:cs typeface="Arial" panose="020B0604020202020204" pitchFamily="34" charset="0"/>
              </a:rPr>
              <a:t> point (versão anterior, binário, comum e com macro), .</a:t>
            </a:r>
            <a:r>
              <a:rPr lang="pt-BR" altLang="pt-BR" b="1" dirty="0" err="1" smtClean="0">
                <a:solidFill>
                  <a:srgbClr val="FFFF66"/>
                </a:solidFill>
                <a:cs typeface="Arial" panose="020B0604020202020204" pitchFamily="34" charset="0"/>
              </a:rPr>
              <a:t>txt</a:t>
            </a:r>
            <a:r>
              <a:rPr lang="pt-BR" altLang="pt-BR" b="1" dirty="0">
                <a:solidFill>
                  <a:srgbClr val="FFFF66"/>
                </a:solidFill>
                <a:cs typeface="Arial" panose="020B0604020202020204" pitchFamily="34" charset="0"/>
              </a:rPr>
              <a:t> </a:t>
            </a:r>
            <a:r>
              <a:rPr lang="pt-BR" altLang="pt-BR" b="1" dirty="0" smtClean="0">
                <a:solidFill>
                  <a:srgbClr val="FFFF66"/>
                </a:solidFill>
                <a:cs typeface="Arial" panose="020B0604020202020204" pitchFamily="34" charset="0"/>
              </a:rPr>
              <a:t>e </a:t>
            </a:r>
            <a:r>
              <a:rPr lang="pt-BR" altLang="pt-BR" b="1" dirty="0">
                <a:solidFill>
                  <a:srgbClr val="FFFF66"/>
                </a:solidFill>
                <a:cs typeface="Arial" panose="020B0604020202020204" pitchFamily="34" charset="0"/>
              </a:rPr>
              <a:t>.</a:t>
            </a:r>
            <a:r>
              <a:rPr lang="pt-BR" altLang="pt-BR" b="1" dirty="0" err="1" smtClean="0">
                <a:solidFill>
                  <a:srgbClr val="FFFF66"/>
                </a:solidFill>
                <a:cs typeface="Arial" panose="020B0604020202020204" pitchFamily="34" charset="0"/>
              </a:rPr>
              <a:t>jpg</a:t>
            </a:r>
            <a:r>
              <a:rPr lang="pt-BR" altLang="pt-BR" b="1" dirty="0" smtClean="0">
                <a:solidFill>
                  <a:srgbClr val="FFFF66"/>
                </a:solidFill>
                <a:cs typeface="Arial" panose="020B0604020202020204" pitchFamily="34" charset="0"/>
              </a:rPr>
              <a:t>. A gravação de cada arquivo estará limitado a 10MB.</a:t>
            </a:r>
          </a:p>
        </p:txBody>
      </p:sp>
      <p:sp>
        <p:nvSpPr>
          <p:cNvPr id="11"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15. Gravação e Consulta de Premissas</a:t>
            </a:r>
            <a:endParaRPr lang="pt-BR" altLang="pt-BR" b="1" dirty="0"/>
          </a:p>
        </p:txBody>
      </p:sp>
    </p:spTree>
    <p:extLst>
      <p:ext uri="{BB962C8B-B14F-4D97-AF65-F5344CB8AC3E}">
        <p14:creationId xmlns:p14="http://schemas.microsoft.com/office/powerpoint/2010/main" val="210623656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179512" y="764704"/>
            <a:ext cx="8784976" cy="12003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Para </a:t>
            </a:r>
            <a:r>
              <a:rPr lang="pt-BR" altLang="pt-BR" sz="2000" b="1" dirty="0">
                <a:solidFill>
                  <a:schemeClr val="bg1"/>
                </a:solidFill>
                <a:cs typeface="Arial" panose="020B0604020202020204" pitchFamily="34" charset="0"/>
              </a:rPr>
              <a:t>realizar </a:t>
            </a:r>
            <a:r>
              <a:rPr lang="pt-BR" altLang="pt-BR" sz="2000" b="1" dirty="0" smtClean="0">
                <a:solidFill>
                  <a:schemeClr val="bg1"/>
                </a:solidFill>
                <a:cs typeface="Arial" panose="020B0604020202020204" pitchFamily="34" charset="0"/>
              </a:rPr>
              <a:t>consulta das versões de arquivos de premissas de previsão de carga gravadas para um estudo selecionado, o </a:t>
            </a:r>
            <a:r>
              <a:rPr lang="pt-BR" altLang="pt-BR" sz="2000" b="1" dirty="0">
                <a:solidFill>
                  <a:schemeClr val="bg1"/>
                </a:solidFill>
                <a:cs typeface="Arial" panose="020B0604020202020204" pitchFamily="34" charset="0"/>
              </a:rPr>
              <a:t>usuário deverá </a:t>
            </a:r>
            <a:r>
              <a:rPr lang="pt-BR" altLang="pt-BR" sz="2000" b="1" dirty="0" smtClean="0">
                <a:solidFill>
                  <a:schemeClr val="bg1"/>
                </a:solidFill>
                <a:cs typeface="Arial" panose="020B0604020202020204" pitchFamily="34" charset="0"/>
              </a:rPr>
              <a:t>acionar a mesma </a:t>
            </a:r>
            <a:r>
              <a:rPr lang="pt-BR" altLang="pt-BR" sz="2000" b="1" dirty="0">
                <a:solidFill>
                  <a:srgbClr val="FFFF66"/>
                </a:solidFill>
                <a:cs typeface="Arial" panose="020B0604020202020204" pitchFamily="34" charset="0"/>
              </a:rPr>
              <a:t>opção </a:t>
            </a:r>
            <a:r>
              <a:rPr lang="pt-BR" altLang="pt-BR" sz="2000" b="1" dirty="0" smtClean="0">
                <a:solidFill>
                  <a:srgbClr val="FFFF66"/>
                </a:solidFill>
                <a:cs typeface="Arial" panose="020B0604020202020204" pitchFamily="34" charset="0"/>
              </a:rPr>
              <a:t>“Manter Premissas “da </a:t>
            </a:r>
            <a:r>
              <a:rPr lang="pt-BR" altLang="pt-BR" sz="2000" b="1" dirty="0">
                <a:solidFill>
                  <a:srgbClr val="FFFF66"/>
                </a:solidFill>
                <a:cs typeface="Arial" panose="020B0604020202020204" pitchFamily="34" charset="0"/>
              </a:rPr>
              <a:t>funcionalidade "Dados</a:t>
            </a:r>
            <a:r>
              <a:rPr lang="pt-BR" altLang="pt-BR" sz="2000" b="1" dirty="0" smtClean="0">
                <a:solidFill>
                  <a:srgbClr val="FFFF66"/>
                </a:solidFill>
                <a:cs typeface="Arial" panose="020B0604020202020204" pitchFamily="34" charset="0"/>
              </a:rPr>
              <a:t>”</a:t>
            </a:r>
            <a:r>
              <a:rPr lang="pt-BR" altLang="pt-BR" sz="2000" b="1" dirty="0" smtClean="0">
                <a:solidFill>
                  <a:schemeClr val="bg1"/>
                </a:solidFill>
                <a:cs typeface="Arial" panose="020B0604020202020204" pitchFamily="34" charset="0"/>
              </a:rPr>
              <a:t>, selecionar a versão e acionar as opções “</a:t>
            </a:r>
            <a:r>
              <a:rPr lang="pt-BR" altLang="pt-BR" sz="2000" b="1" dirty="0" smtClean="0">
                <a:solidFill>
                  <a:srgbClr val="FFFF66"/>
                </a:solidFill>
                <a:cs typeface="Arial" panose="020B0604020202020204" pitchFamily="34" charset="0"/>
              </a:rPr>
              <a:t>Baixar</a:t>
            </a:r>
            <a:r>
              <a:rPr lang="pt-BR" altLang="pt-BR" sz="2000" b="1" dirty="0" smtClean="0">
                <a:solidFill>
                  <a:schemeClr val="bg1"/>
                </a:solidFill>
                <a:cs typeface="Arial" panose="020B0604020202020204" pitchFamily="34" charset="0"/>
              </a:rPr>
              <a:t>” relativas aos arquivos.</a:t>
            </a:r>
          </a:p>
        </p:txBody>
      </p:sp>
      <p:pic>
        <p:nvPicPr>
          <p:cNvPr id="6" name="Imagem 5"/>
          <p:cNvPicPr>
            <a:picLocks noChangeAspect="1"/>
          </p:cNvPicPr>
          <p:nvPr/>
        </p:nvPicPr>
        <p:blipFill>
          <a:blip r:embed="rId2"/>
          <a:stretch>
            <a:fillRect/>
          </a:stretch>
        </p:blipFill>
        <p:spPr>
          <a:xfrm>
            <a:off x="323528" y="2140071"/>
            <a:ext cx="4596143" cy="4259840"/>
          </a:xfrm>
          <a:prstGeom prst="rect">
            <a:avLst/>
          </a:prstGeom>
        </p:spPr>
      </p:pic>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15. Gravação e Consulta de Premissas</a:t>
            </a:r>
            <a:endParaRPr lang="pt-BR" altLang="pt-BR" b="1" dirty="0"/>
          </a:p>
        </p:txBody>
      </p:sp>
    </p:spTree>
    <p:extLst>
      <p:ext uri="{BB962C8B-B14F-4D97-AF65-F5344CB8AC3E}">
        <p14:creationId xmlns:p14="http://schemas.microsoft.com/office/powerpoint/2010/main" val="19862118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63688" y="27691"/>
            <a:ext cx="7380312" cy="561975"/>
          </a:xfrm>
        </p:spPr>
        <p:txBody>
          <a:bodyPr/>
          <a:lstStyle/>
          <a:p>
            <a:r>
              <a:rPr lang="pt-BR" dirty="0"/>
              <a:t>2</a:t>
            </a:r>
            <a:r>
              <a:rPr lang="pt-BR" dirty="0" smtClean="0"/>
              <a:t>. O Projeto SCPCB</a:t>
            </a:r>
            <a:endParaRPr lang="pt-BR" dirty="0"/>
          </a:p>
        </p:txBody>
      </p:sp>
      <p:sp>
        <p:nvSpPr>
          <p:cNvPr id="6" name="Rectangle 5"/>
          <p:cNvSpPr>
            <a:spLocks noChangeArrowheads="1"/>
          </p:cNvSpPr>
          <p:nvPr/>
        </p:nvSpPr>
        <p:spPr bwMode="auto">
          <a:xfrm>
            <a:off x="251520" y="836712"/>
            <a:ext cx="8712968" cy="5040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defRPr sz="2000">
                <a:solidFill>
                  <a:schemeClr val="tx1"/>
                </a:solidFill>
                <a:latin typeface="Arial" panose="020B0604020202020204" pitchFamily="34" charset="0"/>
              </a:defRPr>
            </a:lvl1pPr>
            <a:lvl2pPr marL="838200" indent="-38100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defRPr>
            </a:lvl9pPr>
          </a:lstStyle>
          <a:p>
            <a:pPr algn="just">
              <a:lnSpc>
                <a:spcPct val="90000"/>
              </a:lnSpc>
              <a:spcBef>
                <a:spcPct val="20000"/>
              </a:spcBef>
            </a:pPr>
            <a:r>
              <a:rPr lang="pt-BR" altLang="pt-BR" sz="1600" b="1" dirty="0">
                <a:solidFill>
                  <a:schemeClr val="bg1"/>
                </a:solidFill>
                <a:latin typeface="Tahoma" panose="020B0604030504040204" pitchFamily="34" charset="0"/>
              </a:rPr>
              <a:t>	</a:t>
            </a:r>
            <a:r>
              <a:rPr lang="pt-BR" altLang="pt-BR" sz="2400" b="1" dirty="0" smtClean="0">
                <a:solidFill>
                  <a:schemeClr val="bg1"/>
                </a:solidFill>
                <a:cs typeface="Arial" panose="020B0604020202020204" pitchFamily="34" charset="0"/>
              </a:rPr>
              <a:t>Processo </a:t>
            </a:r>
            <a:r>
              <a:rPr lang="pt-BR" altLang="pt-BR" sz="2400" b="1" dirty="0">
                <a:solidFill>
                  <a:schemeClr val="bg1"/>
                </a:solidFill>
                <a:cs typeface="Arial" panose="020B0604020202020204" pitchFamily="34" charset="0"/>
              </a:rPr>
              <a:t>de consolidação de carga </a:t>
            </a:r>
            <a:r>
              <a:rPr lang="pt-BR" altLang="pt-BR" sz="2400" b="1" dirty="0" smtClean="0">
                <a:solidFill>
                  <a:schemeClr val="bg1"/>
                </a:solidFill>
                <a:cs typeface="Arial" panose="020B0604020202020204" pitchFamily="34" charset="0"/>
              </a:rPr>
              <a:t>anterior ao SCPCB:</a:t>
            </a:r>
          </a:p>
          <a:p>
            <a:pPr algn="just">
              <a:lnSpc>
                <a:spcPct val="90000"/>
              </a:lnSpc>
              <a:spcBef>
                <a:spcPct val="20000"/>
              </a:spcBef>
            </a:pPr>
            <a:endParaRPr lang="pt-BR" altLang="pt-BR" sz="2800" b="1" dirty="0" smtClean="0">
              <a:solidFill>
                <a:schemeClr val="bg1"/>
              </a:solidFill>
              <a:cs typeface="Arial" panose="020B0604020202020204" pitchFamily="34" charset="0"/>
            </a:endParaRPr>
          </a:p>
          <a:p>
            <a:pPr marL="342900" indent="-342900" algn="just">
              <a:buFont typeface="Wingdings" panose="05000000000000000000" pitchFamily="2" charset="2"/>
              <a:buChar char="Ø"/>
            </a:pPr>
            <a:r>
              <a:rPr lang="pt-BR" sz="1600" b="1" i="1" dirty="0" smtClean="0">
                <a:solidFill>
                  <a:schemeClr val="bg1"/>
                </a:solidFill>
                <a:cs typeface="Arial" panose="020B0604020202020204" pitchFamily="34" charset="0"/>
              </a:rPr>
              <a:t>O </a:t>
            </a:r>
            <a:r>
              <a:rPr lang="pt-BR" sz="1600" b="1" i="1" dirty="0">
                <a:solidFill>
                  <a:schemeClr val="bg1"/>
                </a:solidFill>
                <a:cs typeface="Arial" panose="020B0604020202020204" pitchFamily="34" charset="0"/>
              </a:rPr>
              <a:t>processo </a:t>
            </a:r>
            <a:r>
              <a:rPr lang="pt-BR" sz="1600" b="1" i="1" dirty="0" smtClean="0">
                <a:solidFill>
                  <a:schemeClr val="bg1"/>
                </a:solidFill>
                <a:cs typeface="Arial" panose="020B0604020202020204" pitchFamily="34" charset="0"/>
              </a:rPr>
              <a:t>era </a:t>
            </a:r>
            <a:r>
              <a:rPr lang="pt-BR" sz="1600" b="1" i="1" dirty="0">
                <a:solidFill>
                  <a:schemeClr val="bg1"/>
                </a:solidFill>
                <a:cs typeface="Arial" panose="020B0604020202020204" pitchFamily="34" charset="0"/>
              </a:rPr>
              <a:t>realizado através de diversos aplicativos (o principal </a:t>
            </a:r>
            <a:r>
              <a:rPr lang="pt-BR" sz="1600" b="1" i="1" dirty="0" smtClean="0">
                <a:solidFill>
                  <a:schemeClr val="bg1"/>
                </a:solidFill>
                <a:cs typeface="Arial" panose="020B0604020202020204" pitchFamily="34" charset="0"/>
              </a:rPr>
              <a:t>era </a:t>
            </a:r>
            <a:r>
              <a:rPr lang="pt-BR" sz="1600" b="1" i="1" dirty="0">
                <a:solidFill>
                  <a:schemeClr val="bg1"/>
                </a:solidFill>
                <a:cs typeface="Arial" panose="020B0604020202020204" pitchFamily="34" charset="0"/>
              </a:rPr>
              <a:t>o CPNE) </a:t>
            </a:r>
            <a:r>
              <a:rPr lang="pt-BR" sz="1600" b="1" i="1" dirty="0" smtClean="0">
                <a:solidFill>
                  <a:schemeClr val="bg1"/>
                </a:solidFill>
                <a:cs typeface="Arial" panose="020B0604020202020204" pitchFamily="34" charset="0"/>
              </a:rPr>
              <a:t>não documentados de forma corporativa, desenvolvidos a </a:t>
            </a:r>
            <a:r>
              <a:rPr lang="pt-BR" sz="1600" b="1" i="1" dirty="0">
                <a:solidFill>
                  <a:schemeClr val="bg1"/>
                </a:solidFill>
                <a:cs typeface="Arial" panose="020B0604020202020204" pitchFamily="34" charset="0"/>
              </a:rPr>
              <a:t>partir do conhecimento disperso nos colaboradores </a:t>
            </a:r>
            <a:r>
              <a:rPr lang="pt-BR" sz="1600" b="1" i="1" dirty="0" smtClean="0">
                <a:solidFill>
                  <a:schemeClr val="bg1"/>
                </a:solidFill>
                <a:cs typeface="Arial" panose="020B0604020202020204" pitchFamily="34" charset="0"/>
              </a:rPr>
              <a:t>do ONS.</a:t>
            </a:r>
            <a:endParaRPr lang="pt-BR" sz="1600" b="1" i="1" dirty="0">
              <a:solidFill>
                <a:schemeClr val="bg1"/>
              </a:solidFill>
              <a:cs typeface="Arial" panose="020B0604020202020204" pitchFamily="34" charset="0"/>
            </a:endParaRPr>
          </a:p>
          <a:p>
            <a:pPr marL="342900" indent="-342900" algn="just">
              <a:buFont typeface="Wingdings" panose="05000000000000000000" pitchFamily="2" charset="2"/>
              <a:buChar char="Ø"/>
            </a:pPr>
            <a:endParaRPr lang="pt-BR" sz="1600" b="1" i="1" dirty="0">
              <a:solidFill>
                <a:schemeClr val="bg1"/>
              </a:solidFill>
              <a:cs typeface="Arial" panose="020B0604020202020204" pitchFamily="34" charset="0"/>
            </a:endParaRPr>
          </a:p>
          <a:p>
            <a:pPr marL="342900" indent="-342900" algn="just">
              <a:buFont typeface="Wingdings" panose="05000000000000000000" pitchFamily="2" charset="2"/>
              <a:buChar char="Ø"/>
            </a:pPr>
            <a:r>
              <a:rPr lang="pt-BR" sz="1600" b="1" i="1" dirty="0">
                <a:solidFill>
                  <a:schemeClr val="bg1"/>
                </a:solidFill>
                <a:cs typeface="Arial" panose="020B0604020202020204" pitchFamily="34" charset="0"/>
              </a:rPr>
              <a:t>Cumprimento parcial de responsabilidades do ONS com relação aos </a:t>
            </a:r>
            <a:r>
              <a:rPr lang="pt-BR" sz="1600" b="1" i="1" dirty="0" err="1">
                <a:solidFill>
                  <a:schemeClr val="bg1"/>
                </a:solidFill>
                <a:cs typeface="Arial" panose="020B0604020202020204" pitchFamily="34" charset="0"/>
              </a:rPr>
              <a:t>submódulos</a:t>
            </a:r>
            <a:r>
              <a:rPr lang="pt-BR" sz="1600" b="1" i="1" dirty="0">
                <a:solidFill>
                  <a:schemeClr val="bg1"/>
                </a:solidFill>
                <a:cs typeface="Arial" panose="020B0604020202020204" pitchFamily="34" charset="0"/>
              </a:rPr>
              <a:t> 5.2 e 5.3 dos </a:t>
            </a:r>
            <a:r>
              <a:rPr lang="pt-BR" sz="1600" b="1" i="1" dirty="0" err="1">
                <a:solidFill>
                  <a:schemeClr val="bg1"/>
                </a:solidFill>
                <a:cs typeface="Arial" panose="020B0604020202020204" pitchFamily="34" charset="0"/>
              </a:rPr>
              <a:t>PR´s</a:t>
            </a:r>
            <a:r>
              <a:rPr lang="pt-BR" sz="1600" b="1" i="1" dirty="0">
                <a:solidFill>
                  <a:schemeClr val="bg1"/>
                </a:solidFill>
                <a:cs typeface="Arial" panose="020B0604020202020204" pitchFamily="34" charset="0"/>
              </a:rPr>
              <a:t>, pois não existe um sistema.</a:t>
            </a:r>
          </a:p>
          <a:p>
            <a:pPr marL="342900" indent="-342900" algn="just">
              <a:buFont typeface="Wingdings" panose="05000000000000000000" pitchFamily="2" charset="2"/>
              <a:buChar char="Ø"/>
            </a:pPr>
            <a:endParaRPr lang="pt-BR" sz="1600" b="1" i="1" dirty="0">
              <a:solidFill>
                <a:schemeClr val="bg1"/>
              </a:solidFill>
              <a:cs typeface="Arial" panose="020B0604020202020204" pitchFamily="34" charset="0"/>
            </a:endParaRPr>
          </a:p>
          <a:p>
            <a:pPr marL="342900" indent="-342900" algn="just">
              <a:buFont typeface="Wingdings" panose="05000000000000000000" pitchFamily="2" charset="2"/>
              <a:buChar char="Ø"/>
            </a:pPr>
            <a:r>
              <a:rPr lang="pt-BR" sz="1600" b="1" i="1" dirty="0">
                <a:solidFill>
                  <a:schemeClr val="bg1"/>
                </a:solidFill>
                <a:cs typeface="Arial" panose="020B0604020202020204" pitchFamily="34" charset="0"/>
              </a:rPr>
              <a:t>Falta de automação =&gt; alocação de recursos e tempo não otimizada: atividades "manuais" em detrimento de atividades essenciais de análise com alta complexidade (análise das previsões).</a:t>
            </a:r>
          </a:p>
          <a:p>
            <a:pPr marL="342900" indent="-342900" algn="just">
              <a:buFont typeface="Wingdings" panose="05000000000000000000" pitchFamily="2" charset="2"/>
              <a:buChar char="Ø"/>
            </a:pPr>
            <a:endParaRPr lang="pt-BR" sz="1600" b="1" i="1" dirty="0">
              <a:solidFill>
                <a:schemeClr val="bg1"/>
              </a:solidFill>
              <a:cs typeface="Arial" panose="020B0604020202020204" pitchFamily="34" charset="0"/>
            </a:endParaRPr>
          </a:p>
          <a:p>
            <a:pPr marL="342900" indent="-342900" algn="just">
              <a:buFont typeface="Wingdings" panose="05000000000000000000" pitchFamily="2" charset="2"/>
              <a:buChar char="Ø"/>
            </a:pPr>
            <a:r>
              <a:rPr lang="pt-BR" sz="1600" b="1" i="1" dirty="0">
                <a:solidFill>
                  <a:schemeClr val="bg1"/>
                </a:solidFill>
                <a:cs typeface="Arial" panose="020B0604020202020204" pitchFamily="34" charset="0"/>
              </a:rPr>
              <a:t>Dificuldades na gestão de dados e informações e falta de banco de dados: grande quantidade de dados dispersos em diversos arquivos de vários diretórios da rede (EC e Núcleos).</a:t>
            </a:r>
          </a:p>
          <a:p>
            <a:pPr marL="342900" indent="-342900" algn="just">
              <a:buFont typeface="Wingdings" panose="05000000000000000000" pitchFamily="2" charset="2"/>
              <a:buChar char="Ø"/>
            </a:pPr>
            <a:endParaRPr lang="pt-BR" sz="1600" b="1" i="1" dirty="0">
              <a:solidFill>
                <a:schemeClr val="bg1"/>
              </a:solidFill>
              <a:cs typeface="Arial" panose="020B0604020202020204" pitchFamily="34" charset="0"/>
            </a:endParaRPr>
          </a:p>
          <a:p>
            <a:pPr marL="342900" indent="-342900" algn="just">
              <a:buFont typeface="Wingdings" panose="05000000000000000000" pitchFamily="2" charset="2"/>
              <a:buChar char="Ø"/>
            </a:pPr>
            <a:r>
              <a:rPr lang="pt-BR" sz="1600" b="1" i="1" dirty="0">
                <a:solidFill>
                  <a:schemeClr val="bg1"/>
                </a:solidFill>
                <a:cs typeface="Arial" panose="020B0604020202020204" pitchFamily="34" charset="0"/>
              </a:rPr>
              <a:t>Dificuldade de atendimento às necessidades não rotineiras das áreas clientes.</a:t>
            </a:r>
            <a:endParaRPr lang="pt-BR" sz="2400" b="1" i="1" dirty="0">
              <a:solidFill>
                <a:schemeClr val="bg1"/>
              </a:solidFill>
              <a:cs typeface="Arial" panose="020B0604020202020204" pitchFamily="34" charset="0"/>
            </a:endParaRPr>
          </a:p>
          <a:p>
            <a:pPr algn="just">
              <a:lnSpc>
                <a:spcPct val="90000"/>
              </a:lnSpc>
              <a:spcBef>
                <a:spcPct val="20000"/>
              </a:spcBef>
            </a:pPr>
            <a:endParaRPr lang="pt-BR" altLang="pt-BR" sz="1600" b="1" dirty="0">
              <a:solidFill>
                <a:schemeClr val="bg1"/>
              </a:solidFill>
              <a:latin typeface="Tahoma" panose="020B0604030504040204" pitchFamily="34" charset="0"/>
            </a:endParaRPr>
          </a:p>
          <a:p>
            <a:pPr marL="0" indent="0" algn="just">
              <a:lnSpc>
                <a:spcPct val="90000"/>
              </a:lnSpc>
              <a:spcBef>
                <a:spcPct val="20000"/>
              </a:spcBef>
            </a:pPr>
            <a:endParaRPr lang="pt-BR" altLang="pt-BR" sz="1600" b="1" dirty="0">
              <a:solidFill>
                <a:schemeClr val="bg1"/>
              </a:solidFill>
              <a:latin typeface="Tahoma" panose="020B0604030504040204" pitchFamily="34" charset="0"/>
            </a:endParaRPr>
          </a:p>
        </p:txBody>
      </p:sp>
    </p:spTree>
    <p:extLst>
      <p:ext uri="{BB962C8B-B14F-4D97-AF65-F5344CB8AC3E}">
        <p14:creationId xmlns:p14="http://schemas.microsoft.com/office/powerpoint/2010/main" val="130887065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145929" y="797762"/>
            <a:ext cx="8784976" cy="12003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Para </a:t>
            </a:r>
            <a:r>
              <a:rPr lang="pt-BR" altLang="pt-BR" sz="2000" b="1" dirty="0">
                <a:solidFill>
                  <a:schemeClr val="bg1"/>
                </a:solidFill>
                <a:cs typeface="Arial" panose="020B0604020202020204" pitchFamily="34" charset="0"/>
              </a:rPr>
              <a:t>realizar </a:t>
            </a:r>
            <a:r>
              <a:rPr lang="pt-BR" altLang="pt-BR" sz="2000" b="1" dirty="0" smtClean="0">
                <a:solidFill>
                  <a:schemeClr val="bg1"/>
                </a:solidFill>
                <a:cs typeface="Arial" panose="020B0604020202020204" pitchFamily="34" charset="0"/>
              </a:rPr>
              <a:t>alteração dos arquivos de premissas de previsão de carga gravadas para um estudo selecionado, o </a:t>
            </a:r>
            <a:r>
              <a:rPr lang="pt-BR" altLang="pt-BR" sz="2000" b="1" dirty="0">
                <a:solidFill>
                  <a:schemeClr val="bg1"/>
                </a:solidFill>
                <a:cs typeface="Arial" panose="020B0604020202020204" pitchFamily="34" charset="0"/>
              </a:rPr>
              <a:t>usuário deverá </a:t>
            </a:r>
            <a:r>
              <a:rPr lang="pt-BR" altLang="pt-BR" sz="2000" b="1" dirty="0" smtClean="0">
                <a:solidFill>
                  <a:schemeClr val="bg1"/>
                </a:solidFill>
                <a:cs typeface="Arial" panose="020B0604020202020204" pitchFamily="34" charset="0"/>
              </a:rPr>
              <a:t>acionar a mesma </a:t>
            </a:r>
            <a:r>
              <a:rPr lang="pt-BR" altLang="pt-BR" sz="2000" b="1" dirty="0">
                <a:solidFill>
                  <a:srgbClr val="FFFF66"/>
                </a:solidFill>
                <a:cs typeface="Arial" panose="020B0604020202020204" pitchFamily="34" charset="0"/>
              </a:rPr>
              <a:t>opção </a:t>
            </a:r>
            <a:r>
              <a:rPr lang="pt-BR" altLang="pt-BR" sz="2000" b="1" dirty="0" smtClean="0">
                <a:solidFill>
                  <a:srgbClr val="FFFF66"/>
                </a:solidFill>
                <a:cs typeface="Arial" panose="020B0604020202020204" pitchFamily="34" charset="0"/>
              </a:rPr>
              <a:t>“Manter Premissas “da </a:t>
            </a:r>
            <a:r>
              <a:rPr lang="pt-BR" altLang="pt-BR" sz="2000" b="1" dirty="0">
                <a:solidFill>
                  <a:srgbClr val="FFFF66"/>
                </a:solidFill>
                <a:cs typeface="Arial" panose="020B0604020202020204" pitchFamily="34" charset="0"/>
              </a:rPr>
              <a:t>funcionalidade "Dados</a:t>
            </a:r>
            <a:r>
              <a:rPr lang="pt-BR" altLang="pt-BR" sz="2000" b="1" dirty="0" smtClean="0">
                <a:solidFill>
                  <a:srgbClr val="FFFF66"/>
                </a:solidFill>
                <a:cs typeface="Arial" panose="020B0604020202020204" pitchFamily="34" charset="0"/>
              </a:rPr>
              <a:t>”</a:t>
            </a:r>
            <a:r>
              <a:rPr lang="pt-BR" altLang="pt-BR" sz="2000" b="1" dirty="0" smtClean="0">
                <a:solidFill>
                  <a:schemeClr val="bg1"/>
                </a:solidFill>
                <a:cs typeface="Arial" panose="020B0604020202020204" pitchFamily="34" charset="0"/>
              </a:rPr>
              <a:t>, selecionar uma versão e acionar as opções “</a:t>
            </a:r>
            <a:r>
              <a:rPr lang="pt-BR" altLang="pt-BR" sz="2000" b="1" dirty="0" smtClean="0">
                <a:solidFill>
                  <a:srgbClr val="FFFF66"/>
                </a:solidFill>
                <a:cs typeface="Arial" panose="020B0604020202020204" pitchFamily="34" charset="0"/>
              </a:rPr>
              <a:t>Gravar Nova Versão</a:t>
            </a:r>
            <a:r>
              <a:rPr lang="pt-BR" altLang="pt-BR" sz="2000" b="1" dirty="0" smtClean="0">
                <a:solidFill>
                  <a:schemeClr val="bg1"/>
                </a:solidFill>
                <a:cs typeface="Arial" panose="020B0604020202020204" pitchFamily="34" charset="0"/>
              </a:rPr>
              <a:t>”.</a:t>
            </a:r>
          </a:p>
        </p:txBody>
      </p:sp>
      <p:sp>
        <p:nvSpPr>
          <p:cNvPr id="7" name="Retângulo 6"/>
          <p:cNvSpPr/>
          <p:nvPr/>
        </p:nvSpPr>
        <p:spPr>
          <a:xfrm>
            <a:off x="5751547" y="2420888"/>
            <a:ext cx="3179358" cy="200362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b="1" dirty="0" smtClean="0">
                <a:solidFill>
                  <a:srgbClr val="FFFF66"/>
                </a:solidFill>
                <a:cs typeface="Arial" panose="020B0604020202020204" pitchFamily="34" charset="0"/>
              </a:rPr>
              <a:t>O usuário poderá:</a:t>
            </a:r>
          </a:p>
          <a:p>
            <a:pPr marL="285750" indent="-285750">
              <a:lnSpc>
                <a:spcPct val="90000"/>
              </a:lnSpc>
              <a:spcBef>
                <a:spcPct val="20000"/>
              </a:spcBef>
              <a:buFont typeface="Wingdings" panose="05000000000000000000" pitchFamily="2" charset="2"/>
              <a:buChar char="ü"/>
            </a:pPr>
            <a:r>
              <a:rPr lang="pt-BR" altLang="pt-BR" b="1" dirty="0" smtClean="0">
                <a:solidFill>
                  <a:srgbClr val="FFFF66"/>
                </a:solidFill>
                <a:cs typeface="Arial" panose="020B0604020202020204" pitchFamily="34" charset="0"/>
              </a:rPr>
              <a:t>incluir novos arquivo (opção Incluir)</a:t>
            </a:r>
          </a:p>
          <a:p>
            <a:pPr marL="285750" indent="-285750">
              <a:lnSpc>
                <a:spcPct val="90000"/>
              </a:lnSpc>
              <a:spcBef>
                <a:spcPct val="20000"/>
              </a:spcBef>
              <a:buFont typeface="Wingdings" panose="05000000000000000000" pitchFamily="2" charset="2"/>
              <a:buChar char="ü"/>
            </a:pPr>
            <a:r>
              <a:rPr lang="pt-BR" altLang="pt-BR" b="1" dirty="0" smtClean="0">
                <a:solidFill>
                  <a:srgbClr val="FFFF66"/>
                </a:solidFill>
                <a:cs typeface="Arial" panose="020B0604020202020204" pitchFamily="34" charset="0"/>
              </a:rPr>
              <a:t>excluir arquivo gravado (desmarcar caixa de seleção) </a:t>
            </a:r>
          </a:p>
          <a:p>
            <a:pPr marL="285750" indent="-285750">
              <a:lnSpc>
                <a:spcPct val="90000"/>
              </a:lnSpc>
              <a:spcBef>
                <a:spcPct val="20000"/>
              </a:spcBef>
              <a:buFont typeface="Wingdings" panose="05000000000000000000" pitchFamily="2" charset="2"/>
              <a:buChar char="ü"/>
            </a:pPr>
            <a:r>
              <a:rPr lang="pt-BR" altLang="pt-BR" b="1" dirty="0" smtClean="0">
                <a:solidFill>
                  <a:srgbClr val="FFFF66"/>
                </a:solidFill>
                <a:cs typeface="Arial" panose="020B0604020202020204" pitchFamily="34" charset="0"/>
              </a:rPr>
              <a:t>alterar </a:t>
            </a:r>
            <a:r>
              <a:rPr lang="pt-BR" altLang="pt-BR" b="1" dirty="0">
                <a:solidFill>
                  <a:srgbClr val="FFFF66"/>
                </a:solidFill>
                <a:cs typeface="Arial" panose="020B0604020202020204" pitchFamily="34" charset="0"/>
              </a:rPr>
              <a:t>arquivo </a:t>
            </a:r>
            <a:r>
              <a:rPr lang="pt-BR" altLang="pt-BR" b="1" dirty="0" smtClean="0">
                <a:solidFill>
                  <a:srgbClr val="FFFF66"/>
                </a:solidFill>
                <a:cs typeface="Arial" panose="020B0604020202020204" pitchFamily="34" charset="0"/>
              </a:rPr>
              <a:t>gravado (</a:t>
            </a:r>
            <a:r>
              <a:rPr lang="pt-BR" altLang="pt-BR" b="1" dirty="0">
                <a:solidFill>
                  <a:srgbClr val="FFFF66"/>
                </a:solidFill>
                <a:cs typeface="Arial" panose="020B0604020202020204" pitchFamily="34" charset="0"/>
              </a:rPr>
              <a:t>opção </a:t>
            </a:r>
            <a:r>
              <a:rPr lang="pt-BR" altLang="pt-BR" b="1" dirty="0" smtClean="0">
                <a:solidFill>
                  <a:srgbClr val="FFFF66"/>
                </a:solidFill>
                <a:cs typeface="Arial" panose="020B0604020202020204" pitchFamily="34" charset="0"/>
              </a:rPr>
              <a:t>Alterar</a:t>
            </a:r>
            <a:r>
              <a:rPr lang="pt-BR" altLang="pt-BR" b="1" dirty="0">
                <a:solidFill>
                  <a:srgbClr val="FFFF66"/>
                </a:solidFill>
                <a:cs typeface="Arial" panose="020B0604020202020204" pitchFamily="34" charset="0"/>
              </a:rPr>
              <a:t>).</a:t>
            </a:r>
            <a:endParaRPr lang="pt-BR" altLang="pt-BR" b="1" dirty="0" smtClean="0">
              <a:solidFill>
                <a:srgbClr val="FFFF66"/>
              </a:solidFill>
              <a:cs typeface="Arial" panose="020B0604020202020204" pitchFamily="34" charset="0"/>
            </a:endParaRPr>
          </a:p>
        </p:txBody>
      </p:sp>
      <p:sp>
        <p:nvSpPr>
          <p:cNvPr id="8" name="Retângulo 7"/>
          <p:cNvSpPr/>
          <p:nvPr/>
        </p:nvSpPr>
        <p:spPr>
          <a:xfrm>
            <a:off x="5668838" y="4653136"/>
            <a:ext cx="3503281" cy="9233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Ao acionar a opção “</a:t>
            </a:r>
            <a:r>
              <a:rPr lang="pt-BR" altLang="pt-BR" sz="2000" b="1" dirty="0" smtClean="0">
                <a:solidFill>
                  <a:srgbClr val="FFFF66"/>
                </a:solidFill>
                <a:cs typeface="Arial" panose="020B0604020202020204" pitchFamily="34" charset="0"/>
              </a:rPr>
              <a:t>Salvar</a:t>
            </a:r>
            <a:r>
              <a:rPr lang="pt-BR" altLang="pt-BR" sz="2000" b="1" dirty="0" smtClean="0">
                <a:solidFill>
                  <a:schemeClr val="bg1"/>
                </a:solidFill>
                <a:cs typeface="Arial" panose="020B0604020202020204" pitchFamily="34" charset="0"/>
              </a:rPr>
              <a:t>” será gravada nova versão de arquivos de premissas.</a:t>
            </a:r>
            <a:endParaRPr lang="pt-BR" altLang="pt-BR" sz="2000" b="1" dirty="0">
              <a:solidFill>
                <a:schemeClr val="bg1"/>
              </a:solidFill>
              <a:cs typeface="Arial" panose="020B0604020202020204" pitchFamily="34" charset="0"/>
            </a:endParaRPr>
          </a:p>
        </p:txBody>
      </p:sp>
      <p:pic>
        <p:nvPicPr>
          <p:cNvPr id="4" name="Imagem 3"/>
          <p:cNvPicPr>
            <a:picLocks noChangeAspect="1"/>
          </p:cNvPicPr>
          <p:nvPr/>
        </p:nvPicPr>
        <p:blipFill>
          <a:blip r:embed="rId2"/>
          <a:stretch>
            <a:fillRect/>
          </a:stretch>
        </p:blipFill>
        <p:spPr>
          <a:xfrm>
            <a:off x="196469" y="2206187"/>
            <a:ext cx="5287953" cy="4103133"/>
          </a:xfrm>
          <a:prstGeom prst="rect">
            <a:avLst/>
          </a:prstGeom>
        </p:spPr>
      </p:pic>
      <p:sp>
        <p:nvSpPr>
          <p:cNvPr id="11"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15. Gravação e Consulta de Premissas</a:t>
            </a:r>
            <a:endParaRPr lang="pt-BR" altLang="pt-BR" b="1" dirty="0"/>
          </a:p>
        </p:txBody>
      </p:sp>
    </p:spTree>
    <p:extLst>
      <p:ext uri="{BB962C8B-B14F-4D97-AF65-F5344CB8AC3E}">
        <p14:creationId xmlns:p14="http://schemas.microsoft.com/office/powerpoint/2010/main" val="21902085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rotWithShape="1">
          <a:blip r:embed="rId2"/>
          <a:srcRect l="8151" r="39034" b="68712"/>
          <a:stretch/>
        </p:blipFill>
        <p:spPr>
          <a:xfrm>
            <a:off x="455274" y="5092860"/>
            <a:ext cx="5261549" cy="1368235"/>
          </a:xfrm>
          <a:prstGeom prst="rect">
            <a:avLst/>
          </a:prstGeom>
        </p:spPr>
      </p:pic>
      <p:pic>
        <p:nvPicPr>
          <p:cNvPr id="17" name="Imagem 16"/>
          <p:cNvPicPr>
            <a:picLocks noChangeAspect="1"/>
          </p:cNvPicPr>
          <p:nvPr/>
        </p:nvPicPr>
        <p:blipFill rotWithShape="1">
          <a:blip r:embed="rId3"/>
          <a:srcRect r="72214" b="85954"/>
          <a:stretch/>
        </p:blipFill>
        <p:spPr bwMode="auto">
          <a:xfrm>
            <a:off x="455274" y="4057709"/>
            <a:ext cx="5254243" cy="1492632"/>
          </a:xfrm>
          <a:prstGeom prst="rect">
            <a:avLst/>
          </a:prstGeom>
          <a:ln>
            <a:noFill/>
          </a:ln>
          <a:extLst>
            <a:ext uri="{53640926-AAD7-44D8-BBD7-CCE9431645EC}">
              <a14:shadowObscured xmlns:a14="http://schemas.microsoft.com/office/drawing/2010/main"/>
            </a:ext>
          </a:extLst>
        </p:spPr>
      </p:pic>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16</a:t>
            </a:r>
            <a:r>
              <a:rPr lang="pt-BR" altLang="pt-BR" b="1" dirty="0"/>
              <a:t>. Validação de </a:t>
            </a:r>
            <a:r>
              <a:rPr lang="pt-BR" altLang="pt-BR" b="1" dirty="0" smtClean="0"/>
              <a:t>Dados </a:t>
            </a:r>
            <a:r>
              <a:rPr lang="pt-BR" altLang="pt-BR" b="1" dirty="0"/>
              <a:t>de </a:t>
            </a:r>
            <a:r>
              <a:rPr lang="pt-BR" altLang="pt-BR" b="1" dirty="0" smtClean="0"/>
              <a:t>Previsão</a:t>
            </a:r>
            <a:endParaRPr lang="pt-BR" altLang="pt-BR" b="1" dirty="0"/>
          </a:p>
        </p:txBody>
      </p:sp>
      <p:sp>
        <p:nvSpPr>
          <p:cNvPr id="7" name="Retângulo 6"/>
          <p:cNvSpPr/>
          <p:nvPr/>
        </p:nvSpPr>
        <p:spPr>
          <a:xfrm>
            <a:off x="107504" y="807012"/>
            <a:ext cx="8784976" cy="2708434"/>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usuário, a qualquer momento, poderá realizar uma </a:t>
            </a:r>
            <a:r>
              <a:rPr lang="pt-BR" altLang="pt-BR" sz="2000" b="1" dirty="0" smtClean="0">
                <a:solidFill>
                  <a:srgbClr val="FFFF66"/>
                </a:solidFill>
                <a:cs typeface="Arial" panose="020B0604020202020204" pitchFamily="34" charset="0"/>
              </a:rPr>
              <a:t>validação dos dados de previsão </a:t>
            </a:r>
            <a:r>
              <a:rPr lang="pt-BR" altLang="pt-BR" sz="2000" b="1" dirty="0" smtClean="0">
                <a:solidFill>
                  <a:schemeClr val="bg1"/>
                </a:solidFill>
                <a:cs typeface="Arial" panose="020B0604020202020204" pitchFamily="34" charset="0"/>
              </a:rPr>
              <a:t>digitados nas planilhas do </a:t>
            </a:r>
            <a:r>
              <a:rPr lang="pt-BR" altLang="pt-BR" sz="2000" b="1" dirty="0">
                <a:solidFill>
                  <a:schemeClr val="bg1"/>
                </a:solidFill>
                <a:cs typeface="Arial" panose="020B0604020202020204" pitchFamily="34" charset="0"/>
              </a:rPr>
              <a:t>arquivo </a:t>
            </a:r>
            <a:r>
              <a:rPr lang="pt-BR" altLang="pt-BR" sz="2000" b="1" dirty="0" smtClean="0">
                <a:solidFill>
                  <a:schemeClr val="bg1"/>
                </a:solidFill>
                <a:cs typeface="Arial" panose="020B0604020202020204" pitchFamily="34" charset="0"/>
              </a:rPr>
              <a:t>padrão do estudo selecionado. Essa validação identifica dados faltantes, dados não numéricos, dados zerados, dados incoerentes, </a:t>
            </a:r>
            <a:r>
              <a:rPr lang="pt-BR" altLang="pt-BR" sz="2000" b="1" dirty="0" err="1" smtClean="0">
                <a:solidFill>
                  <a:schemeClr val="bg1"/>
                </a:solidFill>
                <a:cs typeface="Arial" panose="020B0604020202020204" pitchFamily="34" charset="0"/>
              </a:rPr>
              <a:t>etc</a:t>
            </a:r>
            <a:r>
              <a:rPr lang="pt-BR" altLang="pt-BR" sz="2000" b="1" dirty="0" smtClean="0">
                <a:solidFill>
                  <a:schemeClr val="bg1"/>
                </a:solidFill>
                <a:cs typeface="Arial" panose="020B0604020202020204" pitchFamily="34" charset="0"/>
              </a:rPr>
              <a:t>, conforme mostrado mais adiante.</a:t>
            </a:r>
          </a:p>
          <a:p>
            <a:pPr marL="342900" indent="-342900" algn="just">
              <a:lnSpc>
                <a:spcPct val="90000"/>
              </a:lnSpc>
              <a:spcBef>
                <a:spcPct val="20000"/>
              </a:spcBef>
              <a:buFont typeface="Arial" panose="020B0604020202020204" pitchFamily="34" charset="0"/>
              <a:buChar char="•"/>
            </a:pPr>
            <a:r>
              <a:rPr lang="pt-BR" altLang="pt-BR" sz="2000" b="1" dirty="0">
                <a:solidFill>
                  <a:schemeClr val="bg1"/>
                </a:solidFill>
                <a:cs typeface="Arial" panose="020B0604020202020204" pitchFamily="34" charset="0"/>
              </a:rPr>
              <a:t>Para realizar a validação o arquivo de dados em foco deverá ser </a:t>
            </a:r>
            <a:r>
              <a:rPr lang="pt-BR" altLang="pt-BR" sz="2000" b="1" dirty="0">
                <a:solidFill>
                  <a:srgbClr val="FFFF66"/>
                </a:solidFill>
                <a:cs typeface="Arial" panose="020B0604020202020204" pitchFamily="34" charset="0"/>
              </a:rPr>
              <a:t>um arquivo gerado pelo sistema</a:t>
            </a:r>
            <a:r>
              <a:rPr lang="pt-BR" altLang="pt-BR" sz="2000" b="1" dirty="0">
                <a:solidFill>
                  <a:schemeClr val="bg1"/>
                </a:solidFill>
                <a:cs typeface="Arial" panose="020B0604020202020204" pitchFamily="34" charset="0"/>
              </a:rPr>
              <a:t> </a:t>
            </a:r>
            <a:r>
              <a:rPr lang="pt-BR" altLang="pt-BR" sz="2000" b="1" dirty="0" smtClean="0">
                <a:solidFill>
                  <a:schemeClr val="bg1"/>
                </a:solidFill>
                <a:cs typeface="Arial" panose="020B0604020202020204" pitchFamily="34" charset="0"/>
              </a:rPr>
              <a:t>e </a:t>
            </a:r>
            <a:r>
              <a:rPr lang="pt-BR" altLang="pt-BR" sz="2000" b="1" dirty="0">
                <a:solidFill>
                  <a:schemeClr val="bg1"/>
                </a:solidFill>
                <a:cs typeface="Arial" panose="020B0604020202020204" pitchFamily="34" charset="0"/>
              </a:rPr>
              <a:t>relativo ao </a:t>
            </a:r>
            <a:r>
              <a:rPr lang="pt-BR" altLang="pt-BR" sz="2000" b="1" dirty="0">
                <a:solidFill>
                  <a:srgbClr val="FFFF66"/>
                </a:solidFill>
                <a:cs typeface="Arial" panose="020B0604020202020204" pitchFamily="34" charset="0"/>
              </a:rPr>
              <a:t>agente e estudo</a:t>
            </a:r>
            <a:r>
              <a:rPr lang="pt-BR" altLang="pt-BR" sz="2000" b="1" dirty="0">
                <a:solidFill>
                  <a:schemeClr val="bg1"/>
                </a:solidFill>
                <a:cs typeface="Arial" panose="020B0604020202020204" pitchFamily="34" charset="0"/>
              </a:rPr>
              <a:t> referenciado nas funcionalidades </a:t>
            </a:r>
            <a:r>
              <a:rPr lang="pt-BR" altLang="pt-BR" sz="2000" b="1" dirty="0">
                <a:solidFill>
                  <a:srgbClr val="FFFF66"/>
                </a:solidFill>
                <a:cs typeface="Arial" panose="020B0604020202020204" pitchFamily="34" charset="0"/>
              </a:rPr>
              <a:t>“Autenticação” e “</a:t>
            </a:r>
            <a:r>
              <a:rPr lang="pt-BR" altLang="pt-BR" sz="2000" b="1" dirty="0" smtClean="0">
                <a:solidFill>
                  <a:srgbClr val="FFFF66"/>
                </a:solidFill>
                <a:cs typeface="Arial" panose="020B0604020202020204" pitchFamily="34" charset="0"/>
              </a:rPr>
              <a:t>Estudos” </a:t>
            </a:r>
            <a:r>
              <a:rPr lang="pt-BR" altLang="pt-BR" sz="2000" b="1" dirty="0">
                <a:solidFill>
                  <a:schemeClr val="bg1"/>
                </a:solidFill>
                <a:cs typeface="Arial" panose="020B0604020202020204" pitchFamily="34" charset="0"/>
              </a:rPr>
              <a:t>do sistema.</a:t>
            </a:r>
          </a:p>
          <a:p>
            <a:pPr marL="342900" indent="-342900" algn="just">
              <a:lnSpc>
                <a:spcPct val="90000"/>
              </a:lnSpc>
              <a:spcBef>
                <a:spcPct val="20000"/>
              </a:spcBef>
              <a:buFont typeface="Arial" panose="020B0604020202020204" pitchFamily="34" charset="0"/>
              <a:buChar char="•"/>
            </a:pPr>
            <a:r>
              <a:rPr lang="pt-BR" altLang="pt-BR" sz="2000" b="1" dirty="0">
                <a:solidFill>
                  <a:schemeClr val="bg1"/>
                </a:solidFill>
                <a:cs typeface="Arial" panose="020B0604020202020204" pitchFamily="34" charset="0"/>
              </a:rPr>
              <a:t>Para tanto o usuário deverá primeiramente acionar </a:t>
            </a:r>
            <a:r>
              <a:rPr lang="pt-BR" altLang="pt-BR" sz="2000" b="1" dirty="0">
                <a:solidFill>
                  <a:srgbClr val="FFFF66"/>
                </a:solidFill>
                <a:cs typeface="Arial" panose="020B0604020202020204" pitchFamily="34" charset="0"/>
              </a:rPr>
              <a:t>opção “Gravar“ </a:t>
            </a:r>
            <a:r>
              <a:rPr lang="pt-BR" altLang="pt-BR" sz="2000" b="1" dirty="0">
                <a:solidFill>
                  <a:schemeClr val="bg1"/>
                </a:solidFill>
                <a:cs typeface="Arial" panose="020B0604020202020204" pitchFamily="34" charset="0"/>
              </a:rPr>
              <a:t>e a </a:t>
            </a:r>
            <a:r>
              <a:rPr lang="pt-BR" altLang="pt-BR" sz="2000" b="1" dirty="0" err="1">
                <a:solidFill>
                  <a:schemeClr val="bg1"/>
                </a:solidFill>
                <a:cs typeface="Arial" panose="020B0604020202020204" pitchFamily="34" charset="0"/>
              </a:rPr>
              <a:t>subopção</a:t>
            </a:r>
            <a:r>
              <a:rPr lang="pt-BR" altLang="pt-BR" sz="2000" b="1" dirty="0">
                <a:solidFill>
                  <a:srgbClr val="FFFF66"/>
                </a:solidFill>
                <a:cs typeface="Arial" panose="020B0604020202020204" pitchFamily="34" charset="0"/>
              </a:rPr>
              <a:t> “Dados Previstos” </a:t>
            </a:r>
            <a:r>
              <a:rPr lang="pt-BR" altLang="pt-BR" sz="2000" b="1" dirty="0">
                <a:solidFill>
                  <a:schemeClr val="bg1"/>
                </a:solidFill>
                <a:cs typeface="Arial" panose="020B0604020202020204" pitchFamily="34" charset="0"/>
              </a:rPr>
              <a:t>da funcionalidade </a:t>
            </a:r>
            <a:r>
              <a:rPr lang="pt-BR" altLang="pt-BR" sz="2000" b="1" dirty="0">
                <a:solidFill>
                  <a:srgbClr val="FFFF66"/>
                </a:solidFill>
                <a:cs typeface="Arial" panose="020B0604020202020204" pitchFamily="34" charset="0"/>
              </a:rPr>
              <a:t>"</a:t>
            </a:r>
            <a:r>
              <a:rPr lang="pt-BR" altLang="pt-BR" sz="2000" b="1" dirty="0" smtClean="0">
                <a:solidFill>
                  <a:srgbClr val="FFFF66"/>
                </a:solidFill>
                <a:cs typeface="Arial" panose="020B0604020202020204" pitchFamily="34" charset="0"/>
              </a:rPr>
              <a:t>Dados e Casos”</a:t>
            </a:r>
            <a:r>
              <a:rPr lang="pt-BR" altLang="pt-BR" sz="2000" b="1" dirty="0" smtClean="0">
                <a:solidFill>
                  <a:schemeClr val="bg1"/>
                </a:solidFill>
                <a:cs typeface="Arial" panose="020B0604020202020204" pitchFamily="34" charset="0"/>
              </a:rPr>
              <a:t>.</a:t>
            </a:r>
          </a:p>
        </p:txBody>
      </p:sp>
      <p:sp>
        <p:nvSpPr>
          <p:cNvPr id="10" name="Seta para baixo 9"/>
          <p:cNvSpPr/>
          <p:nvPr/>
        </p:nvSpPr>
        <p:spPr>
          <a:xfrm rot="10800000">
            <a:off x="2267744" y="4804025"/>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Seta para baixo 10"/>
          <p:cNvSpPr/>
          <p:nvPr/>
        </p:nvSpPr>
        <p:spPr>
          <a:xfrm rot="10800000">
            <a:off x="759897" y="5225732"/>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Seta para baixo 11"/>
          <p:cNvSpPr/>
          <p:nvPr/>
        </p:nvSpPr>
        <p:spPr>
          <a:xfrm rot="10800000">
            <a:off x="539552" y="5957751"/>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Seta para baixo 13"/>
          <p:cNvSpPr/>
          <p:nvPr/>
        </p:nvSpPr>
        <p:spPr>
          <a:xfrm rot="10800000">
            <a:off x="4716016" y="5271207"/>
            <a:ext cx="216024" cy="35352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019288354"/>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Imagem 17"/>
          <p:cNvPicPr>
            <a:picLocks noChangeAspect="1"/>
          </p:cNvPicPr>
          <p:nvPr/>
        </p:nvPicPr>
        <p:blipFill>
          <a:blip r:embed="rId2"/>
          <a:stretch>
            <a:fillRect/>
          </a:stretch>
        </p:blipFill>
        <p:spPr>
          <a:xfrm>
            <a:off x="2416488" y="1926209"/>
            <a:ext cx="3897515" cy="4402173"/>
          </a:xfrm>
          <a:prstGeom prst="rect">
            <a:avLst/>
          </a:prstGeom>
        </p:spPr>
      </p:pic>
      <p:sp>
        <p:nvSpPr>
          <p:cNvPr id="6" name="Retângulo 5"/>
          <p:cNvSpPr/>
          <p:nvPr/>
        </p:nvSpPr>
        <p:spPr>
          <a:xfrm>
            <a:off x="30720" y="778799"/>
            <a:ext cx="8784976" cy="98488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sistema apresentará a </a:t>
            </a:r>
            <a:r>
              <a:rPr lang="pt-BR" altLang="pt-BR" sz="2000" b="1" dirty="0">
                <a:solidFill>
                  <a:schemeClr val="bg1"/>
                </a:solidFill>
                <a:cs typeface="Arial" panose="020B0604020202020204" pitchFamily="34" charset="0"/>
              </a:rPr>
              <a:t>tela </a:t>
            </a:r>
            <a:r>
              <a:rPr lang="pt-BR" altLang="pt-BR" sz="2000" b="1" dirty="0" smtClean="0">
                <a:solidFill>
                  <a:schemeClr val="bg1"/>
                </a:solidFill>
                <a:cs typeface="Arial" panose="020B0604020202020204" pitchFamily="34" charset="0"/>
              </a:rPr>
              <a:t>“</a:t>
            </a:r>
            <a:r>
              <a:rPr lang="pt-BR" altLang="pt-BR" sz="2000" b="1" dirty="0" smtClean="0">
                <a:solidFill>
                  <a:srgbClr val="FFFF66"/>
                </a:solidFill>
                <a:cs typeface="Arial" panose="020B0604020202020204" pitchFamily="34" charset="0"/>
              </a:rPr>
              <a:t>Gravar dados Previsto na Base do SCPCB</a:t>
            </a:r>
            <a:r>
              <a:rPr lang="pt-BR" altLang="pt-BR" sz="2000" b="1" dirty="0" smtClean="0">
                <a:solidFill>
                  <a:schemeClr val="bg1"/>
                </a:solidFill>
                <a:cs typeface="Arial" panose="020B0604020202020204" pitchFamily="34" charset="0"/>
              </a:rPr>
              <a:t>”.</a:t>
            </a: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usuário deverá </a:t>
            </a:r>
            <a:r>
              <a:rPr lang="pt-BR" altLang="pt-BR" sz="2000" b="1" dirty="0" smtClean="0">
                <a:solidFill>
                  <a:srgbClr val="FFFF66"/>
                </a:solidFill>
                <a:cs typeface="Arial" panose="020B0604020202020204" pitchFamily="34" charset="0"/>
              </a:rPr>
              <a:t>selecionar informações </a:t>
            </a:r>
            <a:r>
              <a:rPr lang="pt-BR" altLang="pt-BR" sz="2000" b="1" dirty="0" smtClean="0">
                <a:solidFill>
                  <a:schemeClr val="bg1"/>
                </a:solidFill>
                <a:cs typeface="Arial" panose="020B0604020202020204" pitchFamily="34" charset="0"/>
              </a:rPr>
              <a:t>dessa tela segundo suas necessidades de validação e posteriormente acionar a opção “</a:t>
            </a:r>
            <a:r>
              <a:rPr lang="pt-BR" altLang="pt-BR" sz="2000" b="1" dirty="0" smtClean="0">
                <a:solidFill>
                  <a:srgbClr val="FFFF66"/>
                </a:solidFill>
                <a:cs typeface="Arial" panose="020B0604020202020204" pitchFamily="34" charset="0"/>
              </a:rPr>
              <a:t>Validar Dados</a:t>
            </a:r>
            <a:r>
              <a:rPr lang="pt-BR" altLang="pt-BR" sz="2000" b="1" dirty="0" smtClean="0">
                <a:solidFill>
                  <a:schemeClr val="bg1"/>
                </a:solidFill>
                <a:cs typeface="Arial" panose="020B0604020202020204" pitchFamily="34" charset="0"/>
              </a:rPr>
              <a:t>”.</a:t>
            </a:r>
            <a:endParaRPr lang="pt-BR" altLang="pt-BR" sz="2000" b="1" dirty="0">
              <a:solidFill>
                <a:schemeClr val="bg1"/>
              </a:solidFill>
              <a:cs typeface="Arial" panose="020B0604020202020204" pitchFamily="34" charset="0"/>
            </a:endParaRPr>
          </a:p>
        </p:txBody>
      </p:sp>
      <p:sp>
        <p:nvSpPr>
          <p:cNvPr id="12" name="Seta para baixo 11"/>
          <p:cNvSpPr/>
          <p:nvPr/>
        </p:nvSpPr>
        <p:spPr>
          <a:xfrm rot="5400000">
            <a:off x="3532568" y="2717885"/>
            <a:ext cx="236789" cy="23399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Seta para baixo 12"/>
          <p:cNvSpPr/>
          <p:nvPr/>
        </p:nvSpPr>
        <p:spPr>
          <a:xfrm rot="5400000">
            <a:off x="3798822" y="3502405"/>
            <a:ext cx="236789" cy="23399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Seta para baixo 13"/>
          <p:cNvSpPr/>
          <p:nvPr/>
        </p:nvSpPr>
        <p:spPr>
          <a:xfrm rot="7267121">
            <a:off x="5049139" y="4176909"/>
            <a:ext cx="249939" cy="23747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5" name="Seta para baixo 14"/>
          <p:cNvSpPr/>
          <p:nvPr/>
        </p:nvSpPr>
        <p:spPr>
          <a:xfrm rot="3285288">
            <a:off x="2643674" y="5791508"/>
            <a:ext cx="236789" cy="23399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Seta para baixo 15"/>
          <p:cNvSpPr/>
          <p:nvPr/>
        </p:nvSpPr>
        <p:spPr>
          <a:xfrm>
            <a:off x="4067457" y="5751925"/>
            <a:ext cx="235719" cy="235057"/>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Retângulo 16"/>
          <p:cNvSpPr/>
          <p:nvPr/>
        </p:nvSpPr>
        <p:spPr>
          <a:xfrm>
            <a:off x="6314003" y="2871737"/>
            <a:ext cx="2643341" cy="205440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sz="1500" b="1" dirty="0" err="1" smtClean="0">
                <a:solidFill>
                  <a:srgbClr val="FFFF66"/>
                </a:solidFill>
                <a:cs typeface="Arial" panose="020B0604020202020204" pitchFamily="34" charset="0"/>
              </a:rPr>
              <a:t>Obs</a:t>
            </a:r>
            <a:r>
              <a:rPr lang="pt-BR" altLang="pt-BR" sz="1500" b="1" dirty="0" smtClean="0">
                <a:solidFill>
                  <a:srgbClr val="FFFF66"/>
                </a:solidFill>
                <a:cs typeface="Arial" panose="020B0604020202020204" pitchFamily="34" charset="0"/>
              </a:rPr>
              <a:t>: </a:t>
            </a:r>
          </a:p>
          <a:p>
            <a:pPr>
              <a:lnSpc>
                <a:spcPct val="90000"/>
              </a:lnSpc>
              <a:spcBef>
                <a:spcPct val="20000"/>
              </a:spcBef>
            </a:pPr>
            <a:r>
              <a:rPr lang="pt-BR" altLang="pt-BR" sz="1500" b="1" dirty="0" smtClean="0">
                <a:solidFill>
                  <a:srgbClr val="FFFF66"/>
                </a:solidFill>
                <a:cs typeface="Arial" panose="020B0604020202020204" pitchFamily="34" charset="0"/>
              </a:rPr>
              <a:t>Serão apresentadas seleções default do sistema que poderão ser alteradas pelo usuários. </a:t>
            </a:r>
          </a:p>
          <a:p>
            <a:pPr>
              <a:lnSpc>
                <a:spcPct val="90000"/>
              </a:lnSpc>
              <a:spcBef>
                <a:spcPct val="20000"/>
              </a:spcBef>
            </a:pPr>
            <a:r>
              <a:rPr lang="pt-BR" altLang="pt-BR" sz="1500" b="1" dirty="0" smtClean="0">
                <a:solidFill>
                  <a:srgbClr val="FF0000"/>
                </a:solidFill>
                <a:cs typeface="Arial" panose="020B0604020202020204" pitchFamily="34" charset="0"/>
              </a:rPr>
              <a:t>Embora a validação esteja nessa tela de gravação de dados, a validação não grava dados na base</a:t>
            </a:r>
            <a:r>
              <a:rPr lang="pt-BR" altLang="pt-BR" sz="1500" b="1" dirty="0" smtClean="0">
                <a:solidFill>
                  <a:srgbClr val="FFFF66"/>
                </a:solidFill>
                <a:cs typeface="Arial" panose="020B0604020202020204" pitchFamily="34" charset="0"/>
              </a:rPr>
              <a:t>.</a:t>
            </a:r>
            <a:endParaRPr lang="pt-BR" altLang="pt-BR" sz="1500" b="1" dirty="0">
              <a:solidFill>
                <a:srgbClr val="FFFF66"/>
              </a:solidFill>
              <a:cs typeface="Arial" panose="020B0604020202020204" pitchFamily="34" charset="0"/>
            </a:endParaRPr>
          </a:p>
        </p:txBody>
      </p:sp>
      <p:sp>
        <p:nvSpPr>
          <p:cNvPr id="20"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16</a:t>
            </a:r>
            <a:r>
              <a:rPr lang="pt-BR" altLang="pt-BR" b="1" dirty="0"/>
              <a:t>. Validação de </a:t>
            </a:r>
            <a:r>
              <a:rPr lang="pt-BR" altLang="pt-BR" b="1" dirty="0" smtClean="0"/>
              <a:t>Dados </a:t>
            </a:r>
            <a:r>
              <a:rPr lang="pt-BR" altLang="pt-BR" b="1" dirty="0"/>
              <a:t>de </a:t>
            </a:r>
            <a:r>
              <a:rPr lang="pt-BR" altLang="pt-BR" b="1" dirty="0" smtClean="0"/>
              <a:t>Previsão</a:t>
            </a:r>
            <a:endParaRPr lang="pt-BR" altLang="pt-BR" b="1" dirty="0"/>
          </a:p>
        </p:txBody>
      </p:sp>
    </p:spTree>
    <p:extLst>
      <p:ext uri="{BB962C8B-B14F-4D97-AF65-F5344CB8AC3E}">
        <p14:creationId xmlns:p14="http://schemas.microsoft.com/office/powerpoint/2010/main" val="55024725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07504" y="908720"/>
            <a:ext cx="8784976" cy="517064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Nessa tela o usuário deverá selecionar: os </a:t>
            </a:r>
            <a:r>
              <a:rPr lang="pt-BR" altLang="pt-BR" sz="2000" b="1" dirty="0" smtClean="0">
                <a:solidFill>
                  <a:srgbClr val="FFFF66"/>
                </a:solidFill>
                <a:cs typeface="Arial" panose="020B0604020202020204" pitchFamily="34" charset="0"/>
              </a:rPr>
              <a:t>tipos de dados obrigatórios e não obrigatórios</a:t>
            </a:r>
            <a:r>
              <a:rPr lang="pt-BR" altLang="pt-BR" sz="2000" b="1" dirty="0" smtClean="0">
                <a:solidFill>
                  <a:schemeClr val="bg1"/>
                </a:solidFill>
                <a:cs typeface="Arial" panose="020B0604020202020204" pitchFamily="34" charset="0"/>
              </a:rPr>
              <a:t> que deseja validar; os </a:t>
            </a:r>
            <a:r>
              <a:rPr lang="pt-BR" altLang="pt-BR" sz="2000" b="1" dirty="0" smtClean="0">
                <a:solidFill>
                  <a:srgbClr val="FFFF66"/>
                </a:solidFill>
                <a:cs typeface="Arial" panose="020B0604020202020204" pitchFamily="34" charset="0"/>
              </a:rPr>
              <a:t>tipos de dados que não possui </a:t>
            </a:r>
            <a:r>
              <a:rPr lang="pt-BR" altLang="pt-BR" sz="2000" b="1" dirty="0" smtClean="0">
                <a:solidFill>
                  <a:schemeClr val="bg1"/>
                </a:solidFill>
                <a:cs typeface="Arial" panose="020B0604020202020204" pitchFamily="34" charset="0"/>
              </a:rPr>
              <a:t>e indicar se deseja verificar </a:t>
            </a:r>
            <a:r>
              <a:rPr lang="pt-BR" altLang="pt-BR" sz="2000" b="1" dirty="0" smtClean="0">
                <a:solidFill>
                  <a:srgbClr val="FFFF66"/>
                </a:solidFill>
                <a:cs typeface="Arial" panose="020B0604020202020204" pitchFamily="34" charset="0"/>
              </a:rPr>
              <a:t>validações cruzadas </a:t>
            </a:r>
            <a:r>
              <a:rPr lang="pt-BR" altLang="pt-BR" sz="2000" b="1" dirty="0" smtClean="0">
                <a:solidFill>
                  <a:schemeClr val="bg1"/>
                </a:solidFill>
                <a:cs typeface="Arial" panose="020B0604020202020204" pitchFamily="34" charset="0"/>
              </a:rPr>
              <a:t>entre tipos de dados (</a:t>
            </a:r>
            <a:r>
              <a:rPr lang="pt-BR" altLang="pt-BR" sz="2000" b="1" dirty="0" err="1" smtClean="0">
                <a:solidFill>
                  <a:schemeClr val="bg1"/>
                </a:solidFill>
                <a:cs typeface="Arial" panose="020B0604020202020204" pitchFamily="34" charset="0"/>
              </a:rPr>
              <a:t>ex</a:t>
            </a:r>
            <a:r>
              <a:rPr lang="pt-BR" altLang="pt-BR" sz="2000" b="1" dirty="0" smtClean="0">
                <a:solidFill>
                  <a:schemeClr val="bg1"/>
                </a:solidFill>
                <a:cs typeface="Arial" panose="020B0604020202020204" pitchFamily="34" charset="0"/>
              </a:rPr>
              <a:t>: soma barramentos x valor da curva de carga). O campo “Motivo da Revisão” não precisa ser preenchido.</a:t>
            </a:r>
          </a:p>
          <a:p>
            <a:pPr marL="342900" indent="-342900" algn="just">
              <a:lnSpc>
                <a:spcPct val="90000"/>
              </a:lnSpc>
              <a:spcBef>
                <a:spcPct val="20000"/>
              </a:spcBef>
              <a:buFont typeface="Arial" panose="020B0604020202020204" pitchFamily="34" charset="0"/>
              <a:buChar char="•"/>
            </a:pP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É necessário que as </a:t>
            </a:r>
            <a:r>
              <a:rPr lang="pt-BR" altLang="pt-BR" sz="2000" b="1" dirty="0" smtClean="0">
                <a:solidFill>
                  <a:srgbClr val="FFFF66"/>
                </a:solidFill>
                <a:cs typeface="Arial" panose="020B0604020202020204" pitchFamily="34" charset="0"/>
              </a:rPr>
              <a:t>planilhas</a:t>
            </a:r>
            <a:r>
              <a:rPr lang="pt-BR" altLang="pt-BR" sz="2000" b="1" dirty="0" smtClean="0">
                <a:solidFill>
                  <a:schemeClr val="bg1"/>
                </a:solidFill>
                <a:cs typeface="Arial" panose="020B0604020202020204" pitchFamily="34" charset="0"/>
              </a:rPr>
              <a:t> referentes aos tipos de dados selecionados </a:t>
            </a:r>
            <a:r>
              <a:rPr lang="pt-BR" altLang="pt-BR" sz="2000" b="1" dirty="0" smtClean="0">
                <a:solidFill>
                  <a:srgbClr val="FFFF66"/>
                </a:solidFill>
                <a:cs typeface="Arial" panose="020B0604020202020204" pitchFamily="34" charset="0"/>
              </a:rPr>
              <a:t>estejam presentes no arquivo </a:t>
            </a:r>
            <a:r>
              <a:rPr lang="pt-BR" altLang="pt-BR" sz="2000" b="1" dirty="0" smtClean="0">
                <a:solidFill>
                  <a:schemeClr val="bg1"/>
                </a:solidFill>
                <a:cs typeface="Arial" panose="020B0604020202020204" pitchFamily="34" charset="0"/>
              </a:rPr>
              <a:t>em foco e os nomes das abas e layout das planilha estejam no padrão.</a:t>
            </a:r>
          </a:p>
          <a:p>
            <a:pPr marL="342900" indent="-342900" algn="just">
              <a:lnSpc>
                <a:spcPct val="90000"/>
              </a:lnSpc>
              <a:spcBef>
                <a:spcPct val="20000"/>
              </a:spcBef>
              <a:buFont typeface="Arial" panose="020B0604020202020204" pitchFamily="34" charset="0"/>
              <a:buChar char="•"/>
            </a:pP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Para a realização de </a:t>
            </a:r>
            <a:r>
              <a:rPr lang="pt-BR" altLang="pt-BR" sz="2000" b="1" dirty="0" smtClean="0">
                <a:solidFill>
                  <a:srgbClr val="FFFF66"/>
                </a:solidFill>
                <a:cs typeface="Arial" panose="020B0604020202020204" pitchFamily="34" charset="0"/>
              </a:rPr>
              <a:t>validações cruzadas </a:t>
            </a:r>
            <a:r>
              <a:rPr lang="pt-BR" altLang="pt-BR" sz="2000" b="1" dirty="0" smtClean="0">
                <a:solidFill>
                  <a:schemeClr val="bg1"/>
                </a:solidFill>
                <a:cs typeface="Arial" panose="020B0604020202020204" pitchFamily="34" charset="0"/>
              </a:rPr>
              <a:t>e necessário que os </a:t>
            </a:r>
            <a:r>
              <a:rPr lang="pt-BR" altLang="pt-BR" sz="2000" b="1" dirty="0" smtClean="0">
                <a:solidFill>
                  <a:srgbClr val="FFFF66"/>
                </a:solidFill>
                <a:cs typeface="Arial" panose="020B0604020202020204" pitchFamily="34" charset="0"/>
              </a:rPr>
              <a:t>tipos de dados envolvidos </a:t>
            </a:r>
            <a:r>
              <a:rPr lang="pt-BR" altLang="pt-BR" sz="2000" b="1" dirty="0" smtClean="0">
                <a:solidFill>
                  <a:schemeClr val="bg1"/>
                </a:solidFill>
                <a:cs typeface="Arial" panose="020B0604020202020204" pitchFamily="34" charset="0"/>
              </a:rPr>
              <a:t>estejam selecionado.</a:t>
            </a:r>
          </a:p>
          <a:p>
            <a:pPr marL="342900" indent="-342900" algn="just">
              <a:lnSpc>
                <a:spcPct val="90000"/>
              </a:lnSpc>
              <a:spcBef>
                <a:spcPct val="20000"/>
              </a:spcBef>
              <a:buFont typeface="Arial" panose="020B0604020202020204" pitchFamily="34" charset="0"/>
              <a:buChar char="•"/>
            </a:pP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Após acionamento da opção “</a:t>
            </a:r>
            <a:r>
              <a:rPr lang="pt-BR" altLang="pt-BR" sz="2000" b="1" dirty="0" smtClean="0">
                <a:solidFill>
                  <a:srgbClr val="FFFF66"/>
                </a:solidFill>
                <a:cs typeface="Arial" panose="020B0604020202020204" pitchFamily="34" charset="0"/>
              </a:rPr>
              <a:t>Validar Dados</a:t>
            </a:r>
            <a:r>
              <a:rPr lang="pt-BR" altLang="pt-BR" sz="2000" b="1" dirty="0" smtClean="0">
                <a:solidFill>
                  <a:schemeClr val="bg1"/>
                </a:solidFill>
                <a:cs typeface="Arial" panose="020B0604020202020204" pitchFamily="34" charset="0"/>
              </a:rPr>
              <a:t>” o sistema avalia os dados de previsão digitados no arquivo e </a:t>
            </a:r>
            <a:r>
              <a:rPr lang="pt-BR" altLang="pt-BR" sz="2000" b="1" dirty="0" smtClean="0">
                <a:solidFill>
                  <a:srgbClr val="FFFF66"/>
                </a:solidFill>
                <a:cs typeface="Arial" panose="020B0604020202020204" pitchFamily="34" charset="0"/>
              </a:rPr>
              <a:t>emite um arquivo </a:t>
            </a:r>
            <a:r>
              <a:rPr lang="pt-BR" altLang="pt-BR" sz="2000" b="1" dirty="0" smtClean="0">
                <a:solidFill>
                  <a:schemeClr val="bg1"/>
                </a:solidFill>
                <a:cs typeface="Arial" panose="020B0604020202020204" pitchFamily="34" charset="0"/>
              </a:rPr>
              <a:t>(numa outra instância do Excel</a:t>
            </a:r>
            <a:r>
              <a:rPr lang="pt-BR" altLang="pt-BR" sz="2000" b="1" dirty="0">
                <a:solidFill>
                  <a:schemeClr val="bg1"/>
                </a:solidFill>
                <a:cs typeface="Arial" panose="020B0604020202020204" pitchFamily="34" charset="0"/>
              </a:rPr>
              <a:t>) </a:t>
            </a:r>
            <a:r>
              <a:rPr lang="pt-BR" altLang="pt-BR" sz="2000" b="1" dirty="0" smtClean="0">
                <a:solidFill>
                  <a:schemeClr val="bg1"/>
                </a:solidFill>
                <a:cs typeface="Arial" panose="020B0604020202020204" pitchFamily="34" charset="0"/>
              </a:rPr>
              <a:t>onde são apontadas as inconsistências encontradas para cada tipo de </a:t>
            </a:r>
            <a:r>
              <a:rPr lang="pt-BR" altLang="pt-BR" sz="2000" b="1" dirty="0">
                <a:solidFill>
                  <a:schemeClr val="bg1"/>
                </a:solidFill>
                <a:cs typeface="Arial" panose="020B0604020202020204" pitchFamily="34" charset="0"/>
              </a:rPr>
              <a:t>dados, </a:t>
            </a:r>
            <a:r>
              <a:rPr lang="pt-BR" altLang="pt-BR" sz="2000" b="1" dirty="0" smtClean="0">
                <a:solidFill>
                  <a:schemeClr val="bg1"/>
                </a:solidFill>
                <a:cs typeface="Arial" panose="020B0604020202020204" pitchFamily="34" charset="0"/>
              </a:rPr>
              <a:t>caso existam. </a:t>
            </a:r>
            <a:endParaRPr lang="pt-BR" altLang="pt-BR" sz="2000" b="1" dirty="0">
              <a:solidFill>
                <a:schemeClr val="bg1"/>
              </a:solidFill>
              <a:cs typeface="Arial" panose="020B0604020202020204" pitchFamily="34" charset="0"/>
            </a:endParaRPr>
          </a:p>
        </p:txBody>
      </p:sp>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16</a:t>
            </a:r>
            <a:r>
              <a:rPr lang="pt-BR" altLang="pt-BR" b="1" dirty="0"/>
              <a:t>. Validação de </a:t>
            </a:r>
            <a:r>
              <a:rPr lang="pt-BR" altLang="pt-BR" b="1" dirty="0" smtClean="0"/>
              <a:t>Dados </a:t>
            </a:r>
            <a:r>
              <a:rPr lang="pt-BR" altLang="pt-BR" b="1" dirty="0"/>
              <a:t>de </a:t>
            </a:r>
            <a:r>
              <a:rPr lang="pt-BR" altLang="pt-BR" b="1" dirty="0" smtClean="0"/>
              <a:t>Previsão</a:t>
            </a:r>
            <a:endParaRPr lang="pt-BR" altLang="pt-BR" b="1" dirty="0"/>
          </a:p>
        </p:txBody>
      </p:sp>
    </p:spTree>
    <p:extLst>
      <p:ext uri="{BB962C8B-B14F-4D97-AF65-F5344CB8AC3E}">
        <p14:creationId xmlns:p14="http://schemas.microsoft.com/office/powerpoint/2010/main" val="171312295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1148895"/>
            <a:ext cx="8784976" cy="110337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Nas </a:t>
            </a:r>
            <a:r>
              <a:rPr lang="pt-BR" altLang="pt-BR" b="1" dirty="0" smtClean="0">
                <a:solidFill>
                  <a:srgbClr val="FFFF66"/>
                </a:solidFill>
                <a:cs typeface="Arial" panose="020B0604020202020204" pitchFamily="34" charset="0"/>
              </a:rPr>
              <a:t>planilhas por tipo e dado do relatório </a:t>
            </a:r>
            <a:r>
              <a:rPr lang="pt-BR" altLang="pt-BR" b="1" dirty="0" smtClean="0">
                <a:solidFill>
                  <a:schemeClr val="bg1"/>
                </a:solidFill>
                <a:cs typeface="Arial" panose="020B0604020202020204" pitchFamily="34" charset="0"/>
              </a:rPr>
              <a:t>são apontadas inconsistências impeditivas (que impedirão uma futura gravação dos dados na base de dados) ou não impeditivas (não </a:t>
            </a:r>
            <a:r>
              <a:rPr lang="pt-BR" altLang="pt-BR" sz="1900" b="1" dirty="0" smtClean="0">
                <a:solidFill>
                  <a:schemeClr val="bg1"/>
                </a:solidFill>
                <a:cs typeface="Arial" panose="020B0604020202020204" pitchFamily="34" charset="0"/>
              </a:rPr>
              <a:t>impedem</a:t>
            </a:r>
            <a:r>
              <a:rPr lang="pt-BR" altLang="pt-BR" b="1" dirty="0" smtClean="0">
                <a:solidFill>
                  <a:schemeClr val="bg1"/>
                </a:solidFill>
                <a:cs typeface="Arial" panose="020B0604020202020204" pitchFamily="34" charset="0"/>
              </a:rPr>
              <a:t> a gravação) que funcionam como uma alerta para avaliação do usuário indicando que o dado pode estar com algum problema.</a:t>
            </a:r>
            <a:endParaRPr lang="pt-BR" altLang="pt-BR" b="1" dirty="0">
              <a:solidFill>
                <a:schemeClr val="bg1"/>
              </a:solidFill>
              <a:cs typeface="Arial" panose="020B0604020202020204" pitchFamily="34" charset="0"/>
            </a:endParaRPr>
          </a:p>
        </p:txBody>
      </p:sp>
      <p:pic>
        <p:nvPicPr>
          <p:cNvPr id="4" name="Imagem 3"/>
          <p:cNvPicPr>
            <a:picLocks noChangeAspect="1"/>
          </p:cNvPicPr>
          <p:nvPr/>
        </p:nvPicPr>
        <p:blipFill rotWithShape="1">
          <a:blip r:embed="rId2"/>
          <a:srcRect l="1182" t="25200" r="28338" b="20901"/>
          <a:stretch/>
        </p:blipFill>
        <p:spPr>
          <a:xfrm>
            <a:off x="112357" y="2507278"/>
            <a:ext cx="8893277" cy="3825599"/>
          </a:xfrm>
          <a:prstGeom prst="rect">
            <a:avLst/>
          </a:prstGeom>
        </p:spPr>
      </p:pic>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16</a:t>
            </a:r>
            <a:r>
              <a:rPr lang="pt-BR" altLang="pt-BR" b="1" dirty="0"/>
              <a:t>. Validação de </a:t>
            </a:r>
            <a:r>
              <a:rPr lang="pt-BR" altLang="pt-BR" b="1" dirty="0" smtClean="0"/>
              <a:t>Dados </a:t>
            </a:r>
            <a:r>
              <a:rPr lang="pt-BR" altLang="pt-BR" b="1" dirty="0"/>
              <a:t>de </a:t>
            </a:r>
            <a:r>
              <a:rPr lang="pt-BR" altLang="pt-BR" b="1" dirty="0" smtClean="0"/>
              <a:t>Previsão</a:t>
            </a:r>
            <a:endParaRPr lang="pt-BR" altLang="pt-BR" b="1" dirty="0"/>
          </a:p>
        </p:txBody>
      </p:sp>
    </p:spTree>
    <p:extLst>
      <p:ext uri="{BB962C8B-B14F-4D97-AF65-F5344CB8AC3E}">
        <p14:creationId xmlns:p14="http://schemas.microsoft.com/office/powerpoint/2010/main" val="179239010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m 10"/>
          <p:cNvPicPr>
            <a:picLocks noChangeAspect="1"/>
          </p:cNvPicPr>
          <p:nvPr/>
        </p:nvPicPr>
        <p:blipFill>
          <a:blip r:embed="rId2"/>
          <a:stretch>
            <a:fillRect/>
          </a:stretch>
        </p:blipFill>
        <p:spPr>
          <a:xfrm>
            <a:off x="107504" y="620689"/>
            <a:ext cx="9001000" cy="5832647"/>
          </a:xfrm>
          <a:prstGeom prst="rect">
            <a:avLst/>
          </a:prstGeom>
        </p:spPr>
      </p:pic>
      <p:sp>
        <p:nvSpPr>
          <p:cNvPr id="12" name="Seta para baixo 11"/>
          <p:cNvSpPr/>
          <p:nvPr/>
        </p:nvSpPr>
        <p:spPr>
          <a:xfrm rot="19188975">
            <a:off x="1466451" y="186083"/>
            <a:ext cx="216024" cy="72008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16</a:t>
            </a:r>
            <a:r>
              <a:rPr lang="pt-BR" altLang="pt-BR" b="1" dirty="0"/>
              <a:t>. Validação de </a:t>
            </a:r>
            <a:r>
              <a:rPr lang="pt-BR" altLang="pt-BR" b="1" dirty="0" smtClean="0"/>
              <a:t>Dados </a:t>
            </a:r>
            <a:r>
              <a:rPr lang="pt-BR" altLang="pt-BR" b="1" dirty="0"/>
              <a:t>de </a:t>
            </a:r>
            <a:r>
              <a:rPr lang="pt-BR" altLang="pt-BR" b="1" dirty="0" smtClean="0"/>
              <a:t>Previsão</a:t>
            </a:r>
            <a:endParaRPr lang="pt-BR" altLang="pt-BR" b="1" dirty="0"/>
          </a:p>
        </p:txBody>
      </p:sp>
    </p:spTree>
    <p:extLst>
      <p:ext uri="{BB962C8B-B14F-4D97-AF65-F5344CB8AC3E}">
        <p14:creationId xmlns:p14="http://schemas.microsoft.com/office/powerpoint/2010/main" val="145936911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p:cNvSpPr/>
          <p:nvPr/>
        </p:nvSpPr>
        <p:spPr>
          <a:xfrm>
            <a:off x="6400" y="5009994"/>
            <a:ext cx="2643341" cy="300082"/>
          </a:xfrm>
          <a:prstGeom prst="rect">
            <a:avLst/>
          </a:prstGeom>
        </p:spPr>
        <p:txBody>
          <a:bodyPr wrap="square">
            <a:spAutoFit/>
          </a:bodyPr>
          <a:lstStyle>
            <a:defPPr>
              <a:defRPr lang="pt-BR"/>
            </a:defPPr>
            <a:lvl1pPr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5pPr>
            <a:lvl6pPr marL="2286000" algn="l" defTabSz="914400" rtl="0" eaLnBrk="1" latinLnBrk="0" hangingPunct="1">
              <a:defRPr sz="2400" kern="1200">
                <a:solidFill>
                  <a:schemeClr val="accent2"/>
                </a:solidFill>
                <a:latin typeface="Tahoma" panose="020B0604030504040204" pitchFamily="34" charset="0"/>
                <a:ea typeface="+mn-ea"/>
                <a:cs typeface="+mn-cs"/>
              </a:defRPr>
            </a:lvl6pPr>
            <a:lvl7pPr marL="2743200" algn="l" defTabSz="914400" rtl="0" eaLnBrk="1" latinLnBrk="0" hangingPunct="1">
              <a:defRPr sz="2400" kern="1200">
                <a:solidFill>
                  <a:schemeClr val="accent2"/>
                </a:solidFill>
                <a:latin typeface="Tahoma" panose="020B0604030504040204" pitchFamily="34" charset="0"/>
                <a:ea typeface="+mn-ea"/>
                <a:cs typeface="+mn-cs"/>
              </a:defRPr>
            </a:lvl7pPr>
            <a:lvl8pPr marL="3200400" algn="l" defTabSz="914400" rtl="0" eaLnBrk="1" latinLnBrk="0" hangingPunct="1">
              <a:defRPr sz="2400" kern="1200">
                <a:solidFill>
                  <a:schemeClr val="accent2"/>
                </a:solidFill>
                <a:latin typeface="Tahoma" panose="020B0604030504040204" pitchFamily="34" charset="0"/>
                <a:ea typeface="+mn-ea"/>
                <a:cs typeface="+mn-cs"/>
              </a:defRPr>
            </a:lvl8pPr>
            <a:lvl9pPr marL="3657600" algn="l" defTabSz="914400" rtl="0" eaLnBrk="1" latinLnBrk="0" hangingPunct="1">
              <a:defRPr sz="2400" kern="1200">
                <a:solidFill>
                  <a:schemeClr val="accent2"/>
                </a:solidFill>
                <a:latin typeface="Tahoma" panose="020B0604030504040204" pitchFamily="34" charset="0"/>
                <a:ea typeface="+mn-ea"/>
                <a:cs typeface="+mn-cs"/>
              </a:defRPr>
            </a:lvl9pPr>
          </a:lstStyle>
          <a:p>
            <a:pPr>
              <a:lnSpc>
                <a:spcPct val="90000"/>
              </a:lnSpc>
              <a:spcBef>
                <a:spcPct val="20000"/>
              </a:spcBef>
            </a:pPr>
            <a:r>
              <a:rPr lang="pt-BR" altLang="pt-BR" sz="1500" b="1" dirty="0" smtClean="0">
                <a:solidFill>
                  <a:srgbClr val="FFFF66"/>
                </a:solidFill>
                <a:cs typeface="Arial" panose="020B0604020202020204" pitchFamily="34" charset="0"/>
              </a:rPr>
              <a:t>Validação Cruzada:</a:t>
            </a:r>
            <a:endParaRPr lang="pt-BR" altLang="pt-BR" sz="1500" b="1" dirty="0">
              <a:solidFill>
                <a:srgbClr val="FFFF66"/>
              </a:solidFill>
              <a:cs typeface="Arial" panose="020B0604020202020204" pitchFamily="34" charset="0"/>
            </a:endParaRPr>
          </a:p>
        </p:txBody>
      </p:sp>
      <p:pic>
        <p:nvPicPr>
          <p:cNvPr id="3" name="Imagem 2"/>
          <p:cNvPicPr>
            <a:picLocks noChangeAspect="1"/>
          </p:cNvPicPr>
          <p:nvPr/>
        </p:nvPicPr>
        <p:blipFill>
          <a:blip r:embed="rId2"/>
          <a:stretch>
            <a:fillRect/>
          </a:stretch>
        </p:blipFill>
        <p:spPr>
          <a:xfrm>
            <a:off x="55795" y="640689"/>
            <a:ext cx="8121944" cy="4369305"/>
          </a:xfrm>
          <a:prstGeom prst="rect">
            <a:avLst/>
          </a:prstGeom>
        </p:spPr>
      </p:pic>
      <p:sp>
        <p:nvSpPr>
          <p:cNvPr id="9" name="Seta para baixo 8"/>
          <p:cNvSpPr/>
          <p:nvPr/>
        </p:nvSpPr>
        <p:spPr>
          <a:xfrm rot="3645684">
            <a:off x="3527436" y="174905"/>
            <a:ext cx="216024" cy="74657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4" name="Imagem 3"/>
          <p:cNvPicPr>
            <a:picLocks noChangeAspect="1"/>
          </p:cNvPicPr>
          <p:nvPr/>
        </p:nvPicPr>
        <p:blipFill>
          <a:blip r:embed="rId3"/>
          <a:stretch>
            <a:fillRect/>
          </a:stretch>
        </p:blipFill>
        <p:spPr>
          <a:xfrm>
            <a:off x="55796" y="5342632"/>
            <a:ext cx="7969510" cy="1110957"/>
          </a:xfrm>
          <a:prstGeom prst="rect">
            <a:avLst/>
          </a:prstGeom>
        </p:spPr>
      </p:pic>
      <p:sp>
        <p:nvSpPr>
          <p:cNvPr id="11" name="Seta para baixo 10"/>
          <p:cNvSpPr/>
          <p:nvPr/>
        </p:nvSpPr>
        <p:spPr>
          <a:xfrm rot="3645684">
            <a:off x="5778578" y="4913288"/>
            <a:ext cx="216024" cy="746574"/>
          </a:xfrm>
          <a:prstGeom prst="downArrow">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16</a:t>
            </a:r>
            <a:r>
              <a:rPr lang="pt-BR" altLang="pt-BR" b="1" dirty="0"/>
              <a:t>. Validação de </a:t>
            </a:r>
            <a:r>
              <a:rPr lang="pt-BR" altLang="pt-BR" b="1" dirty="0" smtClean="0"/>
              <a:t>Dados </a:t>
            </a:r>
            <a:r>
              <a:rPr lang="pt-BR" altLang="pt-BR" b="1" dirty="0"/>
              <a:t>de </a:t>
            </a:r>
            <a:r>
              <a:rPr lang="pt-BR" altLang="pt-BR" b="1" dirty="0" smtClean="0"/>
              <a:t>Previsão</a:t>
            </a:r>
            <a:endParaRPr lang="pt-BR" altLang="pt-BR" b="1" dirty="0"/>
          </a:p>
        </p:txBody>
      </p:sp>
    </p:spTree>
    <p:extLst>
      <p:ext uri="{BB962C8B-B14F-4D97-AF65-F5344CB8AC3E}">
        <p14:creationId xmlns:p14="http://schemas.microsoft.com/office/powerpoint/2010/main" val="174109618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a:blip r:embed="rId2"/>
          <a:stretch>
            <a:fillRect/>
          </a:stretch>
        </p:blipFill>
        <p:spPr>
          <a:xfrm>
            <a:off x="107503" y="647444"/>
            <a:ext cx="7001627" cy="2404386"/>
          </a:xfrm>
          <a:prstGeom prst="rect">
            <a:avLst/>
          </a:prstGeom>
        </p:spPr>
      </p:pic>
      <p:sp>
        <p:nvSpPr>
          <p:cNvPr id="12" name="Seta para baixo 11"/>
          <p:cNvSpPr/>
          <p:nvPr/>
        </p:nvSpPr>
        <p:spPr>
          <a:xfrm rot="3645684">
            <a:off x="4110694" y="481974"/>
            <a:ext cx="216024" cy="74657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6" name="Imagem 5"/>
          <p:cNvPicPr>
            <a:picLocks noChangeAspect="1"/>
          </p:cNvPicPr>
          <p:nvPr/>
        </p:nvPicPr>
        <p:blipFill>
          <a:blip r:embed="rId3"/>
          <a:stretch>
            <a:fillRect/>
          </a:stretch>
        </p:blipFill>
        <p:spPr>
          <a:xfrm>
            <a:off x="107503" y="3153150"/>
            <a:ext cx="6268844" cy="3300185"/>
          </a:xfrm>
          <a:prstGeom prst="rect">
            <a:avLst/>
          </a:prstGeom>
        </p:spPr>
      </p:pic>
      <p:cxnSp>
        <p:nvCxnSpPr>
          <p:cNvPr id="14" name="Conector reto 13"/>
          <p:cNvCxnSpPr/>
          <p:nvPr/>
        </p:nvCxnSpPr>
        <p:spPr>
          <a:xfrm>
            <a:off x="-36512" y="3090166"/>
            <a:ext cx="9144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Seta para baixo 14"/>
          <p:cNvSpPr/>
          <p:nvPr/>
        </p:nvSpPr>
        <p:spPr>
          <a:xfrm rot="3645684">
            <a:off x="2682235" y="2779863"/>
            <a:ext cx="216024" cy="74657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pt-BR"/>
            </a:defPPr>
            <a:lvl1pPr algn="l" rtl="0" eaLnBrk="0" fontAlgn="base" hangingPunct="0">
              <a:spcBef>
                <a:spcPct val="0"/>
              </a:spcBef>
              <a:spcAft>
                <a:spcPct val="0"/>
              </a:spcAft>
              <a:defRPr sz="2400" kern="1200">
                <a:solidFill>
                  <a:schemeClr val="lt1"/>
                </a:solidFill>
                <a:latin typeface="+mn-lt"/>
                <a:ea typeface="+mn-ea"/>
                <a:cs typeface="+mn-cs"/>
              </a:defRPr>
            </a:lvl1pPr>
            <a:lvl2pPr marL="457200" algn="l" rtl="0" eaLnBrk="0" fontAlgn="base" hangingPunct="0">
              <a:spcBef>
                <a:spcPct val="0"/>
              </a:spcBef>
              <a:spcAft>
                <a:spcPct val="0"/>
              </a:spcAft>
              <a:defRPr sz="2400" kern="1200">
                <a:solidFill>
                  <a:schemeClr val="lt1"/>
                </a:solidFill>
                <a:latin typeface="+mn-lt"/>
                <a:ea typeface="+mn-ea"/>
                <a:cs typeface="+mn-cs"/>
              </a:defRPr>
            </a:lvl2pPr>
            <a:lvl3pPr marL="914400" algn="l" rtl="0" eaLnBrk="0" fontAlgn="base" hangingPunct="0">
              <a:spcBef>
                <a:spcPct val="0"/>
              </a:spcBef>
              <a:spcAft>
                <a:spcPct val="0"/>
              </a:spcAft>
              <a:defRPr sz="2400" kern="1200">
                <a:solidFill>
                  <a:schemeClr val="lt1"/>
                </a:solidFill>
                <a:latin typeface="+mn-lt"/>
                <a:ea typeface="+mn-ea"/>
                <a:cs typeface="+mn-cs"/>
              </a:defRPr>
            </a:lvl3pPr>
            <a:lvl4pPr marL="1371600" algn="l" rtl="0" eaLnBrk="0" fontAlgn="base" hangingPunct="0">
              <a:spcBef>
                <a:spcPct val="0"/>
              </a:spcBef>
              <a:spcAft>
                <a:spcPct val="0"/>
              </a:spcAft>
              <a:defRPr sz="2400" kern="1200">
                <a:solidFill>
                  <a:schemeClr val="lt1"/>
                </a:solidFill>
                <a:latin typeface="+mn-lt"/>
                <a:ea typeface="+mn-ea"/>
                <a:cs typeface="+mn-cs"/>
              </a:defRPr>
            </a:lvl4pPr>
            <a:lvl5pPr marL="1828800" algn="l" rtl="0" eaLnBrk="0" fontAlgn="base" hangingPunct="0">
              <a:spcBef>
                <a:spcPct val="0"/>
              </a:spcBef>
              <a:spcAft>
                <a:spcPct val="0"/>
              </a:spcAft>
              <a:defRPr sz="2400" kern="1200">
                <a:solidFill>
                  <a:schemeClr val="lt1"/>
                </a:solidFill>
                <a:latin typeface="+mn-lt"/>
                <a:ea typeface="+mn-ea"/>
                <a:cs typeface="+mn-cs"/>
              </a:defRPr>
            </a:lvl5pPr>
            <a:lvl6pPr marL="2286000" algn="l" defTabSz="914400" rtl="0" eaLnBrk="1" latinLnBrk="0" hangingPunct="1">
              <a:defRPr sz="2400" kern="1200">
                <a:solidFill>
                  <a:schemeClr val="lt1"/>
                </a:solidFill>
                <a:latin typeface="+mn-lt"/>
                <a:ea typeface="+mn-ea"/>
                <a:cs typeface="+mn-cs"/>
              </a:defRPr>
            </a:lvl6pPr>
            <a:lvl7pPr marL="2743200" algn="l" defTabSz="914400" rtl="0" eaLnBrk="1" latinLnBrk="0" hangingPunct="1">
              <a:defRPr sz="2400" kern="1200">
                <a:solidFill>
                  <a:schemeClr val="lt1"/>
                </a:solidFill>
                <a:latin typeface="+mn-lt"/>
                <a:ea typeface="+mn-ea"/>
                <a:cs typeface="+mn-cs"/>
              </a:defRPr>
            </a:lvl7pPr>
            <a:lvl8pPr marL="3200400" algn="l" defTabSz="914400" rtl="0" eaLnBrk="1" latinLnBrk="0" hangingPunct="1">
              <a:defRPr sz="2400" kern="1200">
                <a:solidFill>
                  <a:schemeClr val="lt1"/>
                </a:solidFill>
                <a:latin typeface="+mn-lt"/>
                <a:ea typeface="+mn-ea"/>
                <a:cs typeface="+mn-cs"/>
              </a:defRPr>
            </a:lvl8pPr>
            <a:lvl9pPr marL="3657600" algn="l" defTabSz="914400" rtl="0" eaLnBrk="1" latinLnBrk="0" hangingPunct="1">
              <a:defRPr sz="2400" kern="1200">
                <a:solidFill>
                  <a:schemeClr val="lt1"/>
                </a:solidFill>
                <a:latin typeface="+mn-lt"/>
                <a:ea typeface="+mn-ea"/>
                <a:cs typeface="+mn-cs"/>
              </a:defRPr>
            </a:lvl9pPr>
          </a:lstStyle>
          <a:p>
            <a:pPr algn="ctr"/>
            <a:endParaRPr lang="pt-BR"/>
          </a:p>
        </p:txBody>
      </p:sp>
      <p:sp>
        <p:nvSpPr>
          <p:cNvPr id="9"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16</a:t>
            </a:r>
            <a:r>
              <a:rPr lang="pt-BR" altLang="pt-BR" b="1" dirty="0"/>
              <a:t>. Validação de </a:t>
            </a:r>
            <a:r>
              <a:rPr lang="pt-BR" altLang="pt-BR" b="1" dirty="0" smtClean="0"/>
              <a:t>Dados </a:t>
            </a:r>
            <a:r>
              <a:rPr lang="pt-BR" altLang="pt-BR" b="1" dirty="0"/>
              <a:t>de </a:t>
            </a:r>
            <a:r>
              <a:rPr lang="pt-BR" altLang="pt-BR" b="1" dirty="0" smtClean="0"/>
              <a:t>Previsão</a:t>
            </a:r>
            <a:endParaRPr lang="pt-BR" altLang="pt-BR" b="1" dirty="0"/>
          </a:p>
        </p:txBody>
      </p:sp>
    </p:spTree>
    <p:extLst>
      <p:ext uri="{BB962C8B-B14F-4D97-AF65-F5344CB8AC3E}">
        <p14:creationId xmlns:p14="http://schemas.microsoft.com/office/powerpoint/2010/main" val="2376179881"/>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a:blip r:embed="rId2"/>
          <a:stretch>
            <a:fillRect/>
          </a:stretch>
        </p:blipFill>
        <p:spPr>
          <a:xfrm>
            <a:off x="136352" y="763341"/>
            <a:ext cx="8257143" cy="980952"/>
          </a:xfrm>
          <a:prstGeom prst="rect">
            <a:avLst/>
          </a:prstGeom>
        </p:spPr>
      </p:pic>
      <p:sp>
        <p:nvSpPr>
          <p:cNvPr id="8" name="Seta para baixo 7"/>
          <p:cNvSpPr/>
          <p:nvPr/>
        </p:nvSpPr>
        <p:spPr>
          <a:xfrm rot="19188975">
            <a:off x="1178420" y="249851"/>
            <a:ext cx="216024" cy="720080"/>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6" name="Imagem 5"/>
          <p:cNvPicPr>
            <a:picLocks noChangeAspect="1"/>
          </p:cNvPicPr>
          <p:nvPr/>
        </p:nvPicPr>
        <p:blipFill>
          <a:blip r:embed="rId3"/>
          <a:stretch>
            <a:fillRect/>
          </a:stretch>
        </p:blipFill>
        <p:spPr>
          <a:xfrm>
            <a:off x="139470" y="2167734"/>
            <a:ext cx="4057143" cy="1466667"/>
          </a:xfrm>
          <a:prstGeom prst="rect">
            <a:avLst/>
          </a:prstGeom>
        </p:spPr>
      </p:pic>
      <p:sp>
        <p:nvSpPr>
          <p:cNvPr id="10" name="Retângulo 9"/>
          <p:cNvSpPr/>
          <p:nvPr/>
        </p:nvSpPr>
        <p:spPr>
          <a:xfrm>
            <a:off x="136352" y="1854480"/>
            <a:ext cx="2643341" cy="300082"/>
          </a:xfrm>
          <a:prstGeom prst="rect">
            <a:avLst/>
          </a:prstGeom>
        </p:spPr>
        <p:txBody>
          <a:bodyPr wrap="square">
            <a:spAutoFit/>
          </a:bodyPr>
          <a:lstStyle>
            <a:defPPr>
              <a:defRPr lang="pt-BR"/>
            </a:defPPr>
            <a:lvl1pPr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5pPr>
            <a:lvl6pPr marL="2286000" algn="l" defTabSz="914400" rtl="0" eaLnBrk="1" latinLnBrk="0" hangingPunct="1">
              <a:defRPr sz="2400" kern="1200">
                <a:solidFill>
                  <a:schemeClr val="accent2"/>
                </a:solidFill>
                <a:latin typeface="Tahoma" panose="020B0604030504040204" pitchFamily="34" charset="0"/>
                <a:ea typeface="+mn-ea"/>
                <a:cs typeface="+mn-cs"/>
              </a:defRPr>
            </a:lvl6pPr>
            <a:lvl7pPr marL="2743200" algn="l" defTabSz="914400" rtl="0" eaLnBrk="1" latinLnBrk="0" hangingPunct="1">
              <a:defRPr sz="2400" kern="1200">
                <a:solidFill>
                  <a:schemeClr val="accent2"/>
                </a:solidFill>
                <a:latin typeface="Tahoma" panose="020B0604030504040204" pitchFamily="34" charset="0"/>
                <a:ea typeface="+mn-ea"/>
                <a:cs typeface="+mn-cs"/>
              </a:defRPr>
            </a:lvl7pPr>
            <a:lvl8pPr marL="3200400" algn="l" defTabSz="914400" rtl="0" eaLnBrk="1" latinLnBrk="0" hangingPunct="1">
              <a:defRPr sz="2400" kern="1200">
                <a:solidFill>
                  <a:schemeClr val="accent2"/>
                </a:solidFill>
                <a:latin typeface="Tahoma" panose="020B0604030504040204" pitchFamily="34" charset="0"/>
                <a:ea typeface="+mn-ea"/>
                <a:cs typeface="+mn-cs"/>
              </a:defRPr>
            </a:lvl8pPr>
            <a:lvl9pPr marL="3657600" algn="l" defTabSz="914400" rtl="0" eaLnBrk="1" latinLnBrk="0" hangingPunct="1">
              <a:defRPr sz="2400" kern="1200">
                <a:solidFill>
                  <a:schemeClr val="accent2"/>
                </a:solidFill>
                <a:latin typeface="Tahoma" panose="020B0604030504040204" pitchFamily="34" charset="0"/>
                <a:ea typeface="+mn-ea"/>
                <a:cs typeface="+mn-cs"/>
              </a:defRPr>
            </a:lvl9pPr>
          </a:lstStyle>
          <a:p>
            <a:pPr>
              <a:lnSpc>
                <a:spcPct val="90000"/>
              </a:lnSpc>
              <a:spcBef>
                <a:spcPct val="20000"/>
              </a:spcBef>
            </a:pPr>
            <a:r>
              <a:rPr lang="pt-BR" altLang="pt-BR" sz="1500" b="1" dirty="0" smtClean="0">
                <a:solidFill>
                  <a:srgbClr val="FFFF66"/>
                </a:solidFill>
                <a:cs typeface="Arial" panose="020B0604020202020204" pitchFamily="34" charset="0"/>
              </a:rPr>
              <a:t>Validação Cruzada:</a:t>
            </a:r>
            <a:endParaRPr lang="pt-BR" altLang="pt-BR" sz="1500" b="1" dirty="0">
              <a:solidFill>
                <a:srgbClr val="FFFF66"/>
              </a:solidFill>
              <a:cs typeface="Arial" panose="020B0604020202020204" pitchFamily="34" charset="0"/>
            </a:endParaRPr>
          </a:p>
        </p:txBody>
      </p:sp>
      <p:sp>
        <p:nvSpPr>
          <p:cNvPr id="7" name="Seta para baixo 6"/>
          <p:cNvSpPr/>
          <p:nvPr/>
        </p:nvSpPr>
        <p:spPr>
          <a:xfrm rot="3645684">
            <a:off x="3778426" y="1697236"/>
            <a:ext cx="216024" cy="746574"/>
          </a:xfrm>
          <a:prstGeom prst="downArrow">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3" name="Imagem 2"/>
          <p:cNvPicPr>
            <a:picLocks noChangeAspect="1"/>
          </p:cNvPicPr>
          <p:nvPr/>
        </p:nvPicPr>
        <p:blipFill rotWithShape="1">
          <a:blip r:embed="rId4"/>
          <a:srcRect t="5715" b="48571"/>
          <a:stretch/>
        </p:blipFill>
        <p:spPr>
          <a:xfrm>
            <a:off x="107504" y="3861048"/>
            <a:ext cx="6730189" cy="1152128"/>
          </a:xfrm>
          <a:prstGeom prst="rect">
            <a:avLst/>
          </a:prstGeom>
        </p:spPr>
      </p:pic>
      <p:sp>
        <p:nvSpPr>
          <p:cNvPr id="9" name="Retângulo 8"/>
          <p:cNvSpPr/>
          <p:nvPr/>
        </p:nvSpPr>
        <p:spPr>
          <a:xfrm>
            <a:off x="115475" y="5127453"/>
            <a:ext cx="2643341" cy="300082"/>
          </a:xfrm>
          <a:prstGeom prst="rect">
            <a:avLst/>
          </a:prstGeom>
        </p:spPr>
        <p:txBody>
          <a:bodyPr wrap="square">
            <a:spAutoFit/>
          </a:bodyPr>
          <a:lstStyle>
            <a:defPPr>
              <a:defRPr lang="pt-BR"/>
            </a:defPPr>
            <a:lvl1pPr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1pPr>
            <a:lvl2pPr marL="4572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2pPr>
            <a:lvl3pPr marL="9144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3pPr>
            <a:lvl4pPr marL="13716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4pPr>
            <a:lvl5pPr marL="1828800" algn="l" rtl="0" eaLnBrk="0" fontAlgn="base" hangingPunct="0">
              <a:spcBef>
                <a:spcPct val="0"/>
              </a:spcBef>
              <a:spcAft>
                <a:spcPct val="0"/>
              </a:spcAft>
              <a:defRPr sz="2400" kern="1200">
                <a:solidFill>
                  <a:schemeClr val="accent2"/>
                </a:solidFill>
                <a:latin typeface="Tahoma" panose="020B0604030504040204" pitchFamily="34" charset="0"/>
                <a:ea typeface="+mn-ea"/>
                <a:cs typeface="+mn-cs"/>
              </a:defRPr>
            </a:lvl5pPr>
            <a:lvl6pPr marL="2286000" algn="l" defTabSz="914400" rtl="0" eaLnBrk="1" latinLnBrk="0" hangingPunct="1">
              <a:defRPr sz="2400" kern="1200">
                <a:solidFill>
                  <a:schemeClr val="accent2"/>
                </a:solidFill>
                <a:latin typeface="Tahoma" panose="020B0604030504040204" pitchFamily="34" charset="0"/>
                <a:ea typeface="+mn-ea"/>
                <a:cs typeface="+mn-cs"/>
              </a:defRPr>
            </a:lvl6pPr>
            <a:lvl7pPr marL="2743200" algn="l" defTabSz="914400" rtl="0" eaLnBrk="1" latinLnBrk="0" hangingPunct="1">
              <a:defRPr sz="2400" kern="1200">
                <a:solidFill>
                  <a:schemeClr val="accent2"/>
                </a:solidFill>
                <a:latin typeface="Tahoma" panose="020B0604030504040204" pitchFamily="34" charset="0"/>
                <a:ea typeface="+mn-ea"/>
                <a:cs typeface="+mn-cs"/>
              </a:defRPr>
            </a:lvl7pPr>
            <a:lvl8pPr marL="3200400" algn="l" defTabSz="914400" rtl="0" eaLnBrk="1" latinLnBrk="0" hangingPunct="1">
              <a:defRPr sz="2400" kern="1200">
                <a:solidFill>
                  <a:schemeClr val="accent2"/>
                </a:solidFill>
                <a:latin typeface="Tahoma" panose="020B0604030504040204" pitchFamily="34" charset="0"/>
                <a:ea typeface="+mn-ea"/>
                <a:cs typeface="+mn-cs"/>
              </a:defRPr>
            </a:lvl8pPr>
            <a:lvl9pPr marL="3657600" algn="l" defTabSz="914400" rtl="0" eaLnBrk="1" latinLnBrk="0" hangingPunct="1">
              <a:defRPr sz="2400" kern="1200">
                <a:solidFill>
                  <a:schemeClr val="accent2"/>
                </a:solidFill>
                <a:latin typeface="Tahoma" panose="020B0604030504040204" pitchFamily="34" charset="0"/>
                <a:ea typeface="+mn-ea"/>
                <a:cs typeface="+mn-cs"/>
              </a:defRPr>
            </a:lvl9pPr>
          </a:lstStyle>
          <a:p>
            <a:pPr>
              <a:lnSpc>
                <a:spcPct val="90000"/>
              </a:lnSpc>
              <a:spcBef>
                <a:spcPct val="20000"/>
              </a:spcBef>
            </a:pPr>
            <a:r>
              <a:rPr lang="pt-BR" altLang="pt-BR" sz="1500" b="1" dirty="0" smtClean="0">
                <a:solidFill>
                  <a:srgbClr val="FFFF66"/>
                </a:solidFill>
                <a:cs typeface="Arial" panose="020B0604020202020204" pitchFamily="34" charset="0"/>
              </a:rPr>
              <a:t>Validação Cruzada:</a:t>
            </a:r>
            <a:endParaRPr lang="pt-BR" altLang="pt-BR" sz="1500" b="1" dirty="0">
              <a:solidFill>
                <a:srgbClr val="FFFF66"/>
              </a:solidFill>
              <a:cs typeface="Arial" panose="020B0604020202020204" pitchFamily="34" charset="0"/>
            </a:endParaRPr>
          </a:p>
        </p:txBody>
      </p:sp>
      <p:pic>
        <p:nvPicPr>
          <p:cNvPr id="11" name="Imagem 10"/>
          <p:cNvPicPr>
            <a:picLocks noChangeAspect="1"/>
          </p:cNvPicPr>
          <p:nvPr/>
        </p:nvPicPr>
        <p:blipFill>
          <a:blip r:embed="rId5"/>
          <a:stretch>
            <a:fillRect/>
          </a:stretch>
        </p:blipFill>
        <p:spPr>
          <a:xfrm>
            <a:off x="136352" y="5541812"/>
            <a:ext cx="3009524" cy="657143"/>
          </a:xfrm>
          <a:prstGeom prst="rect">
            <a:avLst/>
          </a:prstGeom>
        </p:spPr>
      </p:pic>
      <p:sp>
        <p:nvSpPr>
          <p:cNvPr id="13" name="Seta para baixo 12"/>
          <p:cNvSpPr/>
          <p:nvPr/>
        </p:nvSpPr>
        <p:spPr>
          <a:xfrm rot="17336418">
            <a:off x="510177" y="5267350"/>
            <a:ext cx="216024" cy="548924"/>
          </a:xfrm>
          <a:prstGeom prst="downArrow">
            <a:avLst/>
          </a:prstGeom>
          <a:solidFill>
            <a:srgbClr val="FFFF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cxnSp>
        <p:nvCxnSpPr>
          <p:cNvPr id="15" name="Conector reto 14"/>
          <p:cNvCxnSpPr/>
          <p:nvPr/>
        </p:nvCxnSpPr>
        <p:spPr>
          <a:xfrm>
            <a:off x="0" y="3746771"/>
            <a:ext cx="9144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Seta para baixo 11"/>
          <p:cNvSpPr/>
          <p:nvPr/>
        </p:nvSpPr>
        <p:spPr>
          <a:xfrm rot="18427151">
            <a:off x="2556985" y="3477764"/>
            <a:ext cx="216024" cy="65229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16</a:t>
            </a:r>
            <a:r>
              <a:rPr lang="pt-BR" altLang="pt-BR" b="1" dirty="0"/>
              <a:t>. Validação de </a:t>
            </a:r>
            <a:r>
              <a:rPr lang="pt-BR" altLang="pt-BR" b="1" dirty="0" smtClean="0"/>
              <a:t>Dados </a:t>
            </a:r>
            <a:r>
              <a:rPr lang="pt-BR" altLang="pt-BR" b="1" dirty="0"/>
              <a:t>de </a:t>
            </a:r>
            <a:r>
              <a:rPr lang="pt-BR" altLang="pt-BR" b="1" dirty="0" smtClean="0"/>
              <a:t>Previsão</a:t>
            </a:r>
            <a:endParaRPr lang="pt-BR" altLang="pt-BR" b="1" dirty="0"/>
          </a:p>
        </p:txBody>
      </p:sp>
    </p:spTree>
    <p:extLst>
      <p:ext uri="{BB962C8B-B14F-4D97-AF65-F5344CB8AC3E}">
        <p14:creationId xmlns:p14="http://schemas.microsoft.com/office/powerpoint/2010/main" val="163572381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p:cNvPicPr>
            <a:picLocks noChangeAspect="1"/>
          </p:cNvPicPr>
          <p:nvPr/>
        </p:nvPicPr>
        <p:blipFill>
          <a:blip r:embed="rId2"/>
          <a:stretch>
            <a:fillRect/>
          </a:stretch>
        </p:blipFill>
        <p:spPr>
          <a:xfrm>
            <a:off x="97715" y="653027"/>
            <a:ext cx="5626413" cy="2563349"/>
          </a:xfrm>
          <a:prstGeom prst="rect">
            <a:avLst/>
          </a:prstGeom>
        </p:spPr>
      </p:pic>
      <p:sp>
        <p:nvSpPr>
          <p:cNvPr id="12" name="Seta para baixo 11"/>
          <p:cNvSpPr/>
          <p:nvPr/>
        </p:nvSpPr>
        <p:spPr>
          <a:xfrm rot="4439785">
            <a:off x="3886365" y="416020"/>
            <a:ext cx="216024" cy="74657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7" name="Imagem 6"/>
          <p:cNvPicPr>
            <a:picLocks noChangeAspect="1"/>
          </p:cNvPicPr>
          <p:nvPr/>
        </p:nvPicPr>
        <p:blipFill>
          <a:blip r:embed="rId3"/>
          <a:stretch>
            <a:fillRect/>
          </a:stretch>
        </p:blipFill>
        <p:spPr>
          <a:xfrm>
            <a:off x="97715" y="3348420"/>
            <a:ext cx="6994565" cy="936853"/>
          </a:xfrm>
          <a:prstGeom prst="rect">
            <a:avLst/>
          </a:prstGeom>
        </p:spPr>
      </p:pic>
      <p:cxnSp>
        <p:nvCxnSpPr>
          <p:cNvPr id="14" name="Conector reto 13"/>
          <p:cNvCxnSpPr/>
          <p:nvPr/>
        </p:nvCxnSpPr>
        <p:spPr>
          <a:xfrm>
            <a:off x="0" y="3276517"/>
            <a:ext cx="9144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Seta para baixo 12"/>
          <p:cNvSpPr/>
          <p:nvPr/>
        </p:nvSpPr>
        <p:spPr>
          <a:xfrm rot="3645684">
            <a:off x="4438094" y="2962510"/>
            <a:ext cx="216024" cy="64494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5" name="Imagem 14"/>
          <p:cNvPicPr>
            <a:picLocks noChangeAspect="1"/>
          </p:cNvPicPr>
          <p:nvPr/>
        </p:nvPicPr>
        <p:blipFill>
          <a:blip r:embed="rId4"/>
          <a:stretch>
            <a:fillRect/>
          </a:stretch>
        </p:blipFill>
        <p:spPr>
          <a:xfrm>
            <a:off x="97715" y="4385122"/>
            <a:ext cx="3683219" cy="2071225"/>
          </a:xfrm>
          <a:prstGeom prst="rect">
            <a:avLst/>
          </a:prstGeom>
        </p:spPr>
      </p:pic>
      <p:cxnSp>
        <p:nvCxnSpPr>
          <p:cNvPr id="16" name="Conector reto 15"/>
          <p:cNvCxnSpPr/>
          <p:nvPr/>
        </p:nvCxnSpPr>
        <p:spPr>
          <a:xfrm>
            <a:off x="0" y="4323225"/>
            <a:ext cx="9144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Seta para baixo 17"/>
          <p:cNvSpPr/>
          <p:nvPr/>
        </p:nvSpPr>
        <p:spPr>
          <a:xfrm rot="4439785">
            <a:off x="2692348" y="4037236"/>
            <a:ext cx="216024" cy="74657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16</a:t>
            </a:r>
            <a:r>
              <a:rPr lang="pt-BR" altLang="pt-BR" b="1" dirty="0"/>
              <a:t>. Validação de </a:t>
            </a:r>
            <a:r>
              <a:rPr lang="pt-BR" altLang="pt-BR" b="1" dirty="0" smtClean="0"/>
              <a:t>Dados </a:t>
            </a:r>
            <a:r>
              <a:rPr lang="pt-BR" altLang="pt-BR" b="1" dirty="0"/>
              <a:t>de </a:t>
            </a:r>
            <a:r>
              <a:rPr lang="pt-BR" altLang="pt-BR" b="1" dirty="0" smtClean="0"/>
              <a:t>Previsão</a:t>
            </a:r>
            <a:endParaRPr lang="pt-BR" altLang="pt-BR" b="1" dirty="0"/>
          </a:p>
        </p:txBody>
      </p:sp>
    </p:spTree>
    <p:extLst>
      <p:ext uri="{BB962C8B-B14F-4D97-AF65-F5344CB8AC3E}">
        <p14:creationId xmlns:p14="http://schemas.microsoft.com/office/powerpoint/2010/main" val="19644654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63688" y="27691"/>
            <a:ext cx="7380312" cy="561975"/>
          </a:xfrm>
        </p:spPr>
        <p:txBody>
          <a:bodyPr/>
          <a:lstStyle/>
          <a:p>
            <a:r>
              <a:rPr lang="pt-BR" dirty="0"/>
              <a:t>2</a:t>
            </a:r>
            <a:r>
              <a:rPr lang="pt-BR" dirty="0" smtClean="0"/>
              <a:t>. O Projeto SCPCB</a:t>
            </a:r>
            <a:endParaRPr lang="pt-BR" dirty="0"/>
          </a:p>
        </p:txBody>
      </p:sp>
      <p:sp>
        <p:nvSpPr>
          <p:cNvPr id="6" name="Rectangle 5"/>
          <p:cNvSpPr>
            <a:spLocks noChangeArrowheads="1"/>
          </p:cNvSpPr>
          <p:nvPr/>
        </p:nvSpPr>
        <p:spPr bwMode="auto">
          <a:xfrm>
            <a:off x="107504" y="836712"/>
            <a:ext cx="8928992" cy="5256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81000" indent="-381000">
              <a:defRPr sz="2000">
                <a:solidFill>
                  <a:schemeClr val="tx1"/>
                </a:solidFill>
                <a:latin typeface="Arial" panose="020B0604020202020204" pitchFamily="34" charset="0"/>
              </a:defRPr>
            </a:lvl1pPr>
            <a:lvl2pPr marL="838200" indent="-381000">
              <a:defRPr sz="2000">
                <a:solidFill>
                  <a:schemeClr val="tx1"/>
                </a:solidFill>
                <a:latin typeface="Arial" panose="020B0604020202020204" pitchFamily="34" charset="0"/>
              </a:defRPr>
            </a:lvl2pPr>
            <a:lvl3pPr marL="1143000" indent="-228600">
              <a:defRPr sz="2000">
                <a:solidFill>
                  <a:schemeClr val="tx1"/>
                </a:solidFill>
                <a:latin typeface="Arial" panose="020B0604020202020204" pitchFamily="34" charset="0"/>
              </a:defRPr>
            </a:lvl3pPr>
            <a:lvl4pPr marL="1600200" indent="-228600">
              <a:defRPr sz="2000">
                <a:solidFill>
                  <a:schemeClr val="tx1"/>
                </a:solidFill>
                <a:latin typeface="Arial" panose="020B0604020202020204" pitchFamily="34" charset="0"/>
              </a:defRPr>
            </a:lvl4pPr>
            <a:lvl5pPr marL="2057400" indent="-228600">
              <a:defRPr sz="2000">
                <a:solidFill>
                  <a:schemeClr val="tx1"/>
                </a:solidFill>
                <a:latin typeface="Arial" panose="020B0604020202020204" pitchFamily="34" charset="0"/>
              </a:defRPr>
            </a:lvl5pPr>
            <a:lvl6pPr marL="2514600" indent="-228600" algn="ctr" eaLnBrk="0" fontAlgn="base" hangingPunct="0">
              <a:spcBef>
                <a:spcPct val="0"/>
              </a:spcBef>
              <a:spcAft>
                <a:spcPct val="0"/>
              </a:spcAft>
              <a:defRPr sz="2000">
                <a:solidFill>
                  <a:schemeClr val="tx1"/>
                </a:solidFill>
                <a:latin typeface="Arial" panose="020B0604020202020204" pitchFamily="34" charset="0"/>
              </a:defRPr>
            </a:lvl6pPr>
            <a:lvl7pPr marL="2971800" indent="-228600" algn="ctr" eaLnBrk="0" fontAlgn="base" hangingPunct="0">
              <a:spcBef>
                <a:spcPct val="0"/>
              </a:spcBef>
              <a:spcAft>
                <a:spcPct val="0"/>
              </a:spcAft>
              <a:defRPr sz="2000">
                <a:solidFill>
                  <a:schemeClr val="tx1"/>
                </a:solidFill>
                <a:latin typeface="Arial" panose="020B0604020202020204" pitchFamily="34" charset="0"/>
              </a:defRPr>
            </a:lvl7pPr>
            <a:lvl8pPr marL="3429000" indent="-228600" algn="ctr" eaLnBrk="0" fontAlgn="base" hangingPunct="0">
              <a:spcBef>
                <a:spcPct val="0"/>
              </a:spcBef>
              <a:spcAft>
                <a:spcPct val="0"/>
              </a:spcAft>
              <a:defRPr sz="2000">
                <a:solidFill>
                  <a:schemeClr val="tx1"/>
                </a:solidFill>
                <a:latin typeface="Arial" panose="020B0604020202020204" pitchFamily="34" charset="0"/>
              </a:defRPr>
            </a:lvl8pPr>
            <a:lvl9pPr marL="3886200" indent="-228600" algn="ctr" eaLnBrk="0" fontAlgn="base" hangingPunct="0">
              <a:spcBef>
                <a:spcPct val="0"/>
              </a:spcBef>
              <a:spcAft>
                <a:spcPct val="0"/>
              </a:spcAft>
              <a:defRPr sz="2000">
                <a:solidFill>
                  <a:schemeClr val="tx1"/>
                </a:solidFill>
                <a:latin typeface="Arial" panose="020B0604020202020204" pitchFamily="34" charset="0"/>
              </a:defRPr>
            </a:lvl9pPr>
          </a:lstStyle>
          <a:p>
            <a:pPr algn="just">
              <a:lnSpc>
                <a:spcPct val="90000"/>
              </a:lnSpc>
              <a:spcBef>
                <a:spcPct val="20000"/>
              </a:spcBef>
            </a:pPr>
            <a:r>
              <a:rPr lang="pt-BR" altLang="pt-BR" sz="1600" b="1" dirty="0">
                <a:solidFill>
                  <a:schemeClr val="bg1"/>
                </a:solidFill>
                <a:cs typeface="Arial" panose="020B0604020202020204" pitchFamily="34" charset="0"/>
              </a:rPr>
              <a:t>	</a:t>
            </a:r>
            <a:r>
              <a:rPr lang="pt-BR" altLang="pt-BR" sz="2800" b="1" dirty="0">
                <a:solidFill>
                  <a:schemeClr val="bg1"/>
                </a:solidFill>
                <a:cs typeface="Arial" panose="020B0604020202020204" pitchFamily="34" charset="0"/>
              </a:rPr>
              <a:t>Processo de Consolidação de Carga com o </a:t>
            </a:r>
            <a:r>
              <a:rPr lang="pt-BR" altLang="pt-BR" sz="2800" b="1" dirty="0" smtClean="0">
                <a:solidFill>
                  <a:schemeClr val="bg1"/>
                </a:solidFill>
                <a:cs typeface="Arial" panose="020B0604020202020204" pitchFamily="34" charset="0"/>
              </a:rPr>
              <a:t>SCPCB</a:t>
            </a:r>
          </a:p>
          <a:p>
            <a:pPr algn="just">
              <a:lnSpc>
                <a:spcPct val="90000"/>
              </a:lnSpc>
              <a:spcBef>
                <a:spcPct val="20000"/>
              </a:spcBef>
            </a:pPr>
            <a:r>
              <a:rPr lang="pt-BR" altLang="pt-BR" sz="2800" b="1" dirty="0" smtClean="0">
                <a:solidFill>
                  <a:schemeClr val="bg1"/>
                </a:solidFill>
                <a:cs typeface="Arial" panose="020B0604020202020204" pitchFamily="34" charset="0"/>
              </a:rPr>
              <a:t>	</a:t>
            </a:r>
            <a:r>
              <a:rPr lang="pt-BR" altLang="pt-BR" b="1" dirty="0" smtClean="0">
                <a:solidFill>
                  <a:schemeClr val="bg1"/>
                </a:solidFill>
                <a:cs typeface="Arial" panose="020B0604020202020204" pitchFamily="34" charset="0"/>
              </a:rPr>
              <a:t>Benefícios:</a:t>
            </a:r>
          </a:p>
          <a:p>
            <a:pPr marL="342900" indent="-342900" algn="just">
              <a:buFont typeface="Wingdings" panose="05000000000000000000" pitchFamily="2" charset="2"/>
              <a:buChar char="Ø"/>
            </a:pPr>
            <a:endParaRPr lang="pt-BR" sz="1600" b="1" i="1" dirty="0" smtClean="0">
              <a:solidFill>
                <a:srgbClr val="FFFF66"/>
              </a:solidFill>
              <a:cs typeface="Arial" panose="020B0604020202020204" pitchFamily="34" charset="0"/>
            </a:endParaRPr>
          </a:p>
          <a:p>
            <a:pPr marL="342900" indent="-342900" algn="just">
              <a:buFont typeface="Wingdings" panose="05000000000000000000" pitchFamily="2" charset="2"/>
              <a:buChar char="Ø"/>
            </a:pPr>
            <a:r>
              <a:rPr lang="pt-BR" sz="1600" b="1" i="1" dirty="0" smtClean="0">
                <a:solidFill>
                  <a:srgbClr val="FFFF66"/>
                </a:solidFill>
                <a:cs typeface="Arial" panose="020B0604020202020204" pitchFamily="34" charset="0"/>
              </a:rPr>
              <a:t>Automação </a:t>
            </a:r>
            <a:r>
              <a:rPr lang="pt-BR" sz="1600" b="1" i="1" dirty="0">
                <a:solidFill>
                  <a:srgbClr val="FFFF66"/>
                </a:solidFill>
                <a:cs typeface="Arial" panose="020B0604020202020204" pitchFamily="34" charset="0"/>
              </a:rPr>
              <a:t>atividades </a:t>
            </a:r>
            <a:r>
              <a:rPr lang="pt-BR" sz="1600" b="1" i="1" dirty="0">
                <a:solidFill>
                  <a:schemeClr val="bg1"/>
                </a:solidFill>
                <a:cs typeface="Arial" panose="020B0604020202020204" pitchFamily="34" charset="0"/>
              </a:rPr>
              <a:t>de recebimento, analise, controle e disponibilização dos dados para consolidação;	</a:t>
            </a:r>
          </a:p>
          <a:p>
            <a:pPr marL="342900" indent="-342900" algn="just">
              <a:buFont typeface="Wingdings" panose="05000000000000000000" pitchFamily="2" charset="2"/>
              <a:buChar char="Ø"/>
            </a:pPr>
            <a:r>
              <a:rPr lang="pt-BR" sz="1600" b="1" i="1" dirty="0">
                <a:solidFill>
                  <a:schemeClr val="bg1"/>
                </a:solidFill>
                <a:cs typeface="Arial" panose="020B0604020202020204" pitchFamily="34" charset="0"/>
              </a:rPr>
              <a:t>Armazenamento dos dados </a:t>
            </a:r>
            <a:r>
              <a:rPr lang="pt-BR" sz="1600" b="1" i="1" dirty="0">
                <a:solidFill>
                  <a:srgbClr val="FFFF66"/>
                </a:solidFill>
                <a:cs typeface="Arial" panose="020B0604020202020204" pitchFamily="34" charset="0"/>
              </a:rPr>
              <a:t>em bancos de dados </a:t>
            </a:r>
            <a:r>
              <a:rPr lang="pt-BR" sz="1600" b="1" i="1" dirty="0">
                <a:solidFill>
                  <a:schemeClr val="bg1"/>
                </a:solidFill>
                <a:cs typeface="Arial" panose="020B0604020202020204" pitchFamily="34" charset="0"/>
              </a:rPr>
              <a:t>estruturado;	</a:t>
            </a:r>
          </a:p>
          <a:p>
            <a:pPr marL="342900" indent="-342900" algn="just">
              <a:buFont typeface="Wingdings" panose="05000000000000000000" pitchFamily="2" charset="2"/>
              <a:buChar char="Ø"/>
            </a:pPr>
            <a:r>
              <a:rPr lang="pt-BR" sz="1600" b="1" i="1" dirty="0">
                <a:solidFill>
                  <a:srgbClr val="FFFF66"/>
                </a:solidFill>
                <a:cs typeface="Arial" panose="020B0604020202020204" pitchFamily="34" charset="0"/>
              </a:rPr>
              <a:t>Integração com outros sistemas </a:t>
            </a:r>
            <a:r>
              <a:rPr lang="pt-BR" sz="1600" b="1" i="1" dirty="0">
                <a:solidFill>
                  <a:schemeClr val="bg1"/>
                </a:solidFill>
                <a:cs typeface="Arial" panose="020B0604020202020204" pitchFamily="34" charset="0"/>
              </a:rPr>
              <a:t>coorporativos (SISBAR, </a:t>
            </a:r>
            <a:r>
              <a:rPr lang="pt-BR" sz="1600" b="1" i="1" dirty="0" smtClean="0">
                <a:solidFill>
                  <a:schemeClr val="bg1"/>
                </a:solidFill>
                <a:cs typeface="Arial" panose="020B0604020202020204" pitchFamily="34" charset="0"/>
              </a:rPr>
              <a:t>SCPC I e II, SAGIC</a:t>
            </a:r>
            <a:r>
              <a:rPr lang="pt-BR" sz="1600" b="1" i="1" dirty="0">
                <a:solidFill>
                  <a:schemeClr val="bg1"/>
                </a:solidFill>
                <a:cs typeface="Arial" panose="020B0604020202020204" pitchFamily="34" charset="0"/>
              </a:rPr>
              <a:t>, CDRE</a:t>
            </a:r>
            <a:r>
              <a:rPr lang="pt-BR" sz="1600" b="1" i="1" dirty="0" smtClean="0">
                <a:solidFill>
                  <a:schemeClr val="bg1"/>
                </a:solidFill>
                <a:cs typeface="Arial" panose="020B0604020202020204" pitchFamily="34" charset="0"/>
              </a:rPr>
              <a:t>);</a:t>
            </a:r>
            <a:endParaRPr lang="pt-BR" sz="1600" b="1" i="1" dirty="0">
              <a:solidFill>
                <a:schemeClr val="bg1"/>
              </a:solidFill>
              <a:cs typeface="Arial" panose="020B0604020202020204" pitchFamily="34" charset="0"/>
            </a:endParaRPr>
          </a:p>
          <a:p>
            <a:pPr marL="342900" indent="-342900" algn="just">
              <a:buFont typeface="Wingdings" panose="05000000000000000000" pitchFamily="2" charset="2"/>
              <a:buChar char="Ø"/>
            </a:pPr>
            <a:r>
              <a:rPr lang="pt-BR" sz="1600" b="1" i="1" dirty="0">
                <a:solidFill>
                  <a:srgbClr val="FFFF66"/>
                </a:solidFill>
                <a:cs typeface="Arial" panose="020B0604020202020204" pitchFamily="34" charset="0"/>
              </a:rPr>
              <a:t>Melhoria da qualidade </a:t>
            </a:r>
            <a:r>
              <a:rPr lang="pt-BR" sz="1600" b="1" i="1" dirty="0">
                <a:solidFill>
                  <a:schemeClr val="bg1"/>
                </a:solidFill>
                <a:cs typeface="Arial" panose="020B0604020202020204" pitchFamily="34" charset="0"/>
              </a:rPr>
              <a:t>nas análises das informações enviadas pelos agentes;	</a:t>
            </a:r>
          </a:p>
          <a:p>
            <a:pPr marL="342900" indent="-342900" algn="just">
              <a:buFont typeface="Wingdings" panose="05000000000000000000" pitchFamily="2" charset="2"/>
              <a:buChar char="Ø"/>
            </a:pPr>
            <a:r>
              <a:rPr lang="pt-BR" sz="1600" b="1" i="1" dirty="0">
                <a:solidFill>
                  <a:srgbClr val="FFFF66"/>
                </a:solidFill>
                <a:cs typeface="Arial" panose="020B0604020202020204" pitchFamily="34" charset="0"/>
              </a:rPr>
              <a:t>Otimização de recursos</a:t>
            </a:r>
            <a:r>
              <a:rPr lang="pt-BR" sz="1600" b="1" i="1" dirty="0">
                <a:solidFill>
                  <a:schemeClr val="bg1"/>
                </a:solidFill>
                <a:cs typeface="Arial" panose="020B0604020202020204" pitchFamily="34" charset="0"/>
              </a:rPr>
              <a:t>, aumentando a disponibilidade de tempo em atividades de análise;	</a:t>
            </a:r>
          </a:p>
          <a:p>
            <a:pPr marL="342900" indent="-342900" algn="just">
              <a:buFont typeface="Wingdings" panose="05000000000000000000" pitchFamily="2" charset="2"/>
              <a:buChar char="Ø"/>
            </a:pPr>
            <a:r>
              <a:rPr lang="pt-BR" sz="1600" b="1" i="1" dirty="0">
                <a:solidFill>
                  <a:srgbClr val="FFFF66"/>
                </a:solidFill>
                <a:cs typeface="Arial" panose="020B0604020202020204" pitchFamily="34" charset="0"/>
              </a:rPr>
              <a:t>Disponibilização de ferramentas </a:t>
            </a:r>
            <a:r>
              <a:rPr lang="pt-BR" sz="1600" b="1" i="1" dirty="0">
                <a:solidFill>
                  <a:schemeClr val="bg1"/>
                </a:solidFill>
                <a:cs typeface="Arial" panose="020B0604020202020204" pitchFamily="34" charset="0"/>
              </a:rPr>
              <a:t>(relatórios, gráficos, tabelas comparativas, etc.) para análise de grande quantidade de dados e informações oriundas de ~200 agentes do setor elétrico;	</a:t>
            </a:r>
          </a:p>
          <a:p>
            <a:pPr marL="342900" indent="-342900" algn="just">
              <a:buFont typeface="Wingdings" panose="05000000000000000000" pitchFamily="2" charset="2"/>
              <a:buChar char="Ø"/>
            </a:pPr>
            <a:r>
              <a:rPr lang="pt-BR" sz="1600" b="1" i="1" dirty="0">
                <a:solidFill>
                  <a:srgbClr val="FFFF66"/>
                </a:solidFill>
                <a:cs typeface="Arial" panose="020B0604020202020204" pitchFamily="34" charset="0"/>
              </a:rPr>
              <a:t>Controle dos dados </a:t>
            </a:r>
            <a:r>
              <a:rPr lang="pt-BR" sz="1600" b="1" i="1" dirty="0">
                <a:solidFill>
                  <a:schemeClr val="bg1"/>
                </a:solidFill>
                <a:cs typeface="Arial" panose="020B0604020202020204" pitchFamily="34" charset="0"/>
              </a:rPr>
              <a:t>e das informações através de relatórios cumprimento prazos, envio de dados e desvios (não conformidades);	</a:t>
            </a:r>
          </a:p>
          <a:p>
            <a:pPr marL="342900" indent="-342900" algn="just">
              <a:buFont typeface="Wingdings" panose="05000000000000000000" pitchFamily="2" charset="2"/>
              <a:buChar char="Ø"/>
            </a:pPr>
            <a:r>
              <a:rPr lang="pt-BR" sz="1600" b="1" i="1" dirty="0">
                <a:solidFill>
                  <a:srgbClr val="FFFF66"/>
                </a:solidFill>
                <a:cs typeface="Arial" panose="020B0604020202020204" pitchFamily="34" charset="0"/>
              </a:rPr>
              <a:t>Apoio a elaboração de relatórios </a:t>
            </a:r>
            <a:r>
              <a:rPr lang="pt-BR" sz="1600" b="1" i="1" dirty="0">
                <a:solidFill>
                  <a:schemeClr val="bg1"/>
                </a:solidFill>
                <a:cs typeface="Arial" panose="020B0604020202020204" pitchFamily="34" charset="0"/>
              </a:rPr>
              <a:t>vinculados ao processo de consolidação e viabilização de consultas ad hoc a base de dados	</a:t>
            </a:r>
          </a:p>
          <a:p>
            <a:pPr marL="342900" indent="-342900" algn="just">
              <a:buFont typeface="Wingdings" panose="05000000000000000000" pitchFamily="2" charset="2"/>
              <a:buChar char="Ø"/>
            </a:pPr>
            <a:r>
              <a:rPr lang="pt-BR" sz="1600" b="1" i="1" dirty="0">
                <a:solidFill>
                  <a:srgbClr val="FFFF66"/>
                </a:solidFill>
                <a:cs typeface="Arial" panose="020B0604020202020204" pitchFamily="34" charset="0"/>
              </a:rPr>
              <a:t>Ferramenta corporativa</a:t>
            </a:r>
            <a:r>
              <a:rPr lang="pt-BR" sz="1600" b="1" i="1" dirty="0">
                <a:solidFill>
                  <a:schemeClr val="bg1"/>
                </a:solidFill>
                <a:cs typeface="Arial" panose="020B0604020202020204" pitchFamily="34" charset="0"/>
              </a:rPr>
              <a:t>, devidamente documentada, com metodologias embutidas (gestão do conhecimento).</a:t>
            </a:r>
            <a:r>
              <a:rPr lang="pt-BR" sz="1600" b="1" i="1" dirty="0">
                <a:solidFill>
                  <a:schemeClr val="tx1">
                    <a:lumMod val="50000"/>
                    <a:lumOff val="50000"/>
                  </a:schemeClr>
                </a:solidFill>
                <a:cs typeface="Arial" panose="020B0604020202020204" pitchFamily="34" charset="0"/>
              </a:rPr>
              <a:t>	</a:t>
            </a:r>
          </a:p>
          <a:p>
            <a:pPr algn="just">
              <a:lnSpc>
                <a:spcPct val="90000"/>
              </a:lnSpc>
              <a:spcBef>
                <a:spcPct val="20000"/>
              </a:spcBef>
            </a:pPr>
            <a:endParaRPr lang="pt-BR" altLang="pt-BR" sz="1600" b="1" dirty="0">
              <a:solidFill>
                <a:schemeClr val="bg1"/>
              </a:solidFill>
              <a:latin typeface="Tahoma" panose="020B0604030504040204" pitchFamily="34" charset="0"/>
            </a:endParaRPr>
          </a:p>
          <a:p>
            <a:pPr marL="0" indent="0" algn="just">
              <a:lnSpc>
                <a:spcPct val="90000"/>
              </a:lnSpc>
              <a:spcBef>
                <a:spcPct val="20000"/>
              </a:spcBef>
            </a:pPr>
            <a:endParaRPr lang="pt-BR" altLang="pt-BR" sz="1600" b="1" dirty="0">
              <a:solidFill>
                <a:schemeClr val="bg1"/>
              </a:solidFill>
              <a:latin typeface="Tahoma" panose="020B0604030504040204" pitchFamily="34" charset="0"/>
            </a:endParaRPr>
          </a:p>
        </p:txBody>
      </p:sp>
    </p:spTree>
    <p:extLst>
      <p:ext uri="{BB962C8B-B14F-4D97-AF65-F5344CB8AC3E}">
        <p14:creationId xmlns:p14="http://schemas.microsoft.com/office/powerpoint/2010/main" val="99975307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17. Gravação de Dados Previstos</a:t>
            </a:r>
            <a:endParaRPr lang="pt-BR" altLang="pt-BR" b="1" dirty="0"/>
          </a:p>
        </p:txBody>
      </p:sp>
      <p:sp>
        <p:nvSpPr>
          <p:cNvPr id="7" name="Retângulo 6"/>
          <p:cNvSpPr/>
          <p:nvPr/>
        </p:nvSpPr>
        <p:spPr>
          <a:xfrm>
            <a:off x="89091" y="875018"/>
            <a:ext cx="8784976" cy="209288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Para </a:t>
            </a:r>
            <a:r>
              <a:rPr lang="pt-BR" altLang="pt-BR" sz="2000" b="1" dirty="0">
                <a:solidFill>
                  <a:schemeClr val="bg1"/>
                </a:solidFill>
                <a:cs typeface="Arial" panose="020B0604020202020204" pitchFamily="34" charset="0"/>
              </a:rPr>
              <a:t>realizar a </a:t>
            </a:r>
            <a:r>
              <a:rPr lang="pt-BR" altLang="pt-BR" sz="2000" b="1" dirty="0" smtClean="0">
                <a:solidFill>
                  <a:schemeClr val="bg1"/>
                </a:solidFill>
                <a:cs typeface="Arial" panose="020B0604020202020204" pitchFamily="34" charset="0"/>
              </a:rPr>
              <a:t>gravação de dados previstos de um estudo selecionado, o </a:t>
            </a:r>
            <a:r>
              <a:rPr lang="pt-BR" altLang="pt-BR" sz="2000" b="1" dirty="0">
                <a:solidFill>
                  <a:schemeClr val="bg1"/>
                </a:solidFill>
                <a:cs typeface="Arial" panose="020B0604020202020204" pitchFamily="34" charset="0"/>
              </a:rPr>
              <a:t>arquivo de dados em foco deverá ser </a:t>
            </a:r>
            <a:r>
              <a:rPr lang="pt-BR" altLang="pt-BR" sz="2000" b="1" dirty="0">
                <a:solidFill>
                  <a:srgbClr val="FFFF66"/>
                </a:solidFill>
                <a:cs typeface="Arial" panose="020B0604020202020204" pitchFamily="34" charset="0"/>
              </a:rPr>
              <a:t>um arquivo gerado pelo sistema</a:t>
            </a:r>
            <a:r>
              <a:rPr lang="pt-BR" altLang="pt-BR" sz="2000" b="1" dirty="0">
                <a:solidFill>
                  <a:schemeClr val="bg1"/>
                </a:solidFill>
                <a:cs typeface="Arial" panose="020B0604020202020204" pitchFamily="34" charset="0"/>
              </a:rPr>
              <a:t> </a:t>
            </a:r>
            <a:r>
              <a:rPr lang="pt-BR" altLang="pt-BR" sz="2000" b="1" dirty="0" smtClean="0">
                <a:solidFill>
                  <a:schemeClr val="bg1"/>
                </a:solidFill>
                <a:cs typeface="Arial" panose="020B0604020202020204" pitchFamily="34" charset="0"/>
              </a:rPr>
              <a:t>e </a:t>
            </a:r>
            <a:r>
              <a:rPr lang="pt-BR" altLang="pt-BR" sz="2000" b="1" dirty="0">
                <a:solidFill>
                  <a:schemeClr val="bg1"/>
                </a:solidFill>
                <a:cs typeface="Arial" panose="020B0604020202020204" pitchFamily="34" charset="0"/>
              </a:rPr>
              <a:t>relativo ao </a:t>
            </a:r>
            <a:r>
              <a:rPr lang="pt-BR" altLang="pt-BR" sz="2000" b="1" dirty="0">
                <a:solidFill>
                  <a:srgbClr val="FFFF66"/>
                </a:solidFill>
                <a:cs typeface="Arial" panose="020B0604020202020204" pitchFamily="34" charset="0"/>
              </a:rPr>
              <a:t>agente e estudo</a:t>
            </a:r>
            <a:r>
              <a:rPr lang="pt-BR" altLang="pt-BR" sz="2000" b="1" dirty="0">
                <a:solidFill>
                  <a:schemeClr val="bg1"/>
                </a:solidFill>
                <a:cs typeface="Arial" panose="020B0604020202020204" pitchFamily="34" charset="0"/>
              </a:rPr>
              <a:t> referenciado nas funcionalidades </a:t>
            </a:r>
            <a:r>
              <a:rPr lang="pt-BR" altLang="pt-BR" sz="2000" b="1" dirty="0">
                <a:solidFill>
                  <a:srgbClr val="FFFF66"/>
                </a:solidFill>
                <a:cs typeface="Arial" panose="020B0604020202020204" pitchFamily="34" charset="0"/>
              </a:rPr>
              <a:t>“Autenticação” e “Estudo” </a:t>
            </a:r>
            <a:r>
              <a:rPr lang="pt-BR" altLang="pt-BR" sz="2000" b="1" dirty="0">
                <a:solidFill>
                  <a:schemeClr val="bg1"/>
                </a:solidFill>
                <a:cs typeface="Arial" panose="020B0604020202020204" pitchFamily="34" charset="0"/>
              </a:rPr>
              <a:t>do sistema.</a:t>
            </a:r>
          </a:p>
          <a:p>
            <a:pPr marL="342900" indent="-342900" algn="just">
              <a:lnSpc>
                <a:spcPct val="90000"/>
              </a:lnSpc>
              <a:spcBef>
                <a:spcPct val="20000"/>
              </a:spcBef>
              <a:buFont typeface="Arial" panose="020B0604020202020204" pitchFamily="34" charset="0"/>
              <a:buChar char="•"/>
            </a:pPr>
            <a:r>
              <a:rPr lang="pt-BR" altLang="pt-BR" sz="2000" b="1" dirty="0">
                <a:solidFill>
                  <a:schemeClr val="bg1"/>
                </a:solidFill>
                <a:cs typeface="Arial" panose="020B0604020202020204" pitchFamily="34" charset="0"/>
              </a:rPr>
              <a:t>Para tanto o usuário deverá </a:t>
            </a:r>
            <a:r>
              <a:rPr lang="pt-BR" altLang="pt-BR" sz="2000" b="1" dirty="0" smtClean="0">
                <a:solidFill>
                  <a:schemeClr val="bg1"/>
                </a:solidFill>
                <a:cs typeface="Arial" panose="020B0604020202020204" pitchFamily="34" charset="0"/>
              </a:rPr>
              <a:t>acionar </a:t>
            </a:r>
            <a:r>
              <a:rPr lang="pt-BR" altLang="pt-BR" sz="2000" b="1" dirty="0">
                <a:solidFill>
                  <a:schemeClr val="bg1"/>
                </a:solidFill>
                <a:cs typeface="Arial" panose="020B0604020202020204" pitchFamily="34" charset="0"/>
              </a:rPr>
              <a:t>opção </a:t>
            </a:r>
            <a:r>
              <a:rPr lang="pt-BR" altLang="pt-BR" sz="2000" b="1" dirty="0">
                <a:solidFill>
                  <a:srgbClr val="FFFF66"/>
                </a:solidFill>
                <a:cs typeface="Arial" panose="020B0604020202020204" pitchFamily="34" charset="0"/>
              </a:rPr>
              <a:t>“Gravar“ </a:t>
            </a:r>
            <a:r>
              <a:rPr lang="pt-BR" altLang="pt-BR" sz="2000" b="1" dirty="0">
                <a:solidFill>
                  <a:schemeClr val="bg1"/>
                </a:solidFill>
                <a:cs typeface="Arial" panose="020B0604020202020204" pitchFamily="34" charset="0"/>
              </a:rPr>
              <a:t>e a </a:t>
            </a:r>
            <a:r>
              <a:rPr lang="pt-BR" altLang="pt-BR" sz="2000" b="1" dirty="0" err="1">
                <a:solidFill>
                  <a:schemeClr val="bg1"/>
                </a:solidFill>
                <a:cs typeface="Arial" panose="020B0604020202020204" pitchFamily="34" charset="0"/>
              </a:rPr>
              <a:t>subopção</a:t>
            </a:r>
            <a:r>
              <a:rPr lang="pt-BR" altLang="pt-BR" sz="2000" b="1" dirty="0">
                <a:solidFill>
                  <a:schemeClr val="bg1"/>
                </a:solidFill>
                <a:cs typeface="Arial" panose="020B0604020202020204" pitchFamily="34" charset="0"/>
              </a:rPr>
              <a:t> </a:t>
            </a:r>
            <a:r>
              <a:rPr lang="pt-BR" altLang="pt-BR" sz="2000" b="1" dirty="0">
                <a:solidFill>
                  <a:srgbClr val="FFFF66"/>
                </a:solidFill>
                <a:cs typeface="Arial" panose="020B0604020202020204" pitchFamily="34" charset="0"/>
              </a:rPr>
              <a:t>“Dados Previstos” </a:t>
            </a:r>
            <a:r>
              <a:rPr lang="pt-BR" altLang="pt-BR" sz="2000" b="1" dirty="0">
                <a:solidFill>
                  <a:schemeClr val="bg1"/>
                </a:solidFill>
                <a:cs typeface="Arial" panose="020B0604020202020204" pitchFamily="34" charset="0"/>
              </a:rPr>
              <a:t>da funcionalidade </a:t>
            </a:r>
            <a:r>
              <a:rPr lang="pt-BR" altLang="pt-BR" sz="2000" b="1" dirty="0">
                <a:solidFill>
                  <a:srgbClr val="FFFF66"/>
                </a:solidFill>
                <a:cs typeface="Arial" panose="020B0604020202020204" pitchFamily="34" charset="0"/>
              </a:rPr>
              <a:t>"</a:t>
            </a:r>
            <a:r>
              <a:rPr lang="pt-BR" altLang="pt-BR" sz="2000" b="1" dirty="0" smtClean="0">
                <a:solidFill>
                  <a:srgbClr val="FFFF66"/>
                </a:solidFill>
                <a:cs typeface="Arial" panose="020B0604020202020204" pitchFamily="34" charset="0"/>
              </a:rPr>
              <a:t>Dados e Casos”</a:t>
            </a:r>
            <a:r>
              <a:rPr lang="pt-BR" altLang="pt-BR" sz="2000" b="1" dirty="0" smtClean="0">
                <a:solidFill>
                  <a:schemeClr val="bg1"/>
                </a:solidFill>
                <a:cs typeface="Arial" panose="020B0604020202020204" pitchFamily="34" charset="0"/>
              </a:rPr>
              <a:t> (mesma funcionalidade da validação de dados previstos).</a:t>
            </a:r>
          </a:p>
        </p:txBody>
      </p:sp>
      <p:pic>
        <p:nvPicPr>
          <p:cNvPr id="15" name="Imagem 14"/>
          <p:cNvPicPr>
            <a:picLocks noChangeAspect="1"/>
          </p:cNvPicPr>
          <p:nvPr/>
        </p:nvPicPr>
        <p:blipFill rotWithShape="1">
          <a:blip r:embed="rId2"/>
          <a:srcRect l="8151" r="39034" b="68712"/>
          <a:stretch/>
        </p:blipFill>
        <p:spPr>
          <a:xfrm>
            <a:off x="467544" y="4288402"/>
            <a:ext cx="5261549" cy="1368235"/>
          </a:xfrm>
          <a:prstGeom prst="rect">
            <a:avLst/>
          </a:prstGeom>
        </p:spPr>
      </p:pic>
      <p:pic>
        <p:nvPicPr>
          <p:cNvPr id="16" name="Imagem 15"/>
          <p:cNvPicPr>
            <a:picLocks noChangeAspect="1"/>
          </p:cNvPicPr>
          <p:nvPr/>
        </p:nvPicPr>
        <p:blipFill rotWithShape="1">
          <a:blip r:embed="rId3"/>
          <a:srcRect r="72214" b="85954"/>
          <a:stretch/>
        </p:blipFill>
        <p:spPr bwMode="auto">
          <a:xfrm>
            <a:off x="467544" y="3253251"/>
            <a:ext cx="5254243" cy="1492632"/>
          </a:xfrm>
          <a:prstGeom prst="rect">
            <a:avLst/>
          </a:prstGeom>
          <a:ln>
            <a:noFill/>
          </a:ln>
          <a:extLst>
            <a:ext uri="{53640926-AAD7-44D8-BBD7-CCE9431645EC}">
              <a14:shadowObscured xmlns:a14="http://schemas.microsoft.com/office/drawing/2010/main"/>
            </a:ext>
          </a:extLst>
        </p:spPr>
      </p:pic>
      <p:sp>
        <p:nvSpPr>
          <p:cNvPr id="17" name="Seta para baixo 16"/>
          <p:cNvSpPr/>
          <p:nvPr/>
        </p:nvSpPr>
        <p:spPr>
          <a:xfrm rot="10800000">
            <a:off x="2280014" y="3999567"/>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 name="Seta para baixo 17"/>
          <p:cNvSpPr/>
          <p:nvPr/>
        </p:nvSpPr>
        <p:spPr>
          <a:xfrm rot="10800000">
            <a:off x="772167" y="4421274"/>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Seta para baixo 18"/>
          <p:cNvSpPr/>
          <p:nvPr/>
        </p:nvSpPr>
        <p:spPr>
          <a:xfrm rot="10800000">
            <a:off x="551822" y="5153293"/>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0" name="Seta para baixo 19"/>
          <p:cNvSpPr/>
          <p:nvPr/>
        </p:nvSpPr>
        <p:spPr>
          <a:xfrm rot="10800000">
            <a:off x="4728286" y="4466749"/>
            <a:ext cx="216024" cy="35352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46585721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p:cNvPicPr>
            <a:picLocks noChangeAspect="1"/>
          </p:cNvPicPr>
          <p:nvPr/>
        </p:nvPicPr>
        <p:blipFill>
          <a:blip r:embed="rId2"/>
          <a:stretch>
            <a:fillRect/>
          </a:stretch>
        </p:blipFill>
        <p:spPr>
          <a:xfrm>
            <a:off x="2051720" y="1906973"/>
            <a:ext cx="3938104" cy="4448018"/>
          </a:xfrm>
          <a:prstGeom prst="rect">
            <a:avLst/>
          </a:prstGeom>
        </p:spPr>
      </p:pic>
      <p:sp>
        <p:nvSpPr>
          <p:cNvPr id="6" name="Retângulo 5"/>
          <p:cNvSpPr/>
          <p:nvPr/>
        </p:nvSpPr>
        <p:spPr>
          <a:xfrm>
            <a:off x="91381" y="861530"/>
            <a:ext cx="8784976" cy="98488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sistema apresentará a </a:t>
            </a:r>
            <a:r>
              <a:rPr lang="pt-BR" altLang="pt-BR" sz="2000" b="1" dirty="0">
                <a:solidFill>
                  <a:schemeClr val="bg1"/>
                </a:solidFill>
                <a:cs typeface="Arial" panose="020B0604020202020204" pitchFamily="34" charset="0"/>
              </a:rPr>
              <a:t>tela </a:t>
            </a:r>
            <a:r>
              <a:rPr lang="pt-BR" altLang="pt-BR" sz="2000" b="1" dirty="0" smtClean="0">
                <a:solidFill>
                  <a:schemeClr val="bg1"/>
                </a:solidFill>
                <a:cs typeface="Arial" panose="020B0604020202020204" pitchFamily="34" charset="0"/>
              </a:rPr>
              <a:t>“</a:t>
            </a:r>
            <a:r>
              <a:rPr lang="pt-BR" altLang="pt-BR" sz="2000" b="1" dirty="0" smtClean="0">
                <a:solidFill>
                  <a:srgbClr val="FFFF66"/>
                </a:solidFill>
                <a:cs typeface="Arial" panose="020B0604020202020204" pitchFamily="34" charset="0"/>
              </a:rPr>
              <a:t>Gravar dados Previsto na Base do SCPCB</a:t>
            </a:r>
            <a:r>
              <a:rPr lang="pt-BR" altLang="pt-BR" sz="2000" b="1" dirty="0" smtClean="0">
                <a:solidFill>
                  <a:schemeClr val="bg1"/>
                </a:solidFill>
                <a:cs typeface="Arial" panose="020B0604020202020204" pitchFamily="34" charset="0"/>
              </a:rPr>
              <a:t>”.</a:t>
            </a: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usuário deverá </a:t>
            </a:r>
            <a:r>
              <a:rPr lang="pt-BR" altLang="pt-BR" sz="2000" b="1" dirty="0" smtClean="0">
                <a:solidFill>
                  <a:srgbClr val="FFFF66"/>
                </a:solidFill>
                <a:cs typeface="Arial" panose="020B0604020202020204" pitchFamily="34" charset="0"/>
              </a:rPr>
              <a:t>selecionar informações </a:t>
            </a:r>
            <a:r>
              <a:rPr lang="pt-BR" altLang="pt-BR" sz="2000" b="1" dirty="0" smtClean="0">
                <a:solidFill>
                  <a:schemeClr val="bg1"/>
                </a:solidFill>
                <a:cs typeface="Arial" panose="020B0604020202020204" pitchFamily="34" charset="0"/>
              </a:rPr>
              <a:t>dessa tela segundo suas necessidades de validação e posteriormente acionar a opção “</a:t>
            </a:r>
            <a:r>
              <a:rPr lang="pt-BR" altLang="pt-BR" sz="2000" b="1" dirty="0" smtClean="0">
                <a:solidFill>
                  <a:srgbClr val="FFFF66"/>
                </a:solidFill>
                <a:cs typeface="Arial" panose="020B0604020202020204" pitchFamily="34" charset="0"/>
              </a:rPr>
              <a:t>Gravar Dados</a:t>
            </a:r>
            <a:r>
              <a:rPr lang="pt-BR" altLang="pt-BR" sz="2000" b="1" dirty="0" smtClean="0">
                <a:solidFill>
                  <a:schemeClr val="bg1"/>
                </a:solidFill>
                <a:cs typeface="Arial" panose="020B0604020202020204" pitchFamily="34" charset="0"/>
              </a:rPr>
              <a:t>”.</a:t>
            </a:r>
            <a:endParaRPr lang="pt-BR" altLang="pt-BR" sz="2000" b="1" dirty="0">
              <a:solidFill>
                <a:schemeClr val="bg1"/>
              </a:solidFill>
              <a:cs typeface="Arial" panose="020B0604020202020204" pitchFamily="34" charset="0"/>
            </a:endParaRPr>
          </a:p>
        </p:txBody>
      </p:sp>
      <p:sp>
        <p:nvSpPr>
          <p:cNvPr id="12" name="Seta para baixo 11"/>
          <p:cNvSpPr/>
          <p:nvPr/>
        </p:nvSpPr>
        <p:spPr>
          <a:xfrm rot="5400000">
            <a:off x="3203058" y="2721159"/>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Seta para baixo 12"/>
          <p:cNvSpPr/>
          <p:nvPr/>
        </p:nvSpPr>
        <p:spPr>
          <a:xfrm rot="5400000">
            <a:off x="3417502" y="3567066"/>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Seta para baixo 13"/>
          <p:cNvSpPr/>
          <p:nvPr/>
        </p:nvSpPr>
        <p:spPr>
          <a:xfrm rot="7267121">
            <a:off x="4737961" y="4176009"/>
            <a:ext cx="228021" cy="217629"/>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Seta para baixo 15"/>
          <p:cNvSpPr/>
          <p:nvPr/>
        </p:nvSpPr>
        <p:spPr>
          <a:xfrm>
            <a:off x="4591881" y="5805264"/>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7" name="Retângulo 16"/>
          <p:cNvSpPr/>
          <p:nvPr/>
        </p:nvSpPr>
        <p:spPr>
          <a:xfrm>
            <a:off x="6314003" y="2871737"/>
            <a:ext cx="2643341" cy="117724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sz="1500" b="1" dirty="0" err="1" smtClean="0">
                <a:solidFill>
                  <a:srgbClr val="FFFF66"/>
                </a:solidFill>
                <a:cs typeface="Arial" panose="020B0604020202020204" pitchFamily="34" charset="0"/>
              </a:rPr>
              <a:t>Obs</a:t>
            </a:r>
            <a:r>
              <a:rPr lang="pt-BR" altLang="pt-BR" sz="1500" b="1" dirty="0" smtClean="0">
                <a:solidFill>
                  <a:srgbClr val="FFFF66"/>
                </a:solidFill>
                <a:cs typeface="Arial" panose="020B0604020202020204" pitchFamily="34" charset="0"/>
              </a:rPr>
              <a:t>: </a:t>
            </a:r>
          </a:p>
          <a:p>
            <a:pPr>
              <a:lnSpc>
                <a:spcPct val="90000"/>
              </a:lnSpc>
              <a:spcBef>
                <a:spcPct val="20000"/>
              </a:spcBef>
            </a:pPr>
            <a:r>
              <a:rPr lang="pt-BR" altLang="pt-BR" sz="1500" b="1" dirty="0" smtClean="0">
                <a:solidFill>
                  <a:srgbClr val="FFFF66"/>
                </a:solidFill>
                <a:cs typeface="Arial" panose="020B0604020202020204" pitchFamily="34" charset="0"/>
              </a:rPr>
              <a:t>Serão apresentadas seleções default do sistema que poderão ser alteradas pelo usuários. </a:t>
            </a:r>
          </a:p>
        </p:txBody>
      </p:sp>
      <p:sp>
        <p:nvSpPr>
          <p:cNvPr id="1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17. Gravação de Dados Previstos</a:t>
            </a:r>
            <a:endParaRPr lang="pt-BR" altLang="pt-BR" b="1" dirty="0"/>
          </a:p>
        </p:txBody>
      </p:sp>
    </p:spTree>
    <p:extLst>
      <p:ext uri="{BB962C8B-B14F-4D97-AF65-F5344CB8AC3E}">
        <p14:creationId xmlns:p14="http://schemas.microsoft.com/office/powerpoint/2010/main" val="117524279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07504" y="908720"/>
            <a:ext cx="8784976" cy="4493538"/>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Nessa tela o usuário deverá selecionar: </a:t>
            </a:r>
            <a:r>
              <a:rPr lang="pt-BR" altLang="pt-BR" sz="2000" b="1" dirty="0" smtClean="0">
                <a:solidFill>
                  <a:schemeClr val="tx2">
                    <a:lumMod val="40000"/>
                    <a:lumOff val="60000"/>
                  </a:schemeClr>
                </a:solidFill>
                <a:cs typeface="Arial" panose="020B0604020202020204" pitchFamily="34" charset="0"/>
              </a:rPr>
              <a:t>todos</a:t>
            </a:r>
            <a:r>
              <a:rPr lang="pt-BR" altLang="pt-BR" sz="2000" b="1" dirty="0" smtClean="0">
                <a:solidFill>
                  <a:schemeClr val="bg1"/>
                </a:solidFill>
                <a:cs typeface="Arial" panose="020B0604020202020204" pitchFamily="34" charset="0"/>
              </a:rPr>
              <a:t> os </a:t>
            </a:r>
            <a:r>
              <a:rPr lang="pt-BR" altLang="pt-BR" sz="2000" b="1" dirty="0" smtClean="0">
                <a:solidFill>
                  <a:srgbClr val="FFFF66"/>
                </a:solidFill>
                <a:cs typeface="Arial" panose="020B0604020202020204" pitchFamily="34" charset="0"/>
              </a:rPr>
              <a:t>tipos de dados obrigatórios e </a:t>
            </a:r>
            <a:r>
              <a:rPr lang="pt-BR" altLang="pt-BR" sz="2000" b="1" dirty="0" smtClean="0">
                <a:solidFill>
                  <a:schemeClr val="tx2">
                    <a:lumMod val="40000"/>
                    <a:lumOff val="60000"/>
                  </a:schemeClr>
                </a:solidFill>
                <a:cs typeface="Arial" panose="020B0604020202020204" pitchFamily="34" charset="0"/>
              </a:rPr>
              <a:t>opcionalmente</a:t>
            </a:r>
            <a:r>
              <a:rPr lang="pt-BR" altLang="pt-BR" sz="2000" b="1" dirty="0" smtClean="0">
                <a:solidFill>
                  <a:srgbClr val="FFFF66"/>
                </a:solidFill>
                <a:cs typeface="Arial" panose="020B0604020202020204" pitchFamily="34" charset="0"/>
              </a:rPr>
              <a:t> os  não obrigatórios</a:t>
            </a:r>
            <a:r>
              <a:rPr lang="pt-BR" altLang="pt-BR" sz="2000" b="1" dirty="0" smtClean="0">
                <a:solidFill>
                  <a:schemeClr val="bg1"/>
                </a:solidFill>
                <a:cs typeface="Arial" panose="020B0604020202020204" pitchFamily="34" charset="0"/>
              </a:rPr>
              <a:t>. Deverá indicar os </a:t>
            </a:r>
            <a:r>
              <a:rPr lang="pt-BR" altLang="pt-BR" sz="2000" b="1" dirty="0" smtClean="0">
                <a:solidFill>
                  <a:srgbClr val="FFFF66"/>
                </a:solidFill>
                <a:cs typeface="Arial" panose="020B0604020202020204" pitchFamily="34" charset="0"/>
              </a:rPr>
              <a:t>tipos de dados que não possui</a:t>
            </a:r>
            <a:r>
              <a:rPr lang="pt-BR" altLang="pt-BR" sz="2000" b="1" dirty="0" smtClean="0">
                <a:solidFill>
                  <a:schemeClr val="bg1"/>
                </a:solidFill>
                <a:cs typeface="Arial" panose="020B0604020202020204" pitchFamily="34" charset="0"/>
              </a:rPr>
              <a:t>. O campo “Motivo da Revisão” deve ser preenchido apenas em caso de revisão de dados já gravados para um estudo.</a:t>
            </a:r>
          </a:p>
          <a:p>
            <a:pPr marL="342900" indent="-342900" algn="just">
              <a:lnSpc>
                <a:spcPct val="90000"/>
              </a:lnSpc>
              <a:spcBef>
                <a:spcPct val="20000"/>
              </a:spcBef>
              <a:buFont typeface="Arial" panose="020B0604020202020204" pitchFamily="34" charset="0"/>
              <a:buChar char="•"/>
            </a:pP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É necessário que as </a:t>
            </a:r>
            <a:r>
              <a:rPr lang="pt-BR" altLang="pt-BR" sz="2000" b="1" dirty="0" smtClean="0">
                <a:solidFill>
                  <a:srgbClr val="FFFF66"/>
                </a:solidFill>
                <a:cs typeface="Arial" panose="020B0604020202020204" pitchFamily="34" charset="0"/>
              </a:rPr>
              <a:t>planilhas</a:t>
            </a:r>
            <a:r>
              <a:rPr lang="pt-BR" altLang="pt-BR" sz="2000" b="1" dirty="0" smtClean="0">
                <a:solidFill>
                  <a:schemeClr val="bg1"/>
                </a:solidFill>
                <a:cs typeface="Arial" panose="020B0604020202020204" pitchFamily="34" charset="0"/>
              </a:rPr>
              <a:t> referentes aos tipos de dados selecionados </a:t>
            </a:r>
            <a:r>
              <a:rPr lang="pt-BR" altLang="pt-BR" sz="2000" b="1" dirty="0" smtClean="0">
                <a:solidFill>
                  <a:srgbClr val="FFFF66"/>
                </a:solidFill>
                <a:cs typeface="Arial" panose="020B0604020202020204" pitchFamily="34" charset="0"/>
              </a:rPr>
              <a:t>estejam presentes no arquivo </a:t>
            </a:r>
            <a:r>
              <a:rPr lang="pt-BR" altLang="pt-BR" sz="2000" b="1" dirty="0" smtClean="0">
                <a:solidFill>
                  <a:schemeClr val="bg1"/>
                </a:solidFill>
                <a:cs typeface="Arial" panose="020B0604020202020204" pitchFamily="34" charset="0"/>
              </a:rPr>
              <a:t>em foco e os nomes das abas e layout das planilha estejam no padrão.</a:t>
            </a:r>
          </a:p>
          <a:p>
            <a:pPr marL="342900" indent="-342900" algn="just">
              <a:lnSpc>
                <a:spcPct val="90000"/>
              </a:lnSpc>
              <a:spcBef>
                <a:spcPct val="20000"/>
              </a:spcBef>
              <a:buFont typeface="Arial" panose="020B0604020202020204" pitchFamily="34" charset="0"/>
              <a:buChar char="•"/>
            </a:pP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Após acionamento da opção “</a:t>
            </a:r>
            <a:r>
              <a:rPr lang="pt-BR" altLang="pt-BR" sz="2000" b="1" dirty="0" smtClean="0">
                <a:solidFill>
                  <a:srgbClr val="FFFF66"/>
                </a:solidFill>
                <a:cs typeface="Arial" panose="020B0604020202020204" pitchFamily="34" charset="0"/>
              </a:rPr>
              <a:t>Gravar Dados</a:t>
            </a:r>
            <a:r>
              <a:rPr lang="pt-BR" altLang="pt-BR" sz="2000" b="1" dirty="0" smtClean="0">
                <a:solidFill>
                  <a:schemeClr val="bg1"/>
                </a:solidFill>
                <a:cs typeface="Arial" panose="020B0604020202020204" pitchFamily="34" charset="0"/>
              </a:rPr>
              <a:t>” o sistema realiza automaticamente a validação de dados de previsão digitados no arquivo e </a:t>
            </a:r>
            <a:r>
              <a:rPr lang="pt-BR" altLang="pt-BR" sz="2000" b="1" dirty="0" smtClean="0">
                <a:solidFill>
                  <a:srgbClr val="FFFF66"/>
                </a:solidFill>
                <a:cs typeface="Arial" panose="020B0604020202020204" pitchFamily="34" charset="0"/>
              </a:rPr>
              <a:t>emite um arquivo </a:t>
            </a:r>
            <a:r>
              <a:rPr lang="pt-BR" altLang="pt-BR" sz="2000" b="1" dirty="0" smtClean="0">
                <a:solidFill>
                  <a:schemeClr val="bg1"/>
                </a:solidFill>
                <a:cs typeface="Arial" panose="020B0604020202020204" pitchFamily="34" charset="0"/>
              </a:rPr>
              <a:t>(numa outra instância do Excel</a:t>
            </a:r>
            <a:r>
              <a:rPr lang="pt-BR" altLang="pt-BR" sz="2000" b="1" dirty="0">
                <a:solidFill>
                  <a:schemeClr val="bg1"/>
                </a:solidFill>
                <a:cs typeface="Arial" panose="020B0604020202020204" pitchFamily="34" charset="0"/>
              </a:rPr>
              <a:t>) </a:t>
            </a:r>
            <a:r>
              <a:rPr lang="pt-BR" altLang="pt-BR" sz="2000" b="1" dirty="0" smtClean="0">
                <a:solidFill>
                  <a:schemeClr val="bg1"/>
                </a:solidFill>
                <a:cs typeface="Arial" panose="020B0604020202020204" pitchFamily="34" charset="0"/>
              </a:rPr>
              <a:t>onde são apontadas as inconsistências encontradas para cada tipo de </a:t>
            </a:r>
            <a:r>
              <a:rPr lang="pt-BR" altLang="pt-BR" sz="2000" b="1" dirty="0">
                <a:solidFill>
                  <a:schemeClr val="bg1"/>
                </a:solidFill>
                <a:cs typeface="Arial" panose="020B0604020202020204" pitchFamily="34" charset="0"/>
              </a:rPr>
              <a:t>dados, </a:t>
            </a:r>
            <a:r>
              <a:rPr lang="pt-BR" altLang="pt-BR" sz="2000" b="1" dirty="0" smtClean="0">
                <a:solidFill>
                  <a:schemeClr val="bg1"/>
                </a:solidFill>
                <a:cs typeface="Arial" panose="020B0604020202020204" pitchFamily="34" charset="0"/>
              </a:rPr>
              <a:t>caso existam. Os tipos de dados que apresentarem inconsistências impeditivas não serão gravados na base. As inconsistências cruzadas também serão consideradas.</a:t>
            </a:r>
            <a:endParaRPr lang="pt-BR" altLang="pt-BR" sz="2000" b="1" dirty="0">
              <a:solidFill>
                <a:schemeClr val="bg1"/>
              </a:solidFill>
              <a:cs typeface="Arial" panose="020B0604020202020204" pitchFamily="34" charset="0"/>
            </a:endParaRPr>
          </a:p>
        </p:txBody>
      </p:sp>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17. Gravação de Dados Previstos</a:t>
            </a:r>
            <a:endParaRPr lang="pt-BR" altLang="pt-BR" b="1" dirty="0"/>
          </a:p>
        </p:txBody>
      </p:sp>
    </p:spTree>
    <p:extLst>
      <p:ext uri="{BB962C8B-B14F-4D97-AF65-F5344CB8AC3E}">
        <p14:creationId xmlns:p14="http://schemas.microsoft.com/office/powerpoint/2010/main" val="250711963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a:blip r:embed="rId2"/>
          <a:stretch>
            <a:fillRect/>
          </a:stretch>
        </p:blipFill>
        <p:spPr>
          <a:xfrm>
            <a:off x="1979712" y="1870575"/>
            <a:ext cx="5170656" cy="2272116"/>
          </a:xfrm>
          <a:prstGeom prst="rect">
            <a:avLst/>
          </a:prstGeom>
        </p:spPr>
      </p:pic>
      <p:sp>
        <p:nvSpPr>
          <p:cNvPr id="5" name="Retângulo 4"/>
          <p:cNvSpPr/>
          <p:nvPr/>
        </p:nvSpPr>
        <p:spPr>
          <a:xfrm>
            <a:off x="166651" y="908720"/>
            <a:ext cx="8784976" cy="6463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Caso todos os tipos de dados apresente inconsistência impeditivas, o sistema aprestará a mensagem abaixo impedindo a gravação dos dados.</a:t>
            </a:r>
            <a:endParaRPr lang="pt-BR" altLang="pt-BR" sz="2000" b="1" dirty="0">
              <a:solidFill>
                <a:schemeClr val="bg1"/>
              </a:solidFill>
              <a:cs typeface="Arial" panose="020B0604020202020204" pitchFamily="34" charset="0"/>
            </a:endParaRPr>
          </a:p>
        </p:txBody>
      </p:sp>
      <p:sp>
        <p:nvSpPr>
          <p:cNvPr id="6" name="Retângulo 5"/>
          <p:cNvSpPr/>
          <p:nvPr/>
        </p:nvSpPr>
        <p:spPr>
          <a:xfrm>
            <a:off x="182712" y="4581128"/>
            <a:ext cx="8784976" cy="9233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Caso contrário, se ao menos um tipo de dado não apresentar crítica impeditiva, o sistema apresentará a tela resumo sobre a gravação dos dados, a seguir, para confirmação ou não da gravação de dados.</a:t>
            </a:r>
            <a:endParaRPr lang="pt-BR" altLang="pt-BR" sz="2000" b="1" dirty="0">
              <a:solidFill>
                <a:schemeClr val="bg1"/>
              </a:solidFill>
              <a:cs typeface="Arial" panose="020B0604020202020204" pitchFamily="34" charset="0"/>
            </a:endParaRPr>
          </a:p>
        </p:txBody>
      </p:sp>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17. Gravação de Dados Previstos</a:t>
            </a:r>
            <a:endParaRPr lang="pt-BR" altLang="pt-BR" b="1" dirty="0"/>
          </a:p>
        </p:txBody>
      </p:sp>
    </p:spTree>
    <p:extLst>
      <p:ext uri="{BB962C8B-B14F-4D97-AF65-F5344CB8AC3E}">
        <p14:creationId xmlns:p14="http://schemas.microsoft.com/office/powerpoint/2010/main" val="69310667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2"/>
          <a:stretch>
            <a:fillRect/>
          </a:stretch>
        </p:blipFill>
        <p:spPr>
          <a:xfrm>
            <a:off x="179512" y="836712"/>
            <a:ext cx="8851520" cy="4700462"/>
          </a:xfrm>
          <a:prstGeom prst="rect">
            <a:avLst/>
          </a:prstGeom>
        </p:spPr>
      </p:pic>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17. Gravação de Dados Previstos</a:t>
            </a:r>
            <a:endParaRPr lang="pt-BR" altLang="pt-BR" b="1" dirty="0"/>
          </a:p>
        </p:txBody>
      </p:sp>
    </p:spTree>
    <p:extLst>
      <p:ext uri="{BB962C8B-B14F-4D97-AF65-F5344CB8AC3E}">
        <p14:creationId xmlns:p14="http://schemas.microsoft.com/office/powerpoint/2010/main" val="393089148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p:cNvPicPr>
            <a:picLocks noChangeAspect="1"/>
          </p:cNvPicPr>
          <p:nvPr/>
        </p:nvPicPr>
        <p:blipFill>
          <a:blip r:embed="rId2"/>
          <a:stretch>
            <a:fillRect/>
          </a:stretch>
        </p:blipFill>
        <p:spPr>
          <a:xfrm>
            <a:off x="179512" y="836712"/>
            <a:ext cx="8851520" cy="4700462"/>
          </a:xfrm>
          <a:prstGeom prst="rect">
            <a:avLst/>
          </a:prstGeom>
        </p:spPr>
      </p:pic>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17. Gravação de Dados Previstos</a:t>
            </a:r>
            <a:endParaRPr lang="pt-BR" altLang="pt-BR" b="1" dirty="0"/>
          </a:p>
        </p:txBody>
      </p:sp>
      <p:sp>
        <p:nvSpPr>
          <p:cNvPr id="2" name="Retângulo 1"/>
          <p:cNvSpPr/>
          <p:nvPr/>
        </p:nvSpPr>
        <p:spPr>
          <a:xfrm>
            <a:off x="3707904" y="1916832"/>
            <a:ext cx="576064" cy="187220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ln>
                <a:solidFill>
                  <a:srgbClr val="FF0000"/>
                </a:solidFill>
              </a:ln>
              <a:noFill/>
            </a:endParaRPr>
          </a:p>
        </p:txBody>
      </p:sp>
      <p:sp>
        <p:nvSpPr>
          <p:cNvPr id="5" name="CaixaDeTexto 4"/>
          <p:cNvSpPr txBox="1"/>
          <p:nvPr/>
        </p:nvSpPr>
        <p:spPr>
          <a:xfrm>
            <a:off x="467544" y="3933056"/>
            <a:ext cx="8208912" cy="584775"/>
          </a:xfrm>
          <a:prstGeom prst="rect">
            <a:avLst/>
          </a:prstGeom>
          <a:noFill/>
        </p:spPr>
        <p:txBody>
          <a:bodyPr wrap="square" rtlCol="0">
            <a:spAutoFit/>
          </a:bodyPr>
          <a:lstStyle/>
          <a:p>
            <a:r>
              <a:rPr lang="pt-BR" sz="1600" b="1" dirty="0" smtClean="0">
                <a:solidFill>
                  <a:srgbClr val="FF0000"/>
                </a:solidFill>
              </a:rPr>
              <a:t>Somente serão gravados na base os tipos de dados com “Sim” na coluna “Será Enviado?”</a:t>
            </a:r>
            <a:endParaRPr lang="pt-BR" sz="1600" b="1" dirty="0">
              <a:solidFill>
                <a:srgbClr val="FF0000"/>
              </a:solidFill>
            </a:endParaRPr>
          </a:p>
        </p:txBody>
      </p:sp>
    </p:spTree>
    <p:extLst>
      <p:ext uri="{BB962C8B-B14F-4D97-AF65-F5344CB8AC3E}">
        <p14:creationId xmlns:p14="http://schemas.microsoft.com/office/powerpoint/2010/main" val="1898462028"/>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79512" y="764704"/>
            <a:ext cx="8784976" cy="10895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Esta tela apresenta as seguintes informações: o </a:t>
            </a:r>
            <a:r>
              <a:rPr lang="pt-BR" altLang="pt-BR" b="1" dirty="0" smtClean="0">
                <a:solidFill>
                  <a:srgbClr val="FFFF66"/>
                </a:solidFill>
                <a:cs typeface="Arial" panose="020B0604020202020204" pitchFamily="34" charset="0"/>
              </a:rPr>
              <a:t>número da versão </a:t>
            </a:r>
            <a:r>
              <a:rPr lang="pt-BR" altLang="pt-BR" b="1" dirty="0" smtClean="0">
                <a:solidFill>
                  <a:schemeClr val="bg1"/>
                </a:solidFill>
                <a:cs typeface="Arial" panose="020B0604020202020204" pitchFamily="34" charset="0"/>
              </a:rPr>
              <a:t>da gravação; o </a:t>
            </a:r>
            <a:r>
              <a:rPr lang="pt-BR" altLang="pt-BR" b="1" dirty="0" smtClean="0">
                <a:solidFill>
                  <a:srgbClr val="FFFF66"/>
                </a:solidFill>
                <a:cs typeface="Arial" panose="020B0604020202020204" pitchFamily="34" charset="0"/>
              </a:rPr>
              <a:t>status do agente </a:t>
            </a:r>
            <a:r>
              <a:rPr lang="pt-BR" altLang="pt-BR" b="1" dirty="0" smtClean="0">
                <a:solidFill>
                  <a:schemeClr val="bg1"/>
                </a:solidFill>
                <a:cs typeface="Arial" panose="020B0604020202020204" pitchFamily="34" charset="0"/>
              </a:rPr>
              <a:t>quanto ao envio de dados para o estudo,</a:t>
            </a:r>
            <a:r>
              <a:rPr lang="pt-BR" altLang="pt-BR" b="1" dirty="0" smtClean="0">
                <a:solidFill>
                  <a:srgbClr val="FFFF66"/>
                </a:solidFill>
                <a:cs typeface="Arial" panose="020B0604020202020204" pitchFamily="34" charset="0"/>
              </a:rPr>
              <a:t> </a:t>
            </a:r>
            <a:r>
              <a:rPr lang="pt-BR" altLang="pt-BR" b="1" dirty="0" smtClean="0">
                <a:solidFill>
                  <a:schemeClr val="bg1"/>
                </a:solidFill>
                <a:cs typeface="Arial" panose="020B0604020202020204" pitchFamily="34" charset="0"/>
              </a:rPr>
              <a:t>se confirmada a gravação; se as </a:t>
            </a:r>
            <a:r>
              <a:rPr lang="pt-BR" altLang="pt-BR" b="1" dirty="0" smtClean="0">
                <a:solidFill>
                  <a:srgbClr val="FFFF66"/>
                </a:solidFill>
                <a:cs typeface="Arial" panose="020B0604020202020204" pitchFamily="34" charset="0"/>
              </a:rPr>
              <a:t>premissas das previsões </a:t>
            </a:r>
            <a:r>
              <a:rPr lang="pt-BR" altLang="pt-BR" b="1" dirty="0" smtClean="0">
                <a:solidFill>
                  <a:schemeClr val="bg1"/>
                </a:solidFill>
                <a:cs typeface="Arial" panose="020B0604020202020204" pitchFamily="34" charset="0"/>
              </a:rPr>
              <a:t>já foram enviadas e  </a:t>
            </a:r>
            <a:r>
              <a:rPr lang="pt-BR" altLang="pt-BR" b="1" dirty="0" smtClean="0">
                <a:solidFill>
                  <a:srgbClr val="FFFF66"/>
                </a:solidFill>
                <a:cs typeface="Arial" panose="020B0604020202020204" pitchFamily="34" charset="0"/>
              </a:rPr>
              <a:t>informações sobre a gravação de cada tipo de dados</a:t>
            </a:r>
            <a:r>
              <a:rPr lang="pt-BR" altLang="pt-BR" b="1" dirty="0" smtClean="0">
                <a:solidFill>
                  <a:schemeClr val="bg1"/>
                </a:solidFill>
                <a:cs typeface="Arial" panose="020B0604020202020204" pitchFamily="34" charset="0"/>
              </a:rPr>
              <a:t>.</a:t>
            </a:r>
            <a:endParaRPr lang="pt-BR" altLang="pt-BR" b="1" dirty="0">
              <a:solidFill>
                <a:schemeClr val="bg1"/>
              </a:solidFill>
              <a:cs typeface="Arial" panose="020B0604020202020204" pitchFamily="34" charset="0"/>
            </a:endParaRPr>
          </a:p>
        </p:txBody>
      </p:sp>
      <p:sp>
        <p:nvSpPr>
          <p:cNvPr id="6" name="Retângulo 5"/>
          <p:cNvSpPr/>
          <p:nvPr/>
        </p:nvSpPr>
        <p:spPr>
          <a:xfrm>
            <a:off x="179512" y="1854233"/>
            <a:ext cx="8784976" cy="211442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A informações sobre a gravação de cada tipo de dados,</a:t>
            </a:r>
            <a:r>
              <a:rPr lang="pt-BR" altLang="pt-BR" b="1" dirty="0" smtClean="0">
                <a:solidFill>
                  <a:srgbClr val="FFFF66"/>
                </a:solidFill>
                <a:cs typeface="Arial" panose="020B0604020202020204" pitchFamily="34" charset="0"/>
              </a:rPr>
              <a:t> </a:t>
            </a:r>
            <a:r>
              <a:rPr lang="pt-BR" altLang="pt-BR" b="1" dirty="0">
                <a:solidFill>
                  <a:schemeClr val="bg1"/>
                </a:solidFill>
                <a:cs typeface="Arial" panose="020B0604020202020204" pitchFamily="34" charset="0"/>
              </a:rPr>
              <a:t>se confirmada a gravação :</a:t>
            </a:r>
            <a:endParaRPr lang="pt-BR" altLang="pt-BR" b="1" dirty="0" smtClean="0">
              <a:solidFill>
                <a:schemeClr val="bg1"/>
              </a:solidFill>
              <a:cs typeface="Arial" panose="020B0604020202020204" pitchFamily="34" charset="0"/>
            </a:endParaRPr>
          </a:p>
          <a:p>
            <a:pPr marL="342900" indent="-34290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Existência ou não de </a:t>
            </a:r>
            <a:r>
              <a:rPr lang="pt-BR" altLang="pt-BR" b="1" dirty="0" smtClean="0">
                <a:solidFill>
                  <a:srgbClr val="FFFF66"/>
                </a:solidFill>
                <a:cs typeface="Arial" panose="020B0604020202020204" pitchFamily="34" charset="0"/>
              </a:rPr>
              <a:t>inconsistências impeditivas</a:t>
            </a:r>
            <a:r>
              <a:rPr lang="pt-BR" altLang="pt-BR" b="1" dirty="0" smtClean="0">
                <a:solidFill>
                  <a:schemeClr val="bg1"/>
                </a:solidFill>
                <a:cs typeface="Arial" panose="020B0604020202020204" pitchFamily="34" charset="0"/>
              </a:rPr>
              <a:t>;</a:t>
            </a:r>
          </a:p>
          <a:p>
            <a:pPr marL="342900" indent="-342900">
              <a:lnSpc>
                <a:spcPct val="90000"/>
              </a:lnSpc>
              <a:spcBef>
                <a:spcPct val="20000"/>
              </a:spcBef>
              <a:buFont typeface="Wingdings" panose="05000000000000000000" pitchFamily="2" charset="2"/>
              <a:buChar char="ü"/>
            </a:pPr>
            <a:r>
              <a:rPr lang="pt-BR" altLang="pt-BR" b="1" dirty="0">
                <a:solidFill>
                  <a:schemeClr val="bg1"/>
                </a:solidFill>
                <a:cs typeface="Arial" panose="020B0604020202020204" pitchFamily="34" charset="0"/>
              </a:rPr>
              <a:t>Existência ou não de </a:t>
            </a:r>
            <a:r>
              <a:rPr lang="pt-BR" altLang="pt-BR" b="1" dirty="0">
                <a:solidFill>
                  <a:srgbClr val="FFFF66"/>
                </a:solidFill>
                <a:cs typeface="Arial" panose="020B0604020202020204" pitchFamily="34" charset="0"/>
              </a:rPr>
              <a:t>inconsistências </a:t>
            </a:r>
            <a:r>
              <a:rPr lang="pt-BR" altLang="pt-BR" b="1" dirty="0" smtClean="0">
                <a:solidFill>
                  <a:srgbClr val="FFFF66"/>
                </a:solidFill>
                <a:cs typeface="Arial" panose="020B0604020202020204" pitchFamily="34" charset="0"/>
              </a:rPr>
              <a:t>não impeditivas</a:t>
            </a:r>
            <a:r>
              <a:rPr lang="pt-BR" altLang="pt-BR" b="1" dirty="0" smtClean="0">
                <a:solidFill>
                  <a:schemeClr val="bg1"/>
                </a:solidFill>
                <a:cs typeface="Arial" panose="020B0604020202020204" pitchFamily="34" charset="0"/>
              </a:rPr>
              <a:t>;</a:t>
            </a:r>
          </a:p>
          <a:p>
            <a:pPr marL="342900" indent="-34290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Se </a:t>
            </a:r>
            <a:r>
              <a:rPr lang="pt-BR" altLang="pt-BR" b="1" dirty="0" smtClean="0">
                <a:solidFill>
                  <a:srgbClr val="FFFF66"/>
                </a:solidFill>
                <a:cs typeface="Arial" panose="020B0604020202020204" pitchFamily="34" charset="0"/>
              </a:rPr>
              <a:t>será ou não será enviado </a:t>
            </a:r>
            <a:r>
              <a:rPr lang="pt-BR" altLang="pt-BR" b="1" dirty="0" smtClean="0">
                <a:solidFill>
                  <a:schemeClr val="bg1"/>
                </a:solidFill>
                <a:cs typeface="Arial" panose="020B0604020202020204" pitchFamily="34" charset="0"/>
              </a:rPr>
              <a:t>(será gravado na base somente se não possuir inconsistências impeditivas);</a:t>
            </a:r>
          </a:p>
          <a:p>
            <a:pPr marL="342900" indent="-34290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Se </a:t>
            </a:r>
            <a:r>
              <a:rPr lang="pt-BR" altLang="pt-BR" b="1" dirty="0" smtClean="0">
                <a:solidFill>
                  <a:srgbClr val="FFFF66"/>
                </a:solidFill>
                <a:cs typeface="Arial" panose="020B0604020202020204" pitchFamily="34" charset="0"/>
              </a:rPr>
              <a:t>será um reenvio ou não</a:t>
            </a:r>
            <a:r>
              <a:rPr lang="pt-BR" altLang="pt-BR" b="1" dirty="0" smtClean="0">
                <a:solidFill>
                  <a:schemeClr val="bg1"/>
                </a:solidFill>
                <a:cs typeface="Arial" panose="020B0604020202020204" pitchFamily="34" charset="0"/>
              </a:rPr>
              <a:t>.</a:t>
            </a:r>
          </a:p>
          <a:p>
            <a:pPr marL="342900" indent="-342900">
              <a:lnSpc>
                <a:spcPct val="90000"/>
              </a:lnSpc>
              <a:spcBef>
                <a:spcPct val="20000"/>
              </a:spcBef>
              <a:buFont typeface="Wingdings" panose="05000000000000000000" pitchFamily="2" charset="2"/>
              <a:buChar char="ü"/>
            </a:pPr>
            <a:r>
              <a:rPr lang="pt-BR" altLang="pt-BR" b="1" dirty="0" smtClean="0">
                <a:solidFill>
                  <a:srgbClr val="FFFF66"/>
                </a:solidFill>
                <a:cs typeface="Arial" panose="020B0604020202020204" pitchFamily="34" charset="0"/>
              </a:rPr>
              <a:t>Observação</a:t>
            </a:r>
            <a:r>
              <a:rPr lang="pt-BR" altLang="pt-BR" b="1" dirty="0" smtClean="0">
                <a:solidFill>
                  <a:schemeClr val="bg1"/>
                </a:solidFill>
                <a:cs typeface="Arial" panose="020B0604020202020204" pitchFamily="34" charset="0"/>
              </a:rPr>
              <a:t> sobre a gravação do tipo de dados.</a:t>
            </a:r>
            <a:endParaRPr lang="pt-BR" altLang="pt-BR" b="1" dirty="0">
              <a:solidFill>
                <a:schemeClr val="bg1"/>
              </a:solidFill>
              <a:cs typeface="Arial" panose="020B0604020202020204" pitchFamily="34" charset="0"/>
            </a:endParaRPr>
          </a:p>
        </p:txBody>
      </p:sp>
      <p:sp>
        <p:nvSpPr>
          <p:cNvPr id="7" name="Retângulo 6"/>
          <p:cNvSpPr/>
          <p:nvPr/>
        </p:nvSpPr>
        <p:spPr>
          <a:xfrm>
            <a:off x="179512" y="4015032"/>
            <a:ext cx="8784976" cy="5909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Após a confirmação será emitida a mensagem sobre a finalização do processo de gravação:</a:t>
            </a:r>
            <a:endParaRPr lang="pt-BR" altLang="pt-BR" b="1" dirty="0">
              <a:solidFill>
                <a:schemeClr val="bg1"/>
              </a:solidFill>
              <a:cs typeface="Arial" panose="020B0604020202020204" pitchFamily="34" charset="0"/>
            </a:endParaRPr>
          </a:p>
        </p:txBody>
      </p:sp>
      <p:pic>
        <p:nvPicPr>
          <p:cNvPr id="10" name="Imagem 9"/>
          <p:cNvPicPr>
            <a:picLocks noChangeAspect="1"/>
          </p:cNvPicPr>
          <p:nvPr/>
        </p:nvPicPr>
        <p:blipFill>
          <a:blip r:embed="rId2"/>
          <a:stretch>
            <a:fillRect/>
          </a:stretch>
        </p:blipFill>
        <p:spPr>
          <a:xfrm>
            <a:off x="2987824" y="4715404"/>
            <a:ext cx="2952328" cy="1339120"/>
          </a:xfrm>
          <a:prstGeom prst="rect">
            <a:avLst/>
          </a:prstGeom>
        </p:spPr>
      </p:pic>
      <p:pic>
        <p:nvPicPr>
          <p:cNvPr id="11" name="Imagem 10"/>
          <p:cNvPicPr>
            <a:picLocks noChangeAspect="1"/>
          </p:cNvPicPr>
          <p:nvPr/>
        </p:nvPicPr>
        <p:blipFill>
          <a:blip r:embed="rId3"/>
          <a:stretch>
            <a:fillRect/>
          </a:stretch>
        </p:blipFill>
        <p:spPr>
          <a:xfrm>
            <a:off x="187811" y="4725144"/>
            <a:ext cx="2592288" cy="1439225"/>
          </a:xfrm>
          <a:prstGeom prst="rect">
            <a:avLst/>
          </a:prstGeom>
        </p:spPr>
      </p:pic>
      <p:sp>
        <p:nvSpPr>
          <p:cNvPr id="1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17. Gravação de Dados Previstos</a:t>
            </a:r>
            <a:endParaRPr lang="pt-BR" altLang="pt-BR" b="1" dirty="0"/>
          </a:p>
        </p:txBody>
      </p:sp>
      <p:sp>
        <p:nvSpPr>
          <p:cNvPr id="13" name="Retângulo 12"/>
          <p:cNvSpPr/>
          <p:nvPr/>
        </p:nvSpPr>
        <p:spPr>
          <a:xfrm>
            <a:off x="6012160" y="4509120"/>
            <a:ext cx="3029189" cy="1471172"/>
          </a:xfrm>
          <a:prstGeom prst="rect">
            <a:avLst/>
          </a:prstGeom>
        </p:spPr>
        <p:txBody>
          <a:bodyPr wrap="square">
            <a:spAutoFit/>
          </a:bodyPr>
          <a:lstStyle/>
          <a:p>
            <a:pPr eaLnBrk="1" hangingPunct="1">
              <a:lnSpc>
                <a:spcPct val="90000"/>
              </a:lnSpc>
              <a:spcBef>
                <a:spcPct val="20000"/>
              </a:spcBef>
            </a:pPr>
            <a:r>
              <a:rPr lang="pt-BR" sz="1600" b="1" dirty="0" smtClean="0">
                <a:solidFill>
                  <a:srgbClr val="FF0000"/>
                </a:solidFill>
              </a:rPr>
              <a:t>Somente </a:t>
            </a:r>
            <a:r>
              <a:rPr lang="pt-BR" sz="1600" b="1" dirty="0">
                <a:solidFill>
                  <a:srgbClr val="FF0000"/>
                </a:solidFill>
              </a:rPr>
              <a:t>serão gravados </a:t>
            </a:r>
            <a:r>
              <a:rPr lang="pt-BR" sz="1600" b="1" dirty="0" smtClean="0">
                <a:solidFill>
                  <a:srgbClr val="FF0000"/>
                </a:solidFill>
              </a:rPr>
              <a:t>com sucesso os </a:t>
            </a:r>
            <a:r>
              <a:rPr lang="pt-BR" sz="1600" b="1" dirty="0">
                <a:solidFill>
                  <a:srgbClr val="FF0000"/>
                </a:solidFill>
              </a:rPr>
              <a:t>tipos de dados com “Sim” na coluna “Será Enviado</a:t>
            </a:r>
            <a:r>
              <a:rPr lang="pt-BR" sz="1600" b="1" dirty="0" smtClean="0">
                <a:solidFill>
                  <a:srgbClr val="FF0000"/>
                </a:solidFill>
              </a:rPr>
              <a:t>?” na tela de detalhamento da gravação</a:t>
            </a:r>
            <a:endParaRPr lang="pt-BR" sz="1600" b="1" dirty="0">
              <a:solidFill>
                <a:srgbClr val="FF0000"/>
              </a:solidFill>
            </a:endParaRPr>
          </a:p>
          <a:p>
            <a:pPr eaLnBrk="1" hangingPunct="1">
              <a:lnSpc>
                <a:spcPct val="90000"/>
              </a:lnSpc>
              <a:spcBef>
                <a:spcPct val="20000"/>
              </a:spcBef>
            </a:pPr>
            <a:endParaRPr lang="pt-BR" altLang="pt-BR" sz="1600" b="1" dirty="0">
              <a:solidFill>
                <a:schemeClr val="bg1"/>
              </a:solidFill>
              <a:latin typeface="+mn-lt"/>
              <a:cs typeface="Arial" panose="020B0604020202020204" pitchFamily="34" charset="0"/>
            </a:endParaRPr>
          </a:p>
        </p:txBody>
      </p:sp>
      <p:sp>
        <p:nvSpPr>
          <p:cNvPr id="14" name="Seta para baixo 13"/>
          <p:cNvSpPr/>
          <p:nvPr/>
        </p:nvSpPr>
        <p:spPr>
          <a:xfrm rot="4439785">
            <a:off x="5310530" y="4420208"/>
            <a:ext cx="138555" cy="127595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246643483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ângulo 6"/>
          <p:cNvSpPr/>
          <p:nvPr/>
        </p:nvSpPr>
        <p:spPr>
          <a:xfrm>
            <a:off x="179512" y="908720"/>
            <a:ext cx="8784976" cy="3847207"/>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sz="2000" b="1" dirty="0" smtClean="0">
                <a:solidFill>
                  <a:srgbClr val="FFFF66"/>
                </a:solidFill>
                <a:cs typeface="Arial" panose="020B0604020202020204" pitchFamily="34" charset="0"/>
              </a:rPr>
              <a:t>Observações:</a:t>
            </a:r>
          </a:p>
          <a:p>
            <a:pPr marL="342900" indent="-342900" algn="just">
              <a:lnSpc>
                <a:spcPct val="90000"/>
              </a:lnSpc>
              <a:spcBef>
                <a:spcPct val="20000"/>
              </a:spcBef>
              <a:buFont typeface="Wingdings" panose="05000000000000000000" pitchFamily="2" charset="2"/>
              <a:buChar char="ü"/>
            </a:pPr>
            <a:r>
              <a:rPr lang="pt-BR" altLang="pt-BR" sz="2000" b="1" dirty="0">
                <a:solidFill>
                  <a:schemeClr val="bg1"/>
                </a:solidFill>
                <a:cs typeface="Arial" panose="020B0604020202020204" pitchFamily="34" charset="0"/>
              </a:rPr>
              <a:t>A alteração da estrutura do arquivo (layout, cabeçalhos, títulos, </a:t>
            </a:r>
            <a:r>
              <a:rPr lang="pt-BR" altLang="pt-BR" sz="2000" b="1" dirty="0" err="1">
                <a:solidFill>
                  <a:schemeClr val="bg1"/>
                </a:solidFill>
                <a:cs typeface="Arial" panose="020B0604020202020204" pitchFamily="34" charset="0"/>
              </a:rPr>
              <a:t>etc</a:t>
            </a:r>
            <a:r>
              <a:rPr lang="pt-BR" altLang="pt-BR" sz="2000" b="1" dirty="0">
                <a:solidFill>
                  <a:schemeClr val="bg1"/>
                </a:solidFill>
                <a:cs typeface="Arial" panose="020B0604020202020204" pitchFamily="34" charset="0"/>
              </a:rPr>
              <a:t>) pode impedir </a:t>
            </a:r>
            <a:r>
              <a:rPr lang="pt-BR" altLang="pt-BR" sz="2000" b="1" dirty="0" smtClean="0">
                <a:solidFill>
                  <a:schemeClr val="bg1"/>
                </a:solidFill>
                <a:cs typeface="Arial" panose="020B0604020202020204" pitchFamily="34" charset="0"/>
              </a:rPr>
              <a:t>a gravação de dados;</a:t>
            </a:r>
          </a:p>
          <a:p>
            <a:pPr marL="342900" indent="-342900">
              <a:lnSpc>
                <a:spcPct val="90000"/>
              </a:lnSpc>
              <a:spcBef>
                <a:spcPct val="20000"/>
              </a:spcBef>
              <a:buFont typeface="Wingdings" panose="05000000000000000000" pitchFamily="2" charset="2"/>
              <a:buChar char="ü"/>
            </a:pPr>
            <a:endParaRPr lang="pt-BR" altLang="pt-BR" sz="2000" b="1" dirty="0" smtClean="0">
              <a:solidFill>
                <a:schemeClr val="bg1"/>
              </a:solidFill>
              <a:cs typeface="Arial" panose="020B0604020202020204" pitchFamily="34" charset="0"/>
            </a:endParaRPr>
          </a:p>
          <a:p>
            <a:pPr marL="342900" indent="-342900" algn="just">
              <a:lnSpc>
                <a:spcPct val="90000"/>
              </a:lnSpc>
              <a:spcBef>
                <a:spcPct val="20000"/>
              </a:spcBef>
              <a:buFont typeface="Wingdings" panose="05000000000000000000" pitchFamily="2" charset="2"/>
              <a:buChar char="ü"/>
            </a:pPr>
            <a:r>
              <a:rPr lang="pt-BR" altLang="pt-BR" sz="2000" b="1" dirty="0" smtClean="0">
                <a:solidFill>
                  <a:schemeClr val="bg1"/>
                </a:solidFill>
                <a:cs typeface="Arial" panose="020B0604020202020204" pitchFamily="34" charset="0"/>
              </a:rPr>
              <a:t>Orientamos a gravação das premissas antes dos dados de previsão;</a:t>
            </a:r>
          </a:p>
          <a:p>
            <a:pPr marL="342900" indent="-342900" algn="just">
              <a:lnSpc>
                <a:spcPct val="90000"/>
              </a:lnSpc>
              <a:spcBef>
                <a:spcPct val="20000"/>
              </a:spcBef>
              <a:buFont typeface="Wingdings" panose="05000000000000000000" pitchFamily="2" charset="2"/>
              <a:buChar char="ü"/>
            </a:pP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Wingdings" panose="05000000000000000000" pitchFamily="2" charset="2"/>
              <a:buChar char="ü"/>
            </a:pPr>
            <a:r>
              <a:rPr lang="pt-BR" altLang="pt-BR" sz="2000" b="1" dirty="0" smtClean="0">
                <a:solidFill>
                  <a:schemeClr val="bg1"/>
                </a:solidFill>
                <a:cs typeface="Arial" panose="020B0604020202020204" pitchFamily="34" charset="0"/>
              </a:rPr>
              <a:t>Orientamos a realização da crítica </a:t>
            </a:r>
            <a:r>
              <a:rPr lang="pt-BR" altLang="pt-BR" sz="2000" b="1" dirty="0">
                <a:solidFill>
                  <a:schemeClr val="bg1"/>
                </a:solidFill>
                <a:cs typeface="Arial" panose="020B0604020202020204" pitchFamily="34" charset="0"/>
              </a:rPr>
              <a:t>dos </a:t>
            </a:r>
            <a:r>
              <a:rPr lang="pt-BR" altLang="pt-BR" sz="2000" b="1" dirty="0" smtClean="0">
                <a:solidFill>
                  <a:schemeClr val="bg1"/>
                </a:solidFill>
                <a:cs typeface="Arial" panose="020B0604020202020204" pitchFamily="34" charset="0"/>
              </a:rPr>
              <a:t>dados antes </a:t>
            </a:r>
            <a:r>
              <a:rPr lang="pt-BR" altLang="pt-BR" sz="2000" b="1" dirty="0">
                <a:solidFill>
                  <a:schemeClr val="bg1"/>
                </a:solidFill>
                <a:cs typeface="Arial" panose="020B0604020202020204" pitchFamily="34" charset="0"/>
              </a:rPr>
              <a:t>de realizar a gravação dos mesmos, </a:t>
            </a:r>
            <a:r>
              <a:rPr lang="pt-BR" altLang="pt-BR" sz="2000" b="1" dirty="0" smtClean="0">
                <a:solidFill>
                  <a:schemeClr val="bg1"/>
                </a:solidFill>
                <a:cs typeface="Arial" panose="020B0604020202020204" pitchFamily="34" charset="0"/>
              </a:rPr>
              <a:t>para avaliar possíveis erros de digitação e outros problemas;</a:t>
            </a:r>
          </a:p>
          <a:p>
            <a:pPr marL="342900" indent="-342900" algn="just">
              <a:lnSpc>
                <a:spcPct val="90000"/>
              </a:lnSpc>
              <a:spcBef>
                <a:spcPct val="20000"/>
              </a:spcBef>
              <a:buFont typeface="Wingdings" panose="05000000000000000000" pitchFamily="2" charset="2"/>
              <a:buChar char="ü"/>
            </a:pPr>
            <a:endParaRPr lang="pt-BR" altLang="pt-BR" sz="2000" b="1" dirty="0" smtClean="0">
              <a:solidFill>
                <a:schemeClr val="bg1"/>
              </a:solidFill>
              <a:cs typeface="Arial" panose="020B0604020202020204" pitchFamily="34" charset="0"/>
            </a:endParaRPr>
          </a:p>
          <a:p>
            <a:pPr marL="342900" indent="-342900" algn="just">
              <a:lnSpc>
                <a:spcPct val="90000"/>
              </a:lnSpc>
              <a:spcBef>
                <a:spcPct val="20000"/>
              </a:spcBef>
              <a:buFont typeface="Wingdings" panose="05000000000000000000" pitchFamily="2" charset="2"/>
              <a:buChar char="ü"/>
            </a:pPr>
            <a:r>
              <a:rPr lang="pt-BR" altLang="pt-BR" sz="2000" b="1" dirty="0" smtClean="0">
                <a:solidFill>
                  <a:srgbClr val="FFFF66"/>
                </a:solidFill>
                <a:cs typeface="Arial" panose="020B0604020202020204" pitchFamily="34" charset="0"/>
              </a:rPr>
              <a:t>Evite gravações de dados não definitivos</a:t>
            </a:r>
            <a:r>
              <a:rPr lang="pt-BR" altLang="pt-BR" sz="2000" b="1" dirty="0" smtClean="0">
                <a:solidFill>
                  <a:schemeClr val="bg1"/>
                </a:solidFill>
                <a:cs typeface="Arial" panose="020B0604020202020204" pitchFamily="34" charset="0"/>
              </a:rPr>
              <a:t>, pois é um processo demorado, podem gerar versionamentos, contabilizar alterações, processo de revisão e retrabalho</a:t>
            </a:r>
            <a:r>
              <a:rPr lang="pt-BR" altLang="pt-BR" sz="2000" b="1" dirty="0">
                <a:solidFill>
                  <a:schemeClr val="bg1"/>
                </a:solidFill>
                <a:cs typeface="Arial" panose="020B0604020202020204" pitchFamily="34" charset="0"/>
              </a:rPr>
              <a:t>. </a:t>
            </a:r>
            <a:r>
              <a:rPr lang="pt-BR" altLang="pt-BR" sz="2000" b="1" dirty="0" smtClean="0">
                <a:solidFill>
                  <a:schemeClr val="bg1"/>
                </a:solidFill>
                <a:cs typeface="Arial" panose="020B0604020202020204" pitchFamily="34" charset="0"/>
              </a:rPr>
              <a:t>Para dados </a:t>
            </a:r>
            <a:r>
              <a:rPr lang="pt-BR" altLang="pt-BR" sz="2000" b="1" dirty="0">
                <a:solidFill>
                  <a:schemeClr val="bg1"/>
                </a:solidFill>
                <a:cs typeface="Arial" panose="020B0604020202020204" pitchFamily="34" charset="0"/>
              </a:rPr>
              <a:t>não </a:t>
            </a:r>
            <a:r>
              <a:rPr lang="pt-BR" altLang="pt-BR" sz="2000" b="1" dirty="0" smtClean="0">
                <a:solidFill>
                  <a:schemeClr val="bg1"/>
                </a:solidFill>
                <a:cs typeface="Arial" panose="020B0604020202020204" pitchFamily="34" charset="0"/>
              </a:rPr>
              <a:t>definitivos utilize gravações locais do arquivo.</a:t>
            </a:r>
          </a:p>
        </p:txBody>
      </p:sp>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17. Gravação de Dados Previstos</a:t>
            </a:r>
            <a:endParaRPr lang="pt-BR" altLang="pt-BR" b="1" dirty="0"/>
          </a:p>
        </p:txBody>
      </p:sp>
    </p:spTree>
    <p:extLst>
      <p:ext uri="{BB962C8B-B14F-4D97-AF65-F5344CB8AC3E}">
        <p14:creationId xmlns:p14="http://schemas.microsoft.com/office/powerpoint/2010/main" val="139209316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18. Validação de Dados Verificados</a:t>
            </a:r>
            <a:endParaRPr lang="pt-BR" altLang="pt-BR" b="1" dirty="0"/>
          </a:p>
        </p:txBody>
      </p:sp>
      <p:sp>
        <p:nvSpPr>
          <p:cNvPr id="7" name="Retângulo 6"/>
          <p:cNvSpPr/>
          <p:nvPr/>
        </p:nvSpPr>
        <p:spPr>
          <a:xfrm>
            <a:off x="179512" y="769439"/>
            <a:ext cx="8784976" cy="2985433"/>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usuário, a qualquer momento, poderá realizar uma </a:t>
            </a:r>
            <a:r>
              <a:rPr lang="pt-BR" altLang="pt-BR" sz="2000" b="1" dirty="0" smtClean="0">
                <a:solidFill>
                  <a:srgbClr val="FFFF66"/>
                </a:solidFill>
                <a:cs typeface="Arial" panose="020B0604020202020204" pitchFamily="34" charset="0"/>
              </a:rPr>
              <a:t>validação dos dados verificados por barramento </a:t>
            </a:r>
            <a:r>
              <a:rPr lang="pt-BR" altLang="pt-BR" sz="2000" b="1" dirty="0" smtClean="0">
                <a:solidFill>
                  <a:schemeClr val="bg1"/>
                </a:solidFill>
                <a:cs typeface="Arial" panose="020B0604020202020204" pitchFamily="34" charset="0"/>
              </a:rPr>
              <a:t>digitados nas planilhas do </a:t>
            </a:r>
            <a:r>
              <a:rPr lang="pt-BR" altLang="pt-BR" sz="2000" b="1" dirty="0">
                <a:solidFill>
                  <a:schemeClr val="bg1"/>
                </a:solidFill>
                <a:cs typeface="Arial" panose="020B0604020202020204" pitchFamily="34" charset="0"/>
              </a:rPr>
              <a:t>arquivo </a:t>
            </a:r>
            <a:r>
              <a:rPr lang="pt-BR" altLang="pt-BR" sz="2000" b="1" dirty="0" smtClean="0">
                <a:solidFill>
                  <a:schemeClr val="bg1"/>
                </a:solidFill>
                <a:cs typeface="Arial" panose="020B0604020202020204" pitchFamily="34" charset="0"/>
              </a:rPr>
              <a:t>padrão do estudo selecionado. Essa validação identifica dados faltantes, dados não numéricos, dados zerados, dados incoerentes, </a:t>
            </a:r>
            <a:r>
              <a:rPr lang="pt-BR" altLang="pt-BR" sz="2000" b="1" dirty="0" err="1" smtClean="0">
                <a:solidFill>
                  <a:schemeClr val="bg1"/>
                </a:solidFill>
                <a:cs typeface="Arial" panose="020B0604020202020204" pitchFamily="34" charset="0"/>
              </a:rPr>
              <a:t>etc</a:t>
            </a:r>
            <a:r>
              <a:rPr lang="pt-BR" altLang="pt-BR" sz="2000" b="1" dirty="0" smtClean="0">
                <a:solidFill>
                  <a:schemeClr val="bg1"/>
                </a:solidFill>
                <a:cs typeface="Arial" panose="020B0604020202020204" pitchFamily="34" charset="0"/>
              </a:rPr>
              <a:t>, conforme mostrado mais adiante.</a:t>
            </a:r>
          </a:p>
          <a:p>
            <a:pPr marL="342900" indent="-342900" algn="just">
              <a:lnSpc>
                <a:spcPct val="90000"/>
              </a:lnSpc>
              <a:spcBef>
                <a:spcPct val="20000"/>
              </a:spcBef>
              <a:buFont typeface="Arial" panose="020B0604020202020204" pitchFamily="34" charset="0"/>
              <a:buChar char="•"/>
            </a:pPr>
            <a:r>
              <a:rPr lang="pt-BR" altLang="pt-BR" sz="2000" b="1" dirty="0">
                <a:solidFill>
                  <a:schemeClr val="bg1"/>
                </a:solidFill>
                <a:cs typeface="Arial" panose="020B0604020202020204" pitchFamily="34" charset="0"/>
              </a:rPr>
              <a:t>Para realizar a validação o arquivo de dados em foco deverá ser </a:t>
            </a:r>
            <a:r>
              <a:rPr lang="pt-BR" altLang="pt-BR" sz="2000" b="1" dirty="0">
                <a:solidFill>
                  <a:srgbClr val="FFFF66"/>
                </a:solidFill>
                <a:cs typeface="Arial" panose="020B0604020202020204" pitchFamily="34" charset="0"/>
              </a:rPr>
              <a:t>um arquivo gerado pelo sistema</a:t>
            </a:r>
            <a:r>
              <a:rPr lang="pt-BR" altLang="pt-BR" sz="2000" b="1" dirty="0">
                <a:solidFill>
                  <a:schemeClr val="bg1"/>
                </a:solidFill>
                <a:cs typeface="Arial" panose="020B0604020202020204" pitchFamily="34" charset="0"/>
              </a:rPr>
              <a:t> </a:t>
            </a:r>
            <a:r>
              <a:rPr lang="pt-BR" altLang="pt-BR" sz="2000" b="1" dirty="0" smtClean="0">
                <a:solidFill>
                  <a:schemeClr val="bg1"/>
                </a:solidFill>
                <a:cs typeface="Arial" panose="020B0604020202020204" pitchFamily="34" charset="0"/>
              </a:rPr>
              <a:t>e </a:t>
            </a:r>
            <a:r>
              <a:rPr lang="pt-BR" altLang="pt-BR" sz="2000" b="1" dirty="0">
                <a:solidFill>
                  <a:schemeClr val="bg1"/>
                </a:solidFill>
                <a:cs typeface="Arial" panose="020B0604020202020204" pitchFamily="34" charset="0"/>
              </a:rPr>
              <a:t>relativo ao </a:t>
            </a:r>
            <a:r>
              <a:rPr lang="pt-BR" altLang="pt-BR" sz="2000" b="1" dirty="0">
                <a:solidFill>
                  <a:srgbClr val="FFFF66"/>
                </a:solidFill>
                <a:cs typeface="Arial" panose="020B0604020202020204" pitchFamily="34" charset="0"/>
              </a:rPr>
              <a:t>agente e estudo</a:t>
            </a:r>
            <a:r>
              <a:rPr lang="pt-BR" altLang="pt-BR" sz="2000" b="1" dirty="0">
                <a:solidFill>
                  <a:schemeClr val="bg1"/>
                </a:solidFill>
                <a:cs typeface="Arial" panose="020B0604020202020204" pitchFamily="34" charset="0"/>
              </a:rPr>
              <a:t> referenciado nas funcionalidades </a:t>
            </a:r>
            <a:r>
              <a:rPr lang="pt-BR" altLang="pt-BR" sz="2000" b="1" dirty="0">
                <a:solidFill>
                  <a:srgbClr val="FFFF66"/>
                </a:solidFill>
                <a:cs typeface="Arial" panose="020B0604020202020204" pitchFamily="34" charset="0"/>
              </a:rPr>
              <a:t>“Autenticação” e “</a:t>
            </a:r>
            <a:r>
              <a:rPr lang="pt-BR" altLang="pt-BR" sz="2000" b="1" dirty="0" smtClean="0">
                <a:solidFill>
                  <a:srgbClr val="FFFF66"/>
                </a:solidFill>
                <a:cs typeface="Arial" panose="020B0604020202020204" pitchFamily="34" charset="0"/>
              </a:rPr>
              <a:t>Estudos” </a:t>
            </a:r>
            <a:r>
              <a:rPr lang="pt-BR" altLang="pt-BR" sz="2000" b="1" dirty="0">
                <a:solidFill>
                  <a:schemeClr val="bg1"/>
                </a:solidFill>
                <a:cs typeface="Arial" panose="020B0604020202020204" pitchFamily="34" charset="0"/>
              </a:rPr>
              <a:t>do sistema.</a:t>
            </a:r>
          </a:p>
          <a:p>
            <a:pPr marL="342900" indent="-342900" algn="just">
              <a:lnSpc>
                <a:spcPct val="90000"/>
              </a:lnSpc>
              <a:spcBef>
                <a:spcPct val="20000"/>
              </a:spcBef>
              <a:buFont typeface="Arial" panose="020B0604020202020204" pitchFamily="34" charset="0"/>
              <a:buChar char="•"/>
            </a:pPr>
            <a:r>
              <a:rPr lang="pt-BR" altLang="pt-BR" sz="2000" b="1" dirty="0">
                <a:solidFill>
                  <a:schemeClr val="bg1"/>
                </a:solidFill>
                <a:cs typeface="Arial" panose="020B0604020202020204" pitchFamily="34" charset="0"/>
              </a:rPr>
              <a:t>Para tanto o usuário deverá primeiramente acionar opção</a:t>
            </a:r>
            <a:r>
              <a:rPr lang="pt-BR" altLang="pt-BR" sz="2000" b="1" dirty="0">
                <a:solidFill>
                  <a:srgbClr val="FFFF66"/>
                </a:solidFill>
                <a:cs typeface="Arial" panose="020B0604020202020204" pitchFamily="34" charset="0"/>
              </a:rPr>
              <a:t> “Gravar“ </a:t>
            </a:r>
            <a:r>
              <a:rPr lang="pt-BR" altLang="pt-BR" sz="2000" b="1" dirty="0">
                <a:solidFill>
                  <a:schemeClr val="bg1"/>
                </a:solidFill>
                <a:cs typeface="Arial" panose="020B0604020202020204" pitchFamily="34" charset="0"/>
              </a:rPr>
              <a:t>e a </a:t>
            </a:r>
            <a:r>
              <a:rPr lang="pt-BR" altLang="pt-BR" sz="2000" b="1" dirty="0" err="1">
                <a:solidFill>
                  <a:schemeClr val="bg1"/>
                </a:solidFill>
                <a:cs typeface="Arial" panose="020B0604020202020204" pitchFamily="34" charset="0"/>
              </a:rPr>
              <a:t>subopção</a:t>
            </a:r>
            <a:r>
              <a:rPr lang="pt-BR" altLang="pt-BR" sz="2000" b="1" dirty="0">
                <a:solidFill>
                  <a:srgbClr val="FFFF66"/>
                </a:solidFill>
                <a:cs typeface="Arial" panose="020B0604020202020204" pitchFamily="34" charset="0"/>
              </a:rPr>
              <a:t> “Dados </a:t>
            </a:r>
            <a:r>
              <a:rPr lang="pt-BR" altLang="pt-BR" sz="2000" b="1" dirty="0" smtClean="0">
                <a:solidFill>
                  <a:srgbClr val="FFFF66"/>
                </a:solidFill>
                <a:cs typeface="Arial" panose="020B0604020202020204" pitchFamily="34" charset="0"/>
              </a:rPr>
              <a:t>Verificados” </a:t>
            </a:r>
            <a:r>
              <a:rPr lang="pt-BR" altLang="pt-BR" sz="2000" b="1" dirty="0">
                <a:solidFill>
                  <a:schemeClr val="bg1"/>
                </a:solidFill>
                <a:cs typeface="Arial" panose="020B0604020202020204" pitchFamily="34" charset="0"/>
              </a:rPr>
              <a:t>da funcionalidade </a:t>
            </a:r>
            <a:r>
              <a:rPr lang="pt-BR" altLang="pt-BR" sz="2000" b="1" dirty="0">
                <a:solidFill>
                  <a:srgbClr val="FFFF66"/>
                </a:solidFill>
                <a:cs typeface="Arial" panose="020B0604020202020204" pitchFamily="34" charset="0"/>
              </a:rPr>
              <a:t>"</a:t>
            </a:r>
            <a:r>
              <a:rPr lang="pt-BR" altLang="pt-BR" sz="2000" b="1" dirty="0" smtClean="0">
                <a:solidFill>
                  <a:srgbClr val="FFFF66"/>
                </a:solidFill>
                <a:cs typeface="Arial" panose="020B0604020202020204" pitchFamily="34" charset="0"/>
              </a:rPr>
              <a:t>Dados e Casos”</a:t>
            </a:r>
            <a:r>
              <a:rPr lang="pt-BR" altLang="pt-BR" sz="2000" b="1" dirty="0" smtClean="0">
                <a:solidFill>
                  <a:schemeClr val="bg1"/>
                </a:solidFill>
                <a:cs typeface="Arial" panose="020B0604020202020204" pitchFamily="34" charset="0"/>
              </a:rPr>
              <a:t>.</a:t>
            </a:r>
          </a:p>
        </p:txBody>
      </p:sp>
      <p:pic>
        <p:nvPicPr>
          <p:cNvPr id="10" name="Imagem 9"/>
          <p:cNvPicPr>
            <a:picLocks noChangeAspect="1"/>
          </p:cNvPicPr>
          <p:nvPr/>
        </p:nvPicPr>
        <p:blipFill rotWithShape="1">
          <a:blip r:embed="rId2"/>
          <a:srcRect l="8151" r="39034" b="68712"/>
          <a:stretch/>
        </p:blipFill>
        <p:spPr>
          <a:xfrm>
            <a:off x="1835696" y="4896199"/>
            <a:ext cx="5261549" cy="1368235"/>
          </a:xfrm>
          <a:prstGeom prst="rect">
            <a:avLst/>
          </a:prstGeom>
        </p:spPr>
      </p:pic>
      <p:pic>
        <p:nvPicPr>
          <p:cNvPr id="11" name="Imagem 10"/>
          <p:cNvPicPr>
            <a:picLocks noChangeAspect="1"/>
          </p:cNvPicPr>
          <p:nvPr/>
        </p:nvPicPr>
        <p:blipFill rotWithShape="1">
          <a:blip r:embed="rId3"/>
          <a:srcRect r="72214" b="85954"/>
          <a:stretch/>
        </p:blipFill>
        <p:spPr bwMode="auto">
          <a:xfrm>
            <a:off x="1835696" y="3861048"/>
            <a:ext cx="5254243" cy="1492632"/>
          </a:xfrm>
          <a:prstGeom prst="rect">
            <a:avLst/>
          </a:prstGeom>
          <a:ln>
            <a:noFill/>
          </a:ln>
          <a:extLst>
            <a:ext uri="{53640926-AAD7-44D8-BBD7-CCE9431645EC}">
              <a14:shadowObscured xmlns:a14="http://schemas.microsoft.com/office/drawing/2010/main"/>
            </a:ext>
          </a:extLst>
        </p:spPr>
      </p:pic>
      <p:sp>
        <p:nvSpPr>
          <p:cNvPr id="12" name="Seta para baixo 11"/>
          <p:cNvSpPr/>
          <p:nvPr/>
        </p:nvSpPr>
        <p:spPr>
          <a:xfrm rot="10800000">
            <a:off x="3648166" y="4607364"/>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Seta para baixo 12"/>
          <p:cNvSpPr/>
          <p:nvPr/>
        </p:nvSpPr>
        <p:spPr>
          <a:xfrm rot="10800000">
            <a:off x="2140319" y="5029071"/>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Seta para baixo 13"/>
          <p:cNvSpPr/>
          <p:nvPr/>
        </p:nvSpPr>
        <p:spPr>
          <a:xfrm rot="10800000">
            <a:off x="1919974" y="5761090"/>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8" name="Seta para baixo 17"/>
          <p:cNvSpPr/>
          <p:nvPr/>
        </p:nvSpPr>
        <p:spPr>
          <a:xfrm rot="10800000">
            <a:off x="6156176" y="5298454"/>
            <a:ext cx="216024" cy="35352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400738058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07504" y="1052736"/>
            <a:ext cx="5284192" cy="236988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sistema apresentará a </a:t>
            </a:r>
            <a:r>
              <a:rPr lang="pt-BR" altLang="pt-BR" sz="2000" b="1" dirty="0">
                <a:solidFill>
                  <a:schemeClr val="bg1"/>
                </a:solidFill>
                <a:cs typeface="Arial" panose="020B0604020202020204" pitchFamily="34" charset="0"/>
              </a:rPr>
              <a:t>tela </a:t>
            </a:r>
            <a:r>
              <a:rPr lang="pt-BR" altLang="pt-BR" sz="2000" b="1" dirty="0" smtClean="0">
                <a:solidFill>
                  <a:schemeClr val="bg1"/>
                </a:solidFill>
                <a:cs typeface="Arial" panose="020B0604020202020204" pitchFamily="34" charset="0"/>
              </a:rPr>
              <a:t>“</a:t>
            </a:r>
            <a:r>
              <a:rPr lang="pt-BR" altLang="pt-BR" sz="2000" b="1" dirty="0" smtClean="0">
                <a:solidFill>
                  <a:srgbClr val="FFFF66"/>
                </a:solidFill>
                <a:cs typeface="Arial" panose="020B0604020202020204" pitchFamily="34" charset="0"/>
              </a:rPr>
              <a:t>Gravar dados Verificados na Base do SCPCB</a:t>
            </a:r>
            <a:r>
              <a:rPr lang="pt-BR" altLang="pt-BR" sz="2000" b="1" dirty="0" smtClean="0">
                <a:solidFill>
                  <a:schemeClr val="bg1"/>
                </a:solidFill>
                <a:cs typeface="Arial" panose="020B0604020202020204" pitchFamily="34" charset="0"/>
              </a:rPr>
              <a:t>”.</a:t>
            </a: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Nessa tela, o usuário deverá </a:t>
            </a:r>
            <a:r>
              <a:rPr lang="pt-BR" altLang="pt-BR" sz="2000" b="1" dirty="0" smtClean="0">
                <a:solidFill>
                  <a:srgbClr val="FFFF66"/>
                </a:solidFill>
                <a:cs typeface="Arial" panose="020B0604020202020204" pitchFamily="34" charset="0"/>
              </a:rPr>
              <a:t>selecionar os meses que deseja realizar a validação dos dados verificados por barramento, </a:t>
            </a:r>
            <a:r>
              <a:rPr lang="pt-BR" altLang="pt-BR" sz="2000" b="1" dirty="0" smtClean="0">
                <a:solidFill>
                  <a:schemeClr val="bg1"/>
                </a:solidFill>
                <a:cs typeface="Arial" panose="020B0604020202020204" pitchFamily="34" charset="0"/>
              </a:rPr>
              <a:t>indicar se deseja realizar</a:t>
            </a:r>
            <a:r>
              <a:rPr lang="pt-BR" altLang="pt-BR" sz="2000" b="1" dirty="0" smtClean="0">
                <a:solidFill>
                  <a:srgbClr val="FFFF66"/>
                </a:solidFill>
                <a:cs typeface="Arial" panose="020B0604020202020204" pitchFamily="34" charset="0"/>
              </a:rPr>
              <a:t> validações cruzadas </a:t>
            </a:r>
            <a:r>
              <a:rPr lang="pt-BR" altLang="pt-BR" sz="2000" b="1" dirty="0" smtClean="0">
                <a:solidFill>
                  <a:schemeClr val="bg1"/>
                </a:solidFill>
                <a:cs typeface="Arial" panose="020B0604020202020204" pitchFamily="34" charset="0"/>
              </a:rPr>
              <a:t>e posteriormente acionar a opção “</a:t>
            </a:r>
            <a:r>
              <a:rPr lang="pt-BR" altLang="pt-BR" sz="2000" b="1" dirty="0" smtClean="0">
                <a:solidFill>
                  <a:srgbClr val="FFFF66"/>
                </a:solidFill>
                <a:cs typeface="Arial" panose="020B0604020202020204" pitchFamily="34" charset="0"/>
              </a:rPr>
              <a:t>Validar Dados</a:t>
            </a:r>
            <a:r>
              <a:rPr lang="pt-BR" altLang="pt-BR" sz="2000" b="1" dirty="0" smtClean="0">
                <a:solidFill>
                  <a:schemeClr val="bg1"/>
                </a:solidFill>
                <a:cs typeface="Arial" panose="020B0604020202020204" pitchFamily="34" charset="0"/>
              </a:rPr>
              <a:t>”.</a:t>
            </a:r>
            <a:endParaRPr lang="pt-BR" altLang="pt-BR" sz="2000" b="1" dirty="0">
              <a:solidFill>
                <a:schemeClr val="bg1"/>
              </a:solidFill>
              <a:cs typeface="Arial" panose="020B0604020202020204" pitchFamily="34" charset="0"/>
            </a:endParaRPr>
          </a:p>
        </p:txBody>
      </p:sp>
      <p:sp>
        <p:nvSpPr>
          <p:cNvPr id="17" name="Retângulo 16"/>
          <p:cNvSpPr/>
          <p:nvPr/>
        </p:nvSpPr>
        <p:spPr>
          <a:xfrm>
            <a:off x="380976" y="3504200"/>
            <a:ext cx="3672408" cy="2100575"/>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90000"/>
              </a:lnSpc>
              <a:spcBef>
                <a:spcPct val="20000"/>
              </a:spcBef>
            </a:pPr>
            <a:r>
              <a:rPr lang="pt-BR" altLang="pt-BR" sz="1500" b="1" dirty="0" smtClean="0">
                <a:solidFill>
                  <a:srgbClr val="FFFF66"/>
                </a:solidFill>
                <a:cs typeface="Arial" panose="020B0604020202020204" pitchFamily="34" charset="0"/>
              </a:rPr>
              <a:t>Observação: </a:t>
            </a:r>
          </a:p>
          <a:p>
            <a:pPr algn="just">
              <a:lnSpc>
                <a:spcPct val="90000"/>
              </a:lnSpc>
              <a:spcBef>
                <a:spcPct val="20000"/>
              </a:spcBef>
            </a:pPr>
            <a:r>
              <a:rPr lang="pt-BR" altLang="pt-BR" sz="1500" b="1" dirty="0" smtClean="0">
                <a:solidFill>
                  <a:schemeClr val="bg1"/>
                </a:solidFill>
                <a:cs typeface="Arial" panose="020B0604020202020204" pitchFamily="34" charset="0"/>
              </a:rPr>
              <a:t>Serão apresentados os meses disponíveis para gravação de dados verificados. </a:t>
            </a:r>
          </a:p>
          <a:p>
            <a:pPr algn="just">
              <a:lnSpc>
                <a:spcPct val="90000"/>
              </a:lnSpc>
              <a:spcBef>
                <a:spcPct val="20000"/>
              </a:spcBef>
            </a:pPr>
            <a:r>
              <a:rPr lang="pt-BR" altLang="pt-BR" sz="1500" b="1" dirty="0" smtClean="0">
                <a:solidFill>
                  <a:schemeClr val="bg1"/>
                </a:solidFill>
                <a:cs typeface="Arial" panose="020B0604020202020204" pitchFamily="34" charset="0"/>
              </a:rPr>
              <a:t>Motivo para revisão de dados não deve ser preenchido na primeira gravação de um determinado mês.</a:t>
            </a:r>
          </a:p>
          <a:p>
            <a:pPr algn="just">
              <a:lnSpc>
                <a:spcPct val="90000"/>
              </a:lnSpc>
              <a:spcBef>
                <a:spcPct val="20000"/>
              </a:spcBef>
            </a:pPr>
            <a:r>
              <a:rPr lang="pt-BR" altLang="pt-BR" sz="1500" b="1" dirty="0" smtClean="0">
                <a:solidFill>
                  <a:schemeClr val="bg1"/>
                </a:solidFill>
                <a:cs typeface="Arial" panose="020B0604020202020204" pitchFamily="34" charset="0"/>
              </a:rPr>
              <a:t>Embora a validação esteja nessa tela de gravação de dados, a validação não grava dados na base.</a:t>
            </a:r>
            <a:endParaRPr lang="pt-BR" altLang="pt-BR" sz="1500" b="1" dirty="0">
              <a:solidFill>
                <a:schemeClr val="bg1"/>
              </a:solidFill>
              <a:cs typeface="Arial" panose="020B0604020202020204" pitchFamily="34" charset="0"/>
            </a:endParaRPr>
          </a:p>
        </p:txBody>
      </p:sp>
      <p:pic>
        <p:nvPicPr>
          <p:cNvPr id="4" name="Imagem 3"/>
          <p:cNvPicPr>
            <a:picLocks noChangeAspect="1"/>
          </p:cNvPicPr>
          <p:nvPr/>
        </p:nvPicPr>
        <p:blipFill>
          <a:blip r:embed="rId2"/>
          <a:stretch>
            <a:fillRect/>
          </a:stretch>
        </p:blipFill>
        <p:spPr>
          <a:xfrm>
            <a:off x="5575259" y="1052736"/>
            <a:ext cx="3430240" cy="4911479"/>
          </a:xfrm>
          <a:prstGeom prst="rect">
            <a:avLst/>
          </a:prstGeom>
        </p:spPr>
      </p:pic>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18. Validação de Dados Verificados</a:t>
            </a:r>
            <a:endParaRPr lang="pt-BR" altLang="pt-BR" b="1" dirty="0"/>
          </a:p>
        </p:txBody>
      </p:sp>
    </p:spTree>
    <p:extLst>
      <p:ext uri="{BB962C8B-B14F-4D97-AF65-F5344CB8AC3E}">
        <p14:creationId xmlns:p14="http://schemas.microsoft.com/office/powerpoint/2010/main" val="9619043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763688" y="27691"/>
            <a:ext cx="7380312" cy="561975"/>
          </a:xfrm>
        </p:spPr>
        <p:txBody>
          <a:bodyPr/>
          <a:lstStyle/>
          <a:p>
            <a:r>
              <a:rPr lang="pt-BR" dirty="0"/>
              <a:t>2</a:t>
            </a:r>
            <a:r>
              <a:rPr lang="pt-BR" dirty="0" smtClean="0"/>
              <a:t>. O Projeto SCPCB</a:t>
            </a:r>
            <a:endParaRPr lang="pt-BR" dirty="0"/>
          </a:p>
        </p:txBody>
      </p:sp>
      <p:sp>
        <p:nvSpPr>
          <p:cNvPr id="4" name="Título 1"/>
          <p:cNvSpPr txBox="1">
            <a:spLocks/>
          </p:cNvSpPr>
          <p:nvPr/>
        </p:nvSpPr>
        <p:spPr bwMode="auto">
          <a:xfrm>
            <a:off x="179512" y="1052736"/>
            <a:ext cx="8784976"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rtl="0" eaLnBrk="1" fontAlgn="base" hangingPunct="1">
              <a:spcBef>
                <a:spcPct val="0"/>
              </a:spcBef>
              <a:spcAft>
                <a:spcPct val="0"/>
              </a:spcAft>
              <a:defRPr sz="2800" kern="1200">
                <a:solidFill>
                  <a:schemeClr val="bg1"/>
                </a:solidFill>
                <a:latin typeface="Arial" pitchFamily="34" charset="0"/>
                <a:ea typeface="+mj-ea"/>
                <a:cs typeface="Arial" pitchFamily="34" charset="0"/>
              </a:defRPr>
            </a:lvl1pPr>
            <a:lvl2pPr algn="l" rtl="0" eaLnBrk="1" fontAlgn="base" hangingPunct="1">
              <a:spcBef>
                <a:spcPct val="0"/>
              </a:spcBef>
              <a:spcAft>
                <a:spcPct val="0"/>
              </a:spcAft>
              <a:defRPr sz="3200">
                <a:solidFill>
                  <a:schemeClr val="tx1"/>
                </a:solidFill>
                <a:latin typeface="Arial" pitchFamily="34" charset="0"/>
                <a:cs typeface="Arial" pitchFamily="34" charset="0"/>
              </a:defRPr>
            </a:lvl2pPr>
            <a:lvl3pPr algn="l" rtl="0" eaLnBrk="1" fontAlgn="base" hangingPunct="1">
              <a:spcBef>
                <a:spcPct val="0"/>
              </a:spcBef>
              <a:spcAft>
                <a:spcPct val="0"/>
              </a:spcAft>
              <a:defRPr sz="3200">
                <a:solidFill>
                  <a:schemeClr val="tx1"/>
                </a:solidFill>
                <a:latin typeface="Arial" pitchFamily="34" charset="0"/>
                <a:cs typeface="Arial" pitchFamily="34" charset="0"/>
              </a:defRPr>
            </a:lvl3pPr>
            <a:lvl4pPr algn="l" rtl="0" eaLnBrk="1" fontAlgn="base" hangingPunct="1">
              <a:spcBef>
                <a:spcPct val="0"/>
              </a:spcBef>
              <a:spcAft>
                <a:spcPct val="0"/>
              </a:spcAft>
              <a:defRPr sz="3200">
                <a:solidFill>
                  <a:schemeClr val="tx1"/>
                </a:solidFill>
                <a:latin typeface="Arial" pitchFamily="34" charset="0"/>
                <a:cs typeface="Arial" pitchFamily="34" charset="0"/>
              </a:defRPr>
            </a:lvl4pPr>
            <a:lvl5pPr algn="l" rtl="0" eaLnBrk="1" fontAlgn="base" hangingPunct="1">
              <a:spcBef>
                <a:spcPct val="0"/>
              </a:spcBef>
              <a:spcAft>
                <a:spcPct val="0"/>
              </a:spcAft>
              <a:defRPr sz="3200">
                <a:solidFill>
                  <a:schemeClr val="tx1"/>
                </a:solidFill>
                <a:latin typeface="Arial" pitchFamily="34" charset="0"/>
                <a:cs typeface="Arial" pitchFamily="34" charset="0"/>
              </a:defRPr>
            </a:lvl5pPr>
            <a:lvl6pPr marL="457200" algn="l" rtl="0" eaLnBrk="1" fontAlgn="base" hangingPunct="1">
              <a:spcBef>
                <a:spcPct val="0"/>
              </a:spcBef>
              <a:spcAft>
                <a:spcPct val="0"/>
              </a:spcAft>
              <a:defRPr sz="3200">
                <a:solidFill>
                  <a:schemeClr val="tx1"/>
                </a:solidFill>
                <a:latin typeface="Arial" pitchFamily="34" charset="0"/>
                <a:cs typeface="Arial" pitchFamily="34" charset="0"/>
              </a:defRPr>
            </a:lvl6pPr>
            <a:lvl7pPr marL="914400" algn="l" rtl="0" eaLnBrk="1" fontAlgn="base" hangingPunct="1">
              <a:spcBef>
                <a:spcPct val="0"/>
              </a:spcBef>
              <a:spcAft>
                <a:spcPct val="0"/>
              </a:spcAft>
              <a:defRPr sz="3200">
                <a:solidFill>
                  <a:schemeClr val="tx1"/>
                </a:solidFill>
                <a:latin typeface="Arial" pitchFamily="34" charset="0"/>
                <a:cs typeface="Arial" pitchFamily="34" charset="0"/>
              </a:defRPr>
            </a:lvl7pPr>
            <a:lvl8pPr marL="1371600" algn="l" rtl="0" eaLnBrk="1" fontAlgn="base" hangingPunct="1">
              <a:spcBef>
                <a:spcPct val="0"/>
              </a:spcBef>
              <a:spcAft>
                <a:spcPct val="0"/>
              </a:spcAft>
              <a:defRPr sz="3200">
                <a:solidFill>
                  <a:schemeClr val="tx1"/>
                </a:solidFill>
                <a:latin typeface="Arial" pitchFamily="34" charset="0"/>
                <a:cs typeface="Arial" pitchFamily="34" charset="0"/>
              </a:defRPr>
            </a:lvl8pPr>
            <a:lvl9pPr marL="1828800" algn="l" rtl="0" eaLnBrk="1" fontAlgn="base" hangingPunct="1">
              <a:spcBef>
                <a:spcPct val="0"/>
              </a:spcBef>
              <a:spcAft>
                <a:spcPct val="0"/>
              </a:spcAft>
              <a:defRPr sz="3200">
                <a:solidFill>
                  <a:schemeClr val="tx1"/>
                </a:solidFill>
                <a:latin typeface="Arial" pitchFamily="34" charset="0"/>
                <a:cs typeface="Arial" pitchFamily="34" charset="0"/>
              </a:defRPr>
            </a:lvl9pPr>
          </a:lstStyle>
          <a:p>
            <a:pPr algn="l"/>
            <a:r>
              <a:rPr lang="pt-BR" sz="2000" b="1" i="1" dirty="0" smtClean="0">
                <a:solidFill>
                  <a:srgbClr val="FFFF66"/>
                </a:solidFill>
              </a:rPr>
              <a:t>SCPCB – ATIVIDADES PRÉ-PROJETO</a:t>
            </a:r>
            <a:endParaRPr lang="pt-BR" sz="2000" b="1" i="1" dirty="0">
              <a:solidFill>
                <a:srgbClr val="FFFF66"/>
              </a:solidFill>
            </a:endParaRPr>
          </a:p>
        </p:txBody>
      </p:sp>
      <p:sp>
        <p:nvSpPr>
          <p:cNvPr id="5" name="Título 1"/>
          <p:cNvSpPr txBox="1">
            <a:spLocks/>
          </p:cNvSpPr>
          <p:nvPr/>
        </p:nvSpPr>
        <p:spPr>
          <a:xfrm>
            <a:off x="145232" y="1556792"/>
            <a:ext cx="8784976" cy="1728192"/>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kern="1200">
                <a:solidFill>
                  <a:schemeClr val="tx1"/>
                </a:solidFill>
                <a:latin typeface="Arial" pitchFamily="34" charset="0"/>
                <a:ea typeface="+mj-ea"/>
                <a:cs typeface="Arial" pitchFamily="34" charset="0"/>
              </a:defRPr>
            </a:lvl1pPr>
          </a:lstStyle>
          <a:p>
            <a:pPr marL="342900" indent="-342900" algn="just">
              <a:buFont typeface="Wingdings" panose="05000000000000000000" pitchFamily="2" charset="2"/>
              <a:buChar char="Ø"/>
            </a:pPr>
            <a:r>
              <a:rPr lang="pt-BR" sz="1800" b="1" i="1" dirty="0" smtClean="0">
                <a:solidFill>
                  <a:schemeClr val="bg1"/>
                </a:solidFill>
              </a:rPr>
              <a:t>Mapeamento do Processo Atual e Futuro (2013)</a:t>
            </a:r>
          </a:p>
          <a:p>
            <a:pPr marL="342900" indent="-342900" algn="just">
              <a:buFont typeface="Wingdings" panose="05000000000000000000" pitchFamily="2" charset="2"/>
              <a:buChar char="Ø"/>
            </a:pPr>
            <a:r>
              <a:rPr lang="pt-BR" sz="1800" b="1" i="1" dirty="0" smtClean="0">
                <a:solidFill>
                  <a:schemeClr val="bg1"/>
                </a:solidFill>
              </a:rPr>
              <a:t>Levantamento das Funcionalidades de Sistema (Out/2013 a </a:t>
            </a:r>
            <a:r>
              <a:rPr lang="pt-BR" sz="1800" b="1" i="1" dirty="0" err="1" smtClean="0">
                <a:solidFill>
                  <a:schemeClr val="bg1"/>
                </a:solidFill>
              </a:rPr>
              <a:t>Ago</a:t>
            </a:r>
            <a:r>
              <a:rPr lang="pt-BR" sz="1800" b="1" i="1" dirty="0" smtClean="0">
                <a:solidFill>
                  <a:schemeClr val="bg1"/>
                </a:solidFill>
              </a:rPr>
              <a:t>/2014)</a:t>
            </a:r>
            <a:endParaRPr lang="pt-BR" sz="1800" b="1" i="1" dirty="0">
              <a:solidFill>
                <a:schemeClr val="bg1"/>
              </a:solidFill>
            </a:endParaRPr>
          </a:p>
          <a:p>
            <a:pPr marL="342900" indent="-342900" algn="just">
              <a:buFont typeface="Wingdings" panose="05000000000000000000" pitchFamily="2" charset="2"/>
              <a:buChar char="Ø"/>
            </a:pPr>
            <a:r>
              <a:rPr lang="pt-BR" sz="1800" b="1" i="1" dirty="0" smtClean="0">
                <a:solidFill>
                  <a:schemeClr val="bg1"/>
                </a:solidFill>
              </a:rPr>
              <a:t>Definição da Solução, Definição da Empresa Desenvolvedora e Previsão de Custos (Set/2014 a </a:t>
            </a:r>
            <a:r>
              <a:rPr lang="pt-BR" sz="1800" b="1" i="1" dirty="0" err="1" smtClean="0">
                <a:solidFill>
                  <a:schemeClr val="bg1"/>
                </a:solidFill>
              </a:rPr>
              <a:t>Nov</a:t>
            </a:r>
            <a:r>
              <a:rPr lang="pt-BR" sz="1800" b="1" i="1" dirty="0" smtClean="0">
                <a:solidFill>
                  <a:schemeClr val="bg1"/>
                </a:solidFill>
              </a:rPr>
              <a:t>/2014)</a:t>
            </a:r>
          </a:p>
          <a:p>
            <a:pPr marL="342900" indent="-342900" algn="just">
              <a:buFont typeface="Wingdings" panose="05000000000000000000" pitchFamily="2" charset="2"/>
              <a:buChar char="Ø"/>
            </a:pPr>
            <a:r>
              <a:rPr lang="pt-BR" sz="1800" b="1" i="1" dirty="0" smtClean="0">
                <a:solidFill>
                  <a:schemeClr val="bg1"/>
                </a:solidFill>
              </a:rPr>
              <a:t>Assinatura do Contrato (</a:t>
            </a:r>
            <a:r>
              <a:rPr lang="pt-BR" sz="1800" b="1" i="1" dirty="0" err="1" smtClean="0">
                <a:solidFill>
                  <a:schemeClr val="bg1"/>
                </a:solidFill>
              </a:rPr>
              <a:t>Fev</a:t>
            </a:r>
            <a:r>
              <a:rPr lang="pt-BR" sz="1800" b="1" i="1" dirty="0" smtClean="0">
                <a:solidFill>
                  <a:schemeClr val="bg1"/>
                </a:solidFill>
              </a:rPr>
              <a:t>/2015)</a:t>
            </a:r>
          </a:p>
        </p:txBody>
      </p:sp>
      <p:sp>
        <p:nvSpPr>
          <p:cNvPr id="7" name="Título 1"/>
          <p:cNvSpPr txBox="1">
            <a:spLocks/>
          </p:cNvSpPr>
          <p:nvPr/>
        </p:nvSpPr>
        <p:spPr>
          <a:xfrm>
            <a:off x="107504" y="3501008"/>
            <a:ext cx="8784976" cy="562074"/>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kern="1200">
                <a:solidFill>
                  <a:schemeClr val="tx1"/>
                </a:solidFill>
                <a:latin typeface="Arial" pitchFamily="34" charset="0"/>
                <a:ea typeface="+mj-ea"/>
                <a:cs typeface="Arial" pitchFamily="34" charset="0"/>
              </a:defRPr>
            </a:lvl1pPr>
          </a:lstStyle>
          <a:p>
            <a:r>
              <a:rPr lang="pt-BR" sz="2000" b="1" i="1" dirty="0" smtClean="0">
                <a:solidFill>
                  <a:srgbClr val="FFFF66"/>
                </a:solidFill>
              </a:rPr>
              <a:t>SCPCB – ATIVIDADES DO PROJETO</a:t>
            </a:r>
            <a:endParaRPr lang="pt-BR" sz="2000" b="1" i="1" dirty="0">
              <a:solidFill>
                <a:srgbClr val="FFFF66"/>
              </a:solidFill>
            </a:endParaRPr>
          </a:p>
        </p:txBody>
      </p:sp>
      <p:sp>
        <p:nvSpPr>
          <p:cNvPr id="8" name="Título 1"/>
          <p:cNvSpPr txBox="1">
            <a:spLocks/>
          </p:cNvSpPr>
          <p:nvPr/>
        </p:nvSpPr>
        <p:spPr>
          <a:xfrm>
            <a:off x="145232" y="4029380"/>
            <a:ext cx="8784976" cy="2351947"/>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kern="1200">
                <a:solidFill>
                  <a:schemeClr val="tx1"/>
                </a:solidFill>
                <a:latin typeface="Arial" pitchFamily="34" charset="0"/>
                <a:ea typeface="+mj-ea"/>
                <a:cs typeface="Arial" pitchFamily="34" charset="0"/>
              </a:defRPr>
            </a:lvl1pPr>
          </a:lstStyle>
          <a:p>
            <a:pPr marL="342900" indent="-342900" algn="just">
              <a:buFont typeface="Wingdings" panose="05000000000000000000" pitchFamily="2" charset="2"/>
              <a:buChar char="Ø"/>
            </a:pPr>
            <a:r>
              <a:rPr lang="pt-BR" sz="1800" b="1" i="1" dirty="0" smtClean="0">
                <a:solidFill>
                  <a:schemeClr val="bg1"/>
                </a:solidFill>
              </a:rPr>
              <a:t>Especificação, construção, testes e disponibilização para Produção (fase 1) – Mar/2015 a Set/2016 </a:t>
            </a:r>
          </a:p>
          <a:p>
            <a:pPr marL="342900" indent="-342900" algn="just">
              <a:buFont typeface="Wingdings" panose="05000000000000000000" pitchFamily="2" charset="2"/>
              <a:buChar char="Ø"/>
            </a:pPr>
            <a:r>
              <a:rPr lang="pt-BR" sz="1800" b="1" i="1" dirty="0" smtClean="0">
                <a:solidFill>
                  <a:schemeClr val="bg1"/>
                </a:solidFill>
              </a:rPr>
              <a:t>Preparação do Sistema, Treinamento e Início de Operação (</a:t>
            </a:r>
            <a:r>
              <a:rPr lang="pt-BR" sz="1800" b="1" i="1" dirty="0" err="1" smtClean="0">
                <a:solidFill>
                  <a:schemeClr val="bg1"/>
                </a:solidFill>
              </a:rPr>
              <a:t>Ago</a:t>
            </a:r>
            <a:r>
              <a:rPr lang="pt-BR" sz="1800" b="1" i="1" dirty="0" smtClean="0">
                <a:solidFill>
                  <a:schemeClr val="bg1"/>
                </a:solidFill>
              </a:rPr>
              <a:t>/2016 a </a:t>
            </a:r>
            <a:r>
              <a:rPr lang="pt-BR" sz="1800" b="1" i="1" dirty="0" err="1" smtClean="0">
                <a:solidFill>
                  <a:schemeClr val="bg1"/>
                </a:solidFill>
              </a:rPr>
              <a:t>Nov</a:t>
            </a:r>
            <a:r>
              <a:rPr lang="pt-BR" sz="1800" b="1" i="1" dirty="0" smtClean="0">
                <a:solidFill>
                  <a:schemeClr val="bg1"/>
                </a:solidFill>
              </a:rPr>
              <a:t>/2016)</a:t>
            </a:r>
          </a:p>
          <a:p>
            <a:pPr marL="342900" indent="-342900" algn="just">
              <a:buFont typeface="Wingdings" panose="05000000000000000000" pitchFamily="2" charset="2"/>
              <a:buChar char="Ø"/>
            </a:pPr>
            <a:r>
              <a:rPr lang="pt-BR" sz="1800" b="1" i="1" dirty="0" smtClean="0">
                <a:solidFill>
                  <a:schemeClr val="bg1"/>
                </a:solidFill>
              </a:rPr>
              <a:t>Especificação</a:t>
            </a:r>
            <a:r>
              <a:rPr lang="pt-BR" sz="1800" b="1" i="1" dirty="0">
                <a:solidFill>
                  <a:schemeClr val="bg1"/>
                </a:solidFill>
              </a:rPr>
              <a:t>, construção, testes e implantação </a:t>
            </a:r>
            <a:r>
              <a:rPr lang="pt-BR" sz="1800" b="1" i="1" dirty="0" smtClean="0">
                <a:solidFill>
                  <a:schemeClr val="bg1"/>
                </a:solidFill>
              </a:rPr>
              <a:t>(fase 2) – </a:t>
            </a:r>
            <a:r>
              <a:rPr lang="pt-BR" sz="1800" b="1" i="1" dirty="0" err="1" smtClean="0">
                <a:solidFill>
                  <a:schemeClr val="bg1"/>
                </a:solidFill>
              </a:rPr>
              <a:t>Jul</a:t>
            </a:r>
            <a:r>
              <a:rPr lang="pt-BR" sz="1800" b="1" i="1" dirty="0" smtClean="0">
                <a:solidFill>
                  <a:schemeClr val="bg1"/>
                </a:solidFill>
              </a:rPr>
              <a:t>/2015 a Mai/2018</a:t>
            </a:r>
          </a:p>
          <a:p>
            <a:pPr marL="342900" indent="-342900" algn="just">
              <a:buFont typeface="Wingdings" panose="05000000000000000000" pitchFamily="2" charset="2"/>
              <a:buChar char="Ø"/>
            </a:pPr>
            <a:r>
              <a:rPr lang="pt-BR" sz="1800" b="1" i="1" dirty="0" smtClean="0">
                <a:solidFill>
                  <a:schemeClr val="bg1"/>
                </a:solidFill>
              </a:rPr>
              <a:t>Garantia até Out/2018</a:t>
            </a:r>
            <a:endParaRPr lang="pt-BR" sz="1800" b="1" i="1" dirty="0">
              <a:solidFill>
                <a:schemeClr val="bg1"/>
              </a:solidFill>
            </a:endParaRPr>
          </a:p>
        </p:txBody>
      </p:sp>
    </p:spTree>
    <p:extLst>
      <p:ext uri="{BB962C8B-B14F-4D97-AF65-F5344CB8AC3E}">
        <p14:creationId xmlns:p14="http://schemas.microsoft.com/office/powerpoint/2010/main" val="216531183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ângulo 6"/>
          <p:cNvSpPr/>
          <p:nvPr/>
        </p:nvSpPr>
        <p:spPr>
          <a:xfrm>
            <a:off x="179512" y="836712"/>
            <a:ext cx="8784976" cy="209288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É necessário que as </a:t>
            </a:r>
            <a:r>
              <a:rPr lang="pt-BR" altLang="pt-BR" sz="2000" b="1" dirty="0" smtClean="0">
                <a:solidFill>
                  <a:srgbClr val="FFFF66"/>
                </a:solidFill>
                <a:cs typeface="Arial" panose="020B0604020202020204" pitchFamily="34" charset="0"/>
              </a:rPr>
              <a:t>planilhas</a:t>
            </a:r>
            <a:r>
              <a:rPr lang="pt-BR" altLang="pt-BR" sz="2000" b="1" dirty="0" smtClean="0">
                <a:solidFill>
                  <a:schemeClr val="bg1"/>
                </a:solidFill>
                <a:cs typeface="Arial" panose="020B0604020202020204" pitchFamily="34" charset="0"/>
              </a:rPr>
              <a:t> que contem os meses selecionados </a:t>
            </a:r>
            <a:r>
              <a:rPr lang="pt-BR" altLang="pt-BR" sz="2000" b="1" dirty="0" smtClean="0">
                <a:solidFill>
                  <a:srgbClr val="FFFF66"/>
                </a:solidFill>
                <a:cs typeface="Arial" panose="020B0604020202020204" pitchFamily="34" charset="0"/>
              </a:rPr>
              <a:t>estejam presentes no arquivo </a:t>
            </a:r>
            <a:r>
              <a:rPr lang="pt-BR" altLang="pt-BR" sz="2000" b="1" dirty="0" smtClean="0">
                <a:solidFill>
                  <a:schemeClr val="bg1"/>
                </a:solidFill>
                <a:cs typeface="Arial" panose="020B0604020202020204" pitchFamily="34" charset="0"/>
              </a:rPr>
              <a:t>em foco e os nomes das abas e layout das planilha estejam no padrão.</a:t>
            </a: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Após acionamento da opção “</a:t>
            </a:r>
            <a:r>
              <a:rPr lang="pt-BR" altLang="pt-BR" sz="2000" b="1" dirty="0" smtClean="0">
                <a:solidFill>
                  <a:srgbClr val="FFFF66"/>
                </a:solidFill>
                <a:cs typeface="Arial" panose="020B0604020202020204" pitchFamily="34" charset="0"/>
              </a:rPr>
              <a:t>Validar Dados</a:t>
            </a:r>
            <a:r>
              <a:rPr lang="pt-BR" altLang="pt-BR" sz="2000" b="1" dirty="0" smtClean="0">
                <a:solidFill>
                  <a:schemeClr val="bg1"/>
                </a:solidFill>
                <a:cs typeface="Arial" panose="020B0604020202020204" pitchFamily="34" charset="0"/>
              </a:rPr>
              <a:t>” o sistema avalia os dados de verificado por barramento do mês selecionado e que consta do arquivo e </a:t>
            </a:r>
            <a:r>
              <a:rPr lang="pt-BR" altLang="pt-BR" sz="2000" b="1" dirty="0" smtClean="0">
                <a:solidFill>
                  <a:srgbClr val="FFFF66"/>
                </a:solidFill>
                <a:cs typeface="Arial" panose="020B0604020202020204" pitchFamily="34" charset="0"/>
              </a:rPr>
              <a:t>emite uma arquivo relatório </a:t>
            </a:r>
            <a:r>
              <a:rPr lang="pt-BR" altLang="pt-BR" sz="2000" b="1" dirty="0" smtClean="0">
                <a:solidFill>
                  <a:schemeClr val="bg1"/>
                </a:solidFill>
                <a:cs typeface="Arial" panose="020B0604020202020204" pitchFamily="34" charset="0"/>
              </a:rPr>
              <a:t>(numa outra instância do Excel</a:t>
            </a:r>
            <a:r>
              <a:rPr lang="pt-BR" altLang="pt-BR" sz="2000" b="1" dirty="0">
                <a:solidFill>
                  <a:schemeClr val="bg1"/>
                </a:solidFill>
                <a:cs typeface="Arial" panose="020B0604020202020204" pitchFamily="34" charset="0"/>
              </a:rPr>
              <a:t>) </a:t>
            </a:r>
            <a:r>
              <a:rPr lang="pt-BR" altLang="pt-BR" sz="2000" b="1" dirty="0" smtClean="0">
                <a:solidFill>
                  <a:schemeClr val="bg1"/>
                </a:solidFill>
                <a:cs typeface="Arial" panose="020B0604020202020204" pitchFamily="34" charset="0"/>
              </a:rPr>
              <a:t>onde são apontadas as inconsistências encontradas, caso existam. </a:t>
            </a:r>
            <a:endParaRPr lang="pt-BR" altLang="pt-BR" sz="2000" b="1" dirty="0">
              <a:solidFill>
                <a:schemeClr val="bg1"/>
              </a:solidFill>
              <a:cs typeface="Arial" panose="020B0604020202020204" pitchFamily="34" charset="0"/>
            </a:endParaRPr>
          </a:p>
        </p:txBody>
      </p:sp>
      <p:sp>
        <p:nvSpPr>
          <p:cNvPr id="8" name="Retângulo 7"/>
          <p:cNvSpPr/>
          <p:nvPr/>
        </p:nvSpPr>
        <p:spPr>
          <a:xfrm>
            <a:off x="179512" y="3023154"/>
            <a:ext cx="8784976" cy="12003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Nos </a:t>
            </a:r>
            <a:r>
              <a:rPr lang="pt-BR" altLang="pt-BR" sz="2000" b="1" dirty="0" smtClean="0">
                <a:solidFill>
                  <a:srgbClr val="FFFF66"/>
                </a:solidFill>
                <a:cs typeface="Arial" panose="020B0604020202020204" pitchFamily="34" charset="0"/>
              </a:rPr>
              <a:t>relatório </a:t>
            </a:r>
            <a:r>
              <a:rPr lang="pt-BR" altLang="pt-BR" sz="2000" b="1" dirty="0" smtClean="0">
                <a:solidFill>
                  <a:schemeClr val="bg1"/>
                </a:solidFill>
                <a:cs typeface="Arial" panose="020B0604020202020204" pitchFamily="34" charset="0"/>
              </a:rPr>
              <a:t>são apontadas inconsistências impeditivas (que impedirão uma futura gravação dos dados na base de dados) ou não impeditivas (não impedem a gravação) que funcionam como uma alerta para avaliação do usuário indicando que o dado pode estar com algum problema.</a:t>
            </a:r>
            <a:endParaRPr lang="pt-BR" altLang="pt-BR" sz="2000" b="1" dirty="0">
              <a:solidFill>
                <a:schemeClr val="bg1"/>
              </a:solidFill>
              <a:cs typeface="Arial" panose="020B0604020202020204" pitchFamily="34" charset="0"/>
            </a:endParaRPr>
          </a:p>
        </p:txBody>
      </p:sp>
      <p:sp>
        <p:nvSpPr>
          <p:cNvPr id="10"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18. Validação de Dados Verificados</a:t>
            </a:r>
            <a:endParaRPr lang="pt-BR" altLang="pt-BR" b="1" dirty="0"/>
          </a:p>
        </p:txBody>
      </p:sp>
    </p:spTree>
    <p:extLst>
      <p:ext uri="{BB962C8B-B14F-4D97-AF65-F5344CB8AC3E}">
        <p14:creationId xmlns:p14="http://schemas.microsoft.com/office/powerpoint/2010/main" val="361251074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a:blip r:embed="rId2"/>
          <a:stretch>
            <a:fillRect/>
          </a:stretch>
        </p:blipFill>
        <p:spPr>
          <a:xfrm>
            <a:off x="11311" y="1148895"/>
            <a:ext cx="9123809" cy="4009524"/>
          </a:xfrm>
          <a:prstGeom prst="rect">
            <a:avLst/>
          </a:prstGeom>
        </p:spPr>
      </p:pic>
      <p:pic>
        <p:nvPicPr>
          <p:cNvPr id="4" name="Imagem 3"/>
          <p:cNvPicPr>
            <a:picLocks noChangeAspect="1"/>
          </p:cNvPicPr>
          <p:nvPr/>
        </p:nvPicPr>
        <p:blipFill>
          <a:blip r:embed="rId3"/>
          <a:stretch>
            <a:fillRect/>
          </a:stretch>
        </p:blipFill>
        <p:spPr>
          <a:xfrm>
            <a:off x="77581" y="5445224"/>
            <a:ext cx="7590476" cy="771429"/>
          </a:xfrm>
          <a:prstGeom prst="rect">
            <a:avLst/>
          </a:prstGeom>
        </p:spPr>
      </p:pic>
      <p:sp>
        <p:nvSpPr>
          <p:cNvPr id="10" name="Seta para baixo 9"/>
          <p:cNvSpPr/>
          <p:nvPr/>
        </p:nvSpPr>
        <p:spPr>
          <a:xfrm rot="3645684">
            <a:off x="5662231" y="805760"/>
            <a:ext cx="216024" cy="64494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1" name="Seta para baixo 10"/>
          <p:cNvSpPr/>
          <p:nvPr/>
        </p:nvSpPr>
        <p:spPr>
          <a:xfrm rot="3645684">
            <a:off x="5950262" y="5087708"/>
            <a:ext cx="216024" cy="644948"/>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18. Validação de Dados Verificados</a:t>
            </a:r>
            <a:endParaRPr lang="pt-BR" altLang="pt-BR" b="1" dirty="0"/>
          </a:p>
        </p:txBody>
      </p:sp>
    </p:spTree>
    <p:extLst>
      <p:ext uri="{BB962C8B-B14F-4D97-AF65-F5344CB8AC3E}">
        <p14:creationId xmlns:p14="http://schemas.microsoft.com/office/powerpoint/2010/main" val="312744622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ângulo 6"/>
          <p:cNvSpPr/>
          <p:nvPr/>
        </p:nvSpPr>
        <p:spPr>
          <a:xfrm>
            <a:off x="107504" y="984377"/>
            <a:ext cx="8784976" cy="209288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Para </a:t>
            </a:r>
            <a:r>
              <a:rPr lang="pt-BR" altLang="pt-BR" sz="2000" b="1" dirty="0">
                <a:solidFill>
                  <a:schemeClr val="bg1"/>
                </a:solidFill>
                <a:cs typeface="Arial" panose="020B0604020202020204" pitchFamily="34" charset="0"/>
              </a:rPr>
              <a:t>realizar a </a:t>
            </a:r>
            <a:r>
              <a:rPr lang="pt-BR" altLang="pt-BR" sz="2000" b="1" dirty="0" smtClean="0">
                <a:solidFill>
                  <a:schemeClr val="bg1"/>
                </a:solidFill>
                <a:cs typeface="Arial" panose="020B0604020202020204" pitchFamily="34" charset="0"/>
              </a:rPr>
              <a:t>gravação de </a:t>
            </a:r>
            <a:r>
              <a:rPr lang="pt-BR" altLang="pt-BR" sz="2000" b="1" dirty="0" smtClean="0">
                <a:solidFill>
                  <a:srgbClr val="FFFF66"/>
                </a:solidFill>
                <a:cs typeface="Arial" panose="020B0604020202020204" pitchFamily="34" charset="0"/>
              </a:rPr>
              <a:t>dados verificados por barramento </a:t>
            </a:r>
            <a:r>
              <a:rPr lang="pt-BR" altLang="pt-BR" sz="2000" b="1" dirty="0" smtClean="0">
                <a:solidFill>
                  <a:schemeClr val="bg1"/>
                </a:solidFill>
                <a:cs typeface="Arial" panose="020B0604020202020204" pitchFamily="34" charset="0"/>
              </a:rPr>
              <a:t>de um mês, o </a:t>
            </a:r>
            <a:r>
              <a:rPr lang="pt-BR" altLang="pt-BR" sz="2000" b="1" dirty="0">
                <a:solidFill>
                  <a:schemeClr val="bg1"/>
                </a:solidFill>
                <a:cs typeface="Arial" panose="020B0604020202020204" pitchFamily="34" charset="0"/>
              </a:rPr>
              <a:t>arquivo de dados em foco deverá ser </a:t>
            </a:r>
            <a:r>
              <a:rPr lang="pt-BR" altLang="pt-BR" sz="2000" b="1" dirty="0">
                <a:solidFill>
                  <a:srgbClr val="FFFF66"/>
                </a:solidFill>
                <a:cs typeface="Arial" panose="020B0604020202020204" pitchFamily="34" charset="0"/>
              </a:rPr>
              <a:t>um arquivo gerado pelo sistema</a:t>
            </a:r>
            <a:r>
              <a:rPr lang="pt-BR" altLang="pt-BR" sz="2000" b="1" dirty="0">
                <a:solidFill>
                  <a:schemeClr val="bg1"/>
                </a:solidFill>
                <a:cs typeface="Arial" panose="020B0604020202020204" pitchFamily="34" charset="0"/>
              </a:rPr>
              <a:t> </a:t>
            </a:r>
            <a:r>
              <a:rPr lang="pt-BR" altLang="pt-BR" sz="2000" b="1" dirty="0" smtClean="0">
                <a:solidFill>
                  <a:schemeClr val="bg1"/>
                </a:solidFill>
                <a:cs typeface="Arial" panose="020B0604020202020204" pitchFamily="34" charset="0"/>
              </a:rPr>
              <a:t>e </a:t>
            </a:r>
            <a:r>
              <a:rPr lang="pt-BR" altLang="pt-BR" sz="2000" b="1" dirty="0">
                <a:solidFill>
                  <a:schemeClr val="bg1"/>
                </a:solidFill>
                <a:cs typeface="Arial" panose="020B0604020202020204" pitchFamily="34" charset="0"/>
              </a:rPr>
              <a:t>relativo ao </a:t>
            </a:r>
            <a:r>
              <a:rPr lang="pt-BR" altLang="pt-BR" sz="2000" b="1" dirty="0">
                <a:solidFill>
                  <a:srgbClr val="FFFF66"/>
                </a:solidFill>
                <a:cs typeface="Arial" panose="020B0604020202020204" pitchFamily="34" charset="0"/>
              </a:rPr>
              <a:t>agente e estudo</a:t>
            </a:r>
            <a:r>
              <a:rPr lang="pt-BR" altLang="pt-BR" sz="2000" b="1" dirty="0">
                <a:solidFill>
                  <a:schemeClr val="bg1"/>
                </a:solidFill>
                <a:cs typeface="Arial" panose="020B0604020202020204" pitchFamily="34" charset="0"/>
              </a:rPr>
              <a:t> referenciado nas funcionalidades </a:t>
            </a:r>
            <a:r>
              <a:rPr lang="pt-BR" altLang="pt-BR" sz="2000" b="1" dirty="0">
                <a:solidFill>
                  <a:srgbClr val="FFFF66"/>
                </a:solidFill>
                <a:cs typeface="Arial" panose="020B0604020202020204" pitchFamily="34" charset="0"/>
              </a:rPr>
              <a:t>“Autenticação” e “</a:t>
            </a:r>
            <a:r>
              <a:rPr lang="pt-BR" altLang="pt-BR" sz="2000" b="1" dirty="0" smtClean="0">
                <a:solidFill>
                  <a:srgbClr val="FFFF66"/>
                </a:solidFill>
                <a:cs typeface="Arial" panose="020B0604020202020204" pitchFamily="34" charset="0"/>
              </a:rPr>
              <a:t>Estudos” </a:t>
            </a:r>
            <a:r>
              <a:rPr lang="pt-BR" altLang="pt-BR" sz="2000" b="1" dirty="0">
                <a:solidFill>
                  <a:schemeClr val="bg1"/>
                </a:solidFill>
                <a:cs typeface="Arial" panose="020B0604020202020204" pitchFamily="34" charset="0"/>
              </a:rPr>
              <a:t>do sistema.</a:t>
            </a:r>
          </a:p>
          <a:p>
            <a:pPr marL="342900" indent="-342900" algn="just">
              <a:lnSpc>
                <a:spcPct val="90000"/>
              </a:lnSpc>
              <a:spcBef>
                <a:spcPct val="20000"/>
              </a:spcBef>
              <a:buFont typeface="Arial" panose="020B0604020202020204" pitchFamily="34" charset="0"/>
              <a:buChar char="•"/>
            </a:pPr>
            <a:r>
              <a:rPr lang="pt-BR" altLang="pt-BR" sz="2000" b="1" dirty="0">
                <a:solidFill>
                  <a:schemeClr val="bg1"/>
                </a:solidFill>
                <a:cs typeface="Arial" panose="020B0604020202020204" pitchFamily="34" charset="0"/>
              </a:rPr>
              <a:t>Para tanto o usuário deverá </a:t>
            </a:r>
            <a:r>
              <a:rPr lang="pt-BR" altLang="pt-BR" sz="2000" b="1" dirty="0" smtClean="0">
                <a:solidFill>
                  <a:schemeClr val="bg1"/>
                </a:solidFill>
                <a:cs typeface="Arial" panose="020B0604020202020204" pitchFamily="34" charset="0"/>
              </a:rPr>
              <a:t>acionar </a:t>
            </a:r>
            <a:r>
              <a:rPr lang="pt-BR" altLang="pt-BR" sz="2000" b="1" dirty="0">
                <a:solidFill>
                  <a:schemeClr val="bg1"/>
                </a:solidFill>
                <a:cs typeface="Arial" panose="020B0604020202020204" pitchFamily="34" charset="0"/>
              </a:rPr>
              <a:t>opção</a:t>
            </a:r>
            <a:r>
              <a:rPr lang="pt-BR" altLang="pt-BR" sz="2000" b="1" dirty="0">
                <a:solidFill>
                  <a:srgbClr val="FFFF66"/>
                </a:solidFill>
                <a:cs typeface="Arial" panose="020B0604020202020204" pitchFamily="34" charset="0"/>
              </a:rPr>
              <a:t> “Gravar“ </a:t>
            </a:r>
            <a:r>
              <a:rPr lang="pt-BR" altLang="pt-BR" sz="2000" b="1" dirty="0">
                <a:solidFill>
                  <a:schemeClr val="bg1"/>
                </a:solidFill>
                <a:cs typeface="Arial" panose="020B0604020202020204" pitchFamily="34" charset="0"/>
              </a:rPr>
              <a:t>e a </a:t>
            </a:r>
            <a:r>
              <a:rPr lang="pt-BR" altLang="pt-BR" sz="2000" b="1" dirty="0" err="1">
                <a:solidFill>
                  <a:schemeClr val="bg1"/>
                </a:solidFill>
                <a:cs typeface="Arial" panose="020B0604020202020204" pitchFamily="34" charset="0"/>
              </a:rPr>
              <a:t>subopção</a:t>
            </a:r>
            <a:r>
              <a:rPr lang="pt-BR" altLang="pt-BR" sz="2000" b="1" dirty="0">
                <a:solidFill>
                  <a:schemeClr val="bg1"/>
                </a:solidFill>
                <a:cs typeface="Arial" panose="020B0604020202020204" pitchFamily="34" charset="0"/>
              </a:rPr>
              <a:t> </a:t>
            </a:r>
            <a:r>
              <a:rPr lang="pt-BR" altLang="pt-BR" sz="2000" b="1" dirty="0">
                <a:solidFill>
                  <a:srgbClr val="FFFF66"/>
                </a:solidFill>
                <a:cs typeface="Arial" panose="020B0604020202020204" pitchFamily="34" charset="0"/>
              </a:rPr>
              <a:t>“Dados </a:t>
            </a:r>
            <a:r>
              <a:rPr lang="pt-BR" altLang="pt-BR" sz="2000" b="1" dirty="0" smtClean="0">
                <a:solidFill>
                  <a:srgbClr val="FFFF66"/>
                </a:solidFill>
                <a:cs typeface="Arial" panose="020B0604020202020204" pitchFamily="34" charset="0"/>
              </a:rPr>
              <a:t>Verificados” </a:t>
            </a:r>
            <a:r>
              <a:rPr lang="pt-BR" altLang="pt-BR" sz="2000" b="1" dirty="0">
                <a:solidFill>
                  <a:schemeClr val="bg1"/>
                </a:solidFill>
                <a:cs typeface="Arial" panose="020B0604020202020204" pitchFamily="34" charset="0"/>
              </a:rPr>
              <a:t>da funcionalidade </a:t>
            </a:r>
            <a:r>
              <a:rPr lang="pt-BR" altLang="pt-BR" sz="2000" b="1" dirty="0">
                <a:solidFill>
                  <a:srgbClr val="FFFF66"/>
                </a:solidFill>
                <a:cs typeface="Arial" panose="020B0604020202020204" pitchFamily="34" charset="0"/>
              </a:rPr>
              <a:t>"</a:t>
            </a:r>
            <a:r>
              <a:rPr lang="pt-BR" altLang="pt-BR" sz="2000" b="1" dirty="0" smtClean="0">
                <a:solidFill>
                  <a:srgbClr val="FFFF66"/>
                </a:solidFill>
                <a:cs typeface="Arial" panose="020B0604020202020204" pitchFamily="34" charset="0"/>
              </a:rPr>
              <a:t>Dados e Casos”</a:t>
            </a:r>
            <a:r>
              <a:rPr lang="pt-BR" altLang="pt-BR" sz="2000" b="1" dirty="0" smtClean="0">
                <a:solidFill>
                  <a:schemeClr val="bg1"/>
                </a:solidFill>
                <a:cs typeface="Arial" panose="020B0604020202020204" pitchFamily="34" charset="0"/>
              </a:rPr>
              <a:t> (mesma funcionalidade da validação de dados verificados.</a:t>
            </a:r>
          </a:p>
        </p:txBody>
      </p:sp>
      <p:sp>
        <p:nvSpPr>
          <p:cNvPr id="10"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19. Gravação de Dados Verificados</a:t>
            </a:r>
            <a:endParaRPr lang="pt-BR" altLang="pt-BR" b="1" dirty="0"/>
          </a:p>
        </p:txBody>
      </p:sp>
      <p:pic>
        <p:nvPicPr>
          <p:cNvPr id="11" name="Imagem 10"/>
          <p:cNvPicPr>
            <a:picLocks noChangeAspect="1"/>
          </p:cNvPicPr>
          <p:nvPr/>
        </p:nvPicPr>
        <p:blipFill rotWithShape="1">
          <a:blip r:embed="rId2"/>
          <a:srcRect l="8151" r="39034" b="68712"/>
          <a:stretch/>
        </p:blipFill>
        <p:spPr>
          <a:xfrm>
            <a:off x="1835696" y="4896199"/>
            <a:ext cx="5261549" cy="1368235"/>
          </a:xfrm>
          <a:prstGeom prst="rect">
            <a:avLst/>
          </a:prstGeom>
        </p:spPr>
      </p:pic>
      <p:pic>
        <p:nvPicPr>
          <p:cNvPr id="12" name="Imagem 11"/>
          <p:cNvPicPr>
            <a:picLocks noChangeAspect="1"/>
          </p:cNvPicPr>
          <p:nvPr/>
        </p:nvPicPr>
        <p:blipFill rotWithShape="1">
          <a:blip r:embed="rId3"/>
          <a:srcRect r="72214" b="85954"/>
          <a:stretch/>
        </p:blipFill>
        <p:spPr bwMode="auto">
          <a:xfrm>
            <a:off x="1835696" y="3861048"/>
            <a:ext cx="5254243" cy="1492632"/>
          </a:xfrm>
          <a:prstGeom prst="rect">
            <a:avLst/>
          </a:prstGeom>
          <a:ln>
            <a:noFill/>
          </a:ln>
          <a:extLst>
            <a:ext uri="{53640926-AAD7-44D8-BBD7-CCE9431645EC}">
              <a14:shadowObscured xmlns:a14="http://schemas.microsoft.com/office/drawing/2010/main"/>
            </a:ext>
          </a:extLst>
        </p:spPr>
      </p:pic>
      <p:sp>
        <p:nvSpPr>
          <p:cNvPr id="13" name="Seta para baixo 12"/>
          <p:cNvSpPr/>
          <p:nvPr/>
        </p:nvSpPr>
        <p:spPr>
          <a:xfrm rot="10800000">
            <a:off x="3648166" y="4607364"/>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Seta para baixo 13"/>
          <p:cNvSpPr/>
          <p:nvPr/>
        </p:nvSpPr>
        <p:spPr>
          <a:xfrm rot="10800000">
            <a:off x="2140319" y="5029071"/>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9" name="Seta para baixo 18"/>
          <p:cNvSpPr/>
          <p:nvPr/>
        </p:nvSpPr>
        <p:spPr>
          <a:xfrm rot="10800000">
            <a:off x="1919974" y="5761090"/>
            <a:ext cx="216024" cy="214444"/>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0" name="Seta para baixo 19"/>
          <p:cNvSpPr/>
          <p:nvPr/>
        </p:nvSpPr>
        <p:spPr>
          <a:xfrm rot="10800000">
            <a:off x="6156176" y="5298454"/>
            <a:ext cx="216024" cy="35352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33506309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07504" y="1052736"/>
            <a:ext cx="5284192" cy="209288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sistema apresentará a </a:t>
            </a:r>
            <a:r>
              <a:rPr lang="pt-BR" altLang="pt-BR" sz="2000" b="1" dirty="0">
                <a:solidFill>
                  <a:schemeClr val="bg1"/>
                </a:solidFill>
                <a:cs typeface="Arial" panose="020B0604020202020204" pitchFamily="34" charset="0"/>
              </a:rPr>
              <a:t>tela </a:t>
            </a:r>
            <a:r>
              <a:rPr lang="pt-BR" altLang="pt-BR" sz="2000" b="1" dirty="0" smtClean="0">
                <a:solidFill>
                  <a:schemeClr val="bg1"/>
                </a:solidFill>
                <a:cs typeface="Arial" panose="020B0604020202020204" pitchFamily="34" charset="0"/>
              </a:rPr>
              <a:t>“</a:t>
            </a:r>
            <a:r>
              <a:rPr lang="pt-BR" altLang="pt-BR" sz="2000" b="1" dirty="0" smtClean="0">
                <a:solidFill>
                  <a:srgbClr val="FFFF66"/>
                </a:solidFill>
                <a:cs typeface="Arial" panose="020B0604020202020204" pitchFamily="34" charset="0"/>
              </a:rPr>
              <a:t>Gravar dados Verificados na Base do SCPCB</a:t>
            </a:r>
            <a:r>
              <a:rPr lang="pt-BR" altLang="pt-BR" sz="2000" b="1" dirty="0" smtClean="0">
                <a:solidFill>
                  <a:schemeClr val="bg1"/>
                </a:solidFill>
                <a:cs typeface="Arial" panose="020B0604020202020204" pitchFamily="34" charset="0"/>
              </a:rPr>
              <a:t>”.</a:t>
            </a:r>
            <a:endParaRPr lang="pt-BR" altLang="pt-BR" sz="2000" b="1" dirty="0">
              <a:solidFill>
                <a:schemeClr val="bg1"/>
              </a:solidFill>
              <a:cs typeface="Arial" panose="020B0604020202020204" pitchFamily="34" charset="0"/>
            </a:endParaRPr>
          </a:p>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Nessa tela, o usuário deverá </a:t>
            </a:r>
            <a:r>
              <a:rPr lang="pt-BR" altLang="pt-BR" sz="2000" b="1" dirty="0" smtClean="0">
                <a:solidFill>
                  <a:srgbClr val="FFFF66"/>
                </a:solidFill>
                <a:cs typeface="Arial" panose="020B0604020202020204" pitchFamily="34" charset="0"/>
              </a:rPr>
              <a:t>selecionar os meses que deseja realizar a gravação dos dados verificados por barramento </a:t>
            </a:r>
            <a:r>
              <a:rPr lang="pt-BR" altLang="pt-BR" sz="2000" b="1" dirty="0" smtClean="0">
                <a:solidFill>
                  <a:schemeClr val="bg1"/>
                </a:solidFill>
                <a:cs typeface="Arial" panose="020B0604020202020204" pitchFamily="34" charset="0"/>
              </a:rPr>
              <a:t>e posteriormente acionar a opção “</a:t>
            </a:r>
            <a:r>
              <a:rPr lang="pt-BR" altLang="pt-BR" sz="2000" b="1" dirty="0" smtClean="0">
                <a:solidFill>
                  <a:srgbClr val="FFFF66"/>
                </a:solidFill>
                <a:cs typeface="Arial" panose="020B0604020202020204" pitchFamily="34" charset="0"/>
              </a:rPr>
              <a:t>Validar Dados</a:t>
            </a:r>
            <a:r>
              <a:rPr lang="pt-BR" altLang="pt-BR" sz="2000" b="1" dirty="0" smtClean="0">
                <a:solidFill>
                  <a:schemeClr val="bg1"/>
                </a:solidFill>
                <a:cs typeface="Arial" panose="020B0604020202020204" pitchFamily="34" charset="0"/>
              </a:rPr>
              <a:t>”.</a:t>
            </a:r>
            <a:endParaRPr lang="pt-BR" altLang="pt-BR" sz="2000" b="1" dirty="0">
              <a:solidFill>
                <a:schemeClr val="bg1"/>
              </a:solidFill>
              <a:cs typeface="Arial" panose="020B0604020202020204" pitchFamily="34" charset="0"/>
            </a:endParaRPr>
          </a:p>
        </p:txBody>
      </p:sp>
      <p:sp>
        <p:nvSpPr>
          <p:cNvPr id="17" name="Retângulo 16"/>
          <p:cNvSpPr/>
          <p:nvPr/>
        </p:nvSpPr>
        <p:spPr>
          <a:xfrm>
            <a:off x="380976" y="3504200"/>
            <a:ext cx="3672408" cy="143116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sz="1500" b="1" dirty="0" smtClean="0">
                <a:solidFill>
                  <a:srgbClr val="FFFF66"/>
                </a:solidFill>
                <a:cs typeface="Arial" panose="020B0604020202020204" pitchFamily="34" charset="0"/>
              </a:rPr>
              <a:t>Observação: </a:t>
            </a:r>
          </a:p>
          <a:p>
            <a:pPr algn="just">
              <a:lnSpc>
                <a:spcPct val="90000"/>
              </a:lnSpc>
              <a:spcBef>
                <a:spcPct val="20000"/>
              </a:spcBef>
            </a:pPr>
            <a:r>
              <a:rPr lang="pt-BR" altLang="pt-BR" sz="1500" b="1" dirty="0" smtClean="0">
                <a:solidFill>
                  <a:schemeClr val="bg1"/>
                </a:solidFill>
                <a:cs typeface="Arial" panose="020B0604020202020204" pitchFamily="34" charset="0"/>
              </a:rPr>
              <a:t>Serão apresentadas os meses disponíveis para gravação de dados verificados. </a:t>
            </a:r>
          </a:p>
          <a:p>
            <a:pPr algn="just">
              <a:lnSpc>
                <a:spcPct val="90000"/>
              </a:lnSpc>
              <a:spcBef>
                <a:spcPct val="20000"/>
              </a:spcBef>
            </a:pPr>
            <a:r>
              <a:rPr lang="pt-BR" altLang="pt-BR" sz="1500" b="1" dirty="0" smtClean="0">
                <a:solidFill>
                  <a:schemeClr val="bg1"/>
                </a:solidFill>
                <a:cs typeface="Arial" panose="020B0604020202020204" pitchFamily="34" charset="0"/>
              </a:rPr>
              <a:t>Motivo para revisão de dados não deve ser preenchido na primeira gravação de um determinado mês.</a:t>
            </a:r>
          </a:p>
        </p:txBody>
      </p:sp>
      <p:pic>
        <p:nvPicPr>
          <p:cNvPr id="4" name="Imagem 3"/>
          <p:cNvPicPr>
            <a:picLocks noChangeAspect="1"/>
          </p:cNvPicPr>
          <p:nvPr/>
        </p:nvPicPr>
        <p:blipFill>
          <a:blip r:embed="rId2"/>
          <a:stretch>
            <a:fillRect/>
          </a:stretch>
        </p:blipFill>
        <p:spPr>
          <a:xfrm>
            <a:off x="5575259" y="1052736"/>
            <a:ext cx="3430240" cy="4911479"/>
          </a:xfrm>
          <a:prstGeom prst="rect">
            <a:avLst/>
          </a:prstGeom>
        </p:spPr>
      </p:pic>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19. Gravação de Dados Verificados</a:t>
            </a:r>
            <a:endParaRPr lang="pt-BR" altLang="pt-BR" b="1" dirty="0"/>
          </a:p>
        </p:txBody>
      </p:sp>
    </p:spTree>
    <p:extLst>
      <p:ext uri="{BB962C8B-B14F-4D97-AF65-F5344CB8AC3E}">
        <p14:creationId xmlns:p14="http://schemas.microsoft.com/office/powerpoint/2010/main" val="405133477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ângulo 6"/>
          <p:cNvSpPr/>
          <p:nvPr/>
        </p:nvSpPr>
        <p:spPr>
          <a:xfrm>
            <a:off x="251520" y="908720"/>
            <a:ext cx="8784976" cy="9233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É necessário que as </a:t>
            </a:r>
            <a:r>
              <a:rPr lang="pt-BR" altLang="pt-BR" sz="2000" b="1" dirty="0" smtClean="0">
                <a:solidFill>
                  <a:srgbClr val="FFFF66"/>
                </a:solidFill>
                <a:cs typeface="Arial" panose="020B0604020202020204" pitchFamily="34" charset="0"/>
              </a:rPr>
              <a:t>planilhas</a:t>
            </a:r>
            <a:r>
              <a:rPr lang="pt-BR" altLang="pt-BR" sz="2000" b="1" dirty="0" smtClean="0">
                <a:solidFill>
                  <a:schemeClr val="bg1"/>
                </a:solidFill>
                <a:cs typeface="Arial" panose="020B0604020202020204" pitchFamily="34" charset="0"/>
              </a:rPr>
              <a:t> que contem os meses selecionados </a:t>
            </a:r>
            <a:r>
              <a:rPr lang="pt-BR" altLang="pt-BR" sz="2000" b="1" dirty="0" smtClean="0">
                <a:solidFill>
                  <a:srgbClr val="FFFF66"/>
                </a:solidFill>
                <a:cs typeface="Arial" panose="020B0604020202020204" pitchFamily="34" charset="0"/>
              </a:rPr>
              <a:t>estejam presentes no arquivo </a:t>
            </a:r>
            <a:r>
              <a:rPr lang="pt-BR" altLang="pt-BR" sz="2000" b="1" dirty="0" smtClean="0">
                <a:solidFill>
                  <a:schemeClr val="bg1"/>
                </a:solidFill>
                <a:cs typeface="Arial" panose="020B0604020202020204" pitchFamily="34" charset="0"/>
              </a:rPr>
              <a:t>em foco e os nomes das abas e layout das planilha estejam no padrão.</a:t>
            </a:r>
          </a:p>
        </p:txBody>
      </p:sp>
      <p:sp>
        <p:nvSpPr>
          <p:cNvPr id="10" name="Retângulo 9"/>
          <p:cNvSpPr/>
          <p:nvPr/>
        </p:nvSpPr>
        <p:spPr>
          <a:xfrm>
            <a:off x="186325" y="1977026"/>
            <a:ext cx="8784976" cy="1477328"/>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Após acionamento da opção “</a:t>
            </a:r>
            <a:r>
              <a:rPr lang="pt-BR" altLang="pt-BR" sz="2000" b="1" dirty="0" smtClean="0">
                <a:solidFill>
                  <a:srgbClr val="FFFF66"/>
                </a:solidFill>
                <a:cs typeface="Arial" panose="020B0604020202020204" pitchFamily="34" charset="0"/>
              </a:rPr>
              <a:t>Gravar Dados</a:t>
            </a:r>
            <a:r>
              <a:rPr lang="pt-BR" altLang="pt-BR" sz="2000" b="1" dirty="0" smtClean="0">
                <a:solidFill>
                  <a:schemeClr val="bg1"/>
                </a:solidFill>
                <a:cs typeface="Arial" panose="020B0604020202020204" pitchFamily="34" charset="0"/>
              </a:rPr>
              <a:t>” o sistema realiza automaticamente a validação de dados verificados dos meses selecionados na tela e que constam do arquivo e </a:t>
            </a:r>
            <a:r>
              <a:rPr lang="pt-BR" altLang="pt-BR" sz="2000" b="1" dirty="0" smtClean="0">
                <a:solidFill>
                  <a:srgbClr val="FFFF66"/>
                </a:solidFill>
                <a:cs typeface="Arial" panose="020B0604020202020204" pitchFamily="34" charset="0"/>
              </a:rPr>
              <a:t>emite arquivo relatório </a:t>
            </a:r>
            <a:r>
              <a:rPr lang="pt-BR" altLang="pt-BR" sz="2000" b="1" dirty="0" smtClean="0">
                <a:solidFill>
                  <a:schemeClr val="bg1"/>
                </a:solidFill>
                <a:cs typeface="Arial" panose="020B0604020202020204" pitchFamily="34" charset="0"/>
              </a:rPr>
              <a:t>(numa outra instância do Excel</a:t>
            </a:r>
            <a:r>
              <a:rPr lang="pt-BR" altLang="pt-BR" sz="2000" b="1" dirty="0">
                <a:solidFill>
                  <a:schemeClr val="bg1"/>
                </a:solidFill>
                <a:cs typeface="Arial" panose="020B0604020202020204" pitchFamily="34" charset="0"/>
              </a:rPr>
              <a:t>) </a:t>
            </a:r>
            <a:r>
              <a:rPr lang="pt-BR" altLang="pt-BR" sz="2000" b="1" dirty="0" smtClean="0">
                <a:solidFill>
                  <a:schemeClr val="bg1"/>
                </a:solidFill>
                <a:cs typeface="Arial" panose="020B0604020202020204" pitchFamily="34" charset="0"/>
              </a:rPr>
              <a:t>onde são apontadas as inconsistências encontradas, caso existam. As inconsistências cruzadas também serão consideradas.</a:t>
            </a:r>
            <a:endParaRPr lang="pt-BR" altLang="pt-BR" sz="2000" b="1" dirty="0">
              <a:solidFill>
                <a:schemeClr val="bg1"/>
              </a:solidFill>
              <a:cs typeface="Arial" panose="020B0604020202020204" pitchFamily="34" charset="0"/>
            </a:endParaRPr>
          </a:p>
        </p:txBody>
      </p:sp>
      <p:sp>
        <p:nvSpPr>
          <p:cNvPr id="11" name="Retângulo 10"/>
          <p:cNvSpPr/>
          <p:nvPr/>
        </p:nvSpPr>
        <p:spPr>
          <a:xfrm>
            <a:off x="162082" y="3527256"/>
            <a:ext cx="8784976" cy="6463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Caso todos meses selecionados apresentem inconsistência impeditivas, os sistema aprestará a mensagem abaixo impedido a gravação dos dados.</a:t>
            </a:r>
            <a:endParaRPr lang="pt-BR" altLang="pt-BR" sz="2000" b="1" dirty="0">
              <a:solidFill>
                <a:schemeClr val="bg1"/>
              </a:solidFill>
              <a:cs typeface="Arial" panose="020B0604020202020204" pitchFamily="34" charset="0"/>
            </a:endParaRPr>
          </a:p>
        </p:txBody>
      </p:sp>
      <p:pic>
        <p:nvPicPr>
          <p:cNvPr id="12" name="Imagem 11"/>
          <p:cNvPicPr>
            <a:picLocks noChangeAspect="1"/>
          </p:cNvPicPr>
          <p:nvPr/>
        </p:nvPicPr>
        <p:blipFill>
          <a:blip r:embed="rId2"/>
          <a:stretch>
            <a:fillRect/>
          </a:stretch>
        </p:blipFill>
        <p:spPr>
          <a:xfrm>
            <a:off x="2195736" y="4335697"/>
            <a:ext cx="5109774" cy="2056247"/>
          </a:xfrm>
          <a:prstGeom prst="rect">
            <a:avLst/>
          </a:prstGeom>
        </p:spPr>
      </p:pic>
      <p:sp>
        <p:nvSpPr>
          <p:cNvPr id="13"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19. Gravação de Dados Verificados</a:t>
            </a:r>
            <a:endParaRPr lang="pt-BR" altLang="pt-BR" b="1" dirty="0"/>
          </a:p>
        </p:txBody>
      </p:sp>
    </p:spTree>
    <p:extLst>
      <p:ext uri="{BB962C8B-B14F-4D97-AF65-F5344CB8AC3E}">
        <p14:creationId xmlns:p14="http://schemas.microsoft.com/office/powerpoint/2010/main" val="122778130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ângulo 5"/>
          <p:cNvSpPr/>
          <p:nvPr/>
        </p:nvSpPr>
        <p:spPr>
          <a:xfrm>
            <a:off x="112357" y="836712"/>
            <a:ext cx="8784976" cy="9233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Caso pelo menos um mês não apresente inconsistência impeditivas, os sistema apresentará a </a:t>
            </a:r>
            <a:r>
              <a:rPr lang="pt-BR" altLang="pt-BR" sz="2000" b="1" dirty="0" smtClean="0">
                <a:solidFill>
                  <a:srgbClr val="FFFF66"/>
                </a:solidFill>
                <a:cs typeface="Arial" panose="020B0604020202020204" pitchFamily="34" charset="0"/>
              </a:rPr>
              <a:t>tela de detalhamento de gravação dos dados verificados</a:t>
            </a:r>
            <a:r>
              <a:rPr lang="pt-BR" altLang="pt-BR" sz="2000" b="1" dirty="0" smtClean="0">
                <a:solidFill>
                  <a:schemeClr val="bg1"/>
                </a:solidFill>
                <a:cs typeface="Arial" panose="020B0604020202020204" pitchFamily="34" charset="0"/>
              </a:rPr>
              <a:t> para confirmação ou não da gravação de dados.</a:t>
            </a:r>
            <a:endParaRPr lang="pt-BR" altLang="pt-BR" sz="2000" b="1" dirty="0">
              <a:solidFill>
                <a:schemeClr val="bg1"/>
              </a:solidFill>
              <a:cs typeface="Arial" panose="020B0604020202020204" pitchFamily="34" charset="0"/>
            </a:endParaRPr>
          </a:p>
        </p:txBody>
      </p:sp>
      <p:pic>
        <p:nvPicPr>
          <p:cNvPr id="8" name="Imagem 7"/>
          <p:cNvPicPr>
            <a:picLocks noChangeAspect="1"/>
          </p:cNvPicPr>
          <p:nvPr/>
        </p:nvPicPr>
        <p:blipFill>
          <a:blip r:embed="rId2"/>
          <a:stretch>
            <a:fillRect/>
          </a:stretch>
        </p:blipFill>
        <p:spPr>
          <a:xfrm>
            <a:off x="472397" y="2007088"/>
            <a:ext cx="8064896" cy="4277175"/>
          </a:xfrm>
          <a:prstGeom prst="rect">
            <a:avLst/>
          </a:prstGeom>
        </p:spPr>
      </p:pic>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19. Gravação de Dados Verificados</a:t>
            </a:r>
            <a:endParaRPr lang="pt-BR" altLang="pt-BR" b="1" dirty="0"/>
          </a:p>
        </p:txBody>
      </p:sp>
    </p:spTree>
    <p:extLst>
      <p:ext uri="{BB962C8B-B14F-4D97-AF65-F5344CB8AC3E}">
        <p14:creationId xmlns:p14="http://schemas.microsoft.com/office/powerpoint/2010/main" val="2785611587"/>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179512" y="836712"/>
            <a:ext cx="8784976" cy="1865126"/>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Essa tela apresenta as seguintes informações:</a:t>
            </a:r>
          </a:p>
          <a:p>
            <a:pPr marL="342900" indent="-34290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Os </a:t>
            </a:r>
            <a:r>
              <a:rPr lang="pt-BR" altLang="pt-BR" b="1" dirty="0" smtClean="0">
                <a:solidFill>
                  <a:srgbClr val="FFFF66"/>
                </a:solidFill>
                <a:cs typeface="Arial" panose="020B0604020202020204" pitchFamily="34" charset="0"/>
              </a:rPr>
              <a:t>meses </a:t>
            </a:r>
            <a:r>
              <a:rPr lang="pt-BR" altLang="pt-BR" b="1" dirty="0" smtClean="0">
                <a:solidFill>
                  <a:schemeClr val="bg1"/>
                </a:solidFill>
                <a:cs typeface="Arial" panose="020B0604020202020204" pitchFamily="34" charset="0"/>
              </a:rPr>
              <a:t>da gravação;</a:t>
            </a:r>
          </a:p>
          <a:p>
            <a:pPr marL="342900" indent="-34290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Se cada o mês da gravação apresenta </a:t>
            </a:r>
            <a:r>
              <a:rPr lang="pt-BR" altLang="pt-BR" b="1" dirty="0" smtClean="0">
                <a:solidFill>
                  <a:srgbClr val="FFFF66"/>
                </a:solidFill>
                <a:cs typeface="Arial" panose="020B0604020202020204" pitchFamily="34" charset="0"/>
              </a:rPr>
              <a:t>inconsistências não impeditivas;</a:t>
            </a:r>
          </a:p>
          <a:p>
            <a:pPr marL="342900" indent="-34290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A </a:t>
            </a:r>
            <a:r>
              <a:rPr lang="pt-BR" altLang="pt-BR" b="1" dirty="0" smtClean="0">
                <a:solidFill>
                  <a:srgbClr val="FFFF66"/>
                </a:solidFill>
                <a:cs typeface="Arial" panose="020B0604020202020204" pitchFamily="34" charset="0"/>
              </a:rPr>
              <a:t>situação</a:t>
            </a:r>
            <a:r>
              <a:rPr lang="pt-BR" altLang="pt-BR" b="1" dirty="0" smtClean="0">
                <a:solidFill>
                  <a:schemeClr val="bg1"/>
                </a:solidFill>
                <a:cs typeface="Arial" panose="020B0604020202020204" pitchFamily="34" charset="0"/>
              </a:rPr>
              <a:t> quanto ao envio de dados,</a:t>
            </a:r>
            <a:r>
              <a:rPr lang="pt-BR" altLang="pt-BR" b="1" dirty="0" smtClean="0">
                <a:solidFill>
                  <a:srgbClr val="FFFF66"/>
                </a:solidFill>
                <a:cs typeface="Arial" panose="020B0604020202020204" pitchFamily="34" charset="0"/>
              </a:rPr>
              <a:t> </a:t>
            </a:r>
            <a:r>
              <a:rPr lang="pt-BR" altLang="pt-BR" b="1" dirty="0" smtClean="0">
                <a:solidFill>
                  <a:schemeClr val="bg1"/>
                </a:solidFill>
                <a:cs typeface="Arial" panose="020B0604020202020204" pitchFamily="34" charset="0"/>
              </a:rPr>
              <a:t>se confirmada a gravação;</a:t>
            </a:r>
          </a:p>
          <a:p>
            <a:pPr marL="342900" indent="-34290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Se  os dados foram </a:t>
            </a:r>
            <a:r>
              <a:rPr lang="pt-BR" altLang="pt-BR" b="1" dirty="0" smtClean="0">
                <a:solidFill>
                  <a:srgbClr val="FFFF66"/>
                </a:solidFill>
                <a:cs typeface="Arial" panose="020B0604020202020204" pitchFamily="34" charset="0"/>
              </a:rPr>
              <a:t>aprovados;</a:t>
            </a:r>
          </a:p>
          <a:p>
            <a:pPr marL="342900" indent="-34290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Se é uma </a:t>
            </a:r>
            <a:r>
              <a:rPr lang="pt-BR" altLang="pt-BR" b="1" dirty="0" smtClean="0">
                <a:solidFill>
                  <a:srgbClr val="FFFF66"/>
                </a:solidFill>
                <a:cs typeface="Arial" panose="020B0604020202020204" pitchFamily="34" charset="0"/>
              </a:rPr>
              <a:t>revisão</a:t>
            </a:r>
            <a:r>
              <a:rPr lang="pt-BR" altLang="pt-BR" b="1" dirty="0" smtClean="0">
                <a:solidFill>
                  <a:schemeClr val="bg1"/>
                </a:solidFill>
                <a:cs typeface="Arial" panose="020B0604020202020204" pitchFamily="34" charset="0"/>
              </a:rPr>
              <a:t>.</a:t>
            </a:r>
            <a:endParaRPr lang="pt-BR" altLang="pt-BR" b="1" dirty="0">
              <a:solidFill>
                <a:schemeClr val="bg1"/>
              </a:solidFill>
              <a:cs typeface="Arial" panose="020B0604020202020204" pitchFamily="34" charset="0"/>
            </a:endParaRPr>
          </a:p>
        </p:txBody>
      </p:sp>
      <p:sp>
        <p:nvSpPr>
          <p:cNvPr id="7" name="Retângulo 6"/>
          <p:cNvSpPr/>
          <p:nvPr/>
        </p:nvSpPr>
        <p:spPr>
          <a:xfrm>
            <a:off x="158965" y="3108256"/>
            <a:ext cx="8784976" cy="590931"/>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Após a confirmação será emitida a mensagem sobre a finalização do processo de gravação:</a:t>
            </a:r>
            <a:endParaRPr lang="pt-BR" altLang="pt-BR" b="1" dirty="0">
              <a:solidFill>
                <a:schemeClr val="bg1"/>
              </a:solidFill>
              <a:cs typeface="Arial" panose="020B0604020202020204" pitchFamily="34" charset="0"/>
            </a:endParaRPr>
          </a:p>
        </p:txBody>
      </p:sp>
      <p:pic>
        <p:nvPicPr>
          <p:cNvPr id="10" name="Imagem 9"/>
          <p:cNvPicPr>
            <a:picLocks noChangeAspect="1"/>
          </p:cNvPicPr>
          <p:nvPr/>
        </p:nvPicPr>
        <p:blipFill>
          <a:blip r:embed="rId2"/>
          <a:stretch>
            <a:fillRect/>
          </a:stretch>
        </p:blipFill>
        <p:spPr>
          <a:xfrm>
            <a:off x="2550923" y="3999227"/>
            <a:ext cx="2952328" cy="1339120"/>
          </a:xfrm>
          <a:prstGeom prst="rect">
            <a:avLst/>
          </a:prstGeom>
        </p:spPr>
      </p:pic>
      <p:sp>
        <p:nvSpPr>
          <p:cNvPr id="8"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19. Gravação de Dados Verificados</a:t>
            </a:r>
            <a:endParaRPr lang="pt-BR" altLang="pt-BR" b="1" dirty="0"/>
          </a:p>
        </p:txBody>
      </p:sp>
    </p:spTree>
    <p:extLst>
      <p:ext uri="{BB962C8B-B14F-4D97-AF65-F5344CB8AC3E}">
        <p14:creationId xmlns:p14="http://schemas.microsoft.com/office/powerpoint/2010/main" val="46872207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m 10"/>
          <p:cNvPicPr>
            <a:picLocks noChangeAspect="1"/>
          </p:cNvPicPr>
          <p:nvPr/>
        </p:nvPicPr>
        <p:blipFill rotWithShape="1">
          <a:blip r:embed="rId2"/>
          <a:srcRect r="67952" b="85756"/>
          <a:stretch/>
        </p:blipFill>
        <p:spPr bwMode="auto">
          <a:xfrm>
            <a:off x="1692565" y="2458159"/>
            <a:ext cx="5763531" cy="1440354"/>
          </a:xfrm>
          <a:prstGeom prst="rect">
            <a:avLst/>
          </a:prstGeom>
          <a:ln>
            <a:noFill/>
          </a:ln>
          <a:extLst>
            <a:ext uri="{53640926-AAD7-44D8-BBD7-CCE9431645EC}">
              <a14:shadowObscured xmlns:a14="http://schemas.microsoft.com/office/drawing/2010/main"/>
            </a:ext>
          </a:extLst>
        </p:spPr>
      </p:pic>
      <p:sp>
        <p:nvSpPr>
          <p:cNvPr id="2"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20. Status e Gravações - Dados Previstos</a:t>
            </a:r>
            <a:endParaRPr lang="pt-BR" altLang="pt-BR" b="1" dirty="0"/>
          </a:p>
        </p:txBody>
      </p:sp>
      <p:sp>
        <p:nvSpPr>
          <p:cNvPr id="8" name="Retângulo 7"/>
          <p:cNvSpPr/>
          <p:nvPr/>
        </p:nvSpPr>
        <p:spPr>
          <a:xfrm>
            <a:off x="107504" y="908720"/>
            <a:ext cx="8784976" cy="120032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gn="just">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Para </a:t>
            </a:r>
            <a:r>
              <a:rPr lang="pt-BR" altLang="pt-BR" sz="2000" b="1" dirty="0">
                <a:solidFill>
                  <a:schemeClr val="bg1"/>
                </a:solidFill>
                <a:cs typeface="Arial" panose="020B0604020202020204" pitchFamily="34" charset="0"/>
              </a:rPr>
              <a:t>verificar </a:t>
            </a:r>
            <a:r>
              <a:rPr lang="pt-BR" altLang="pt-BR" sz="2000" b="1" dirty="0" smtClean="0">
                <a:solidFill>
                  <a:schemeClr val="bg1"/>
                </a:solidFill>
                <a:cs typeface="Arial" panose="020B0604020202020204" pitchFamily="34" charset="0"/>
              </a:rPr>
              <a:t>o status do agente (quanto a entrega de dado), o status </a:t>
            </a:r>
            <a:r>
              <a:rPr lang="pt-BR" altLang="pt-BR" sz="2000" b="1" dirty="0">
                <a:solidFill>
                  <a:schemeClr val="bg1"/>
                </a:solidFill>
                <a:cs typeface="Arial" panose="020B0604020202020204" pitchFamily="34" charset="0"/>
              </a:rPr>
              <a:t>dos tipos de dados </a:t>
            </a:r>
            <a:r>
              <a:rPr lang="pt-BR" altLang="pt-BR" sz="2000" b="1" dirty="0" smtClean="0">
                <a:solidFill>
                  <a:schemeClr val="bg1"/>
                </a:solidFill>
                <a:cs typeface="Arial" panose="020B0604020202020204" pitchFamily="34" charset="0"/>
              </a:rPr>
              <a:t>previstos e </a:t>
            </a:r>
            <a:r>
              <a:rPr lang="pt-BR" altLang="pt-BR" sz="2000" b="1" dirty="0">
                <a:solidFill>
                  <a:schemeClr val="bg1"/>
                </a:solidFill>
                <a:cs typeface="Arial" panose="020B0604020202020204" pitchFamily="34" charset="0"/>
              </a:rPr>
              <a:t>versões de </a:t>
            </a:r>
            <a:r>
              <a:rPr lang="pt-BR" altLang="pt-BR" sz="2000" b="1" dirty="0" smtClean="0">
                <a:solidFill>
                  <a:schemeClr val="bg1"/>
                </a:solidFill>
                <a:cs typeface="Arial" panose="020B0604020202020204" pitchFamily="34" charset="0"/>
              </a:rPr>
              <a:t>gravação, referentes a um estudo, o </a:t>
            </a:r>
            <a:r>
              <a:rPr lang="pt-BR" altLang="pt-BR" sz="2000" b="1" dirty="0">
                <a:solidFill>
                  <a:schemeClr val="bg1"/>
                </a:solidFill>
                <a:cs typeface="Arial" panose="020B0604020202020204" pitchFamily="34" charset="0"/>
              </a:rPr>
              <a:t>usuário deverá </a:t>
            </a:r>
            <a:r>
              <a:rPr lang="pt-BR" altLang="pt-BR" sz="2000" b="1" dirty="0" smtClean="0">
                <a:solidFill>
                  <a:schemeClr val="bg1"/>
                </a:solidFill>
                <a:cs typeface="Arial" panose="020B0604020202020204" pitchFamily="34" charset="0"/>
              </a:rPr>
              <a:t>acionar </a:t>
            </a:r>
            <a:r>
              <a:rPr lang="pt-BR" altLang="pt-BR" sz="2000" b="1" dirty="0">
                <a:solidFill>
                  <a:schemeClr val="bg1"/>
                </a:solidFill>
                <a:cs typeface="Arial" panose="020B0604020202020204" pitchFamily="34" charset="0"/>
              </a:rPr>
              <a:t>opção </a:t>
            </a:r>
            <a:r>
              <a:rPr lang="pt-BR" altLang="pt-BR" sz="2000" b="1" dirty="0" smtClean="0">
                <a:solidFill>
                  <a:srgbClr val="FFFF66"/>
                </a:solidFill>
                <a:cs typeface="Arial" panose="020B0604020202020204" pitchFamily="34" charset="0"/>
              </a:rPr>
              <a:t>“Status e Gravações” </a:t>
            </a:r>
            <a:r>
              <a:rPr lang="pt-BR" altLang="pt-BR" sz="2000" b="1" dirty="0" smtClean="0">
                <a:solidFill>
                  <a:schemeClr val="bg1"/>
                </a:solidFill>
                <a:cs typeface="Arial" panose="020B0604020202020204" pitchFamily="34" charset="0"/>
              </a:rPr>
              <a:t>e a </a:t>
            </a:r>
            <a:r>
              <a:rPr lang="pt-BR" altLang="pt-BR" sz="2000" b="1" dirty="0" err="1" smtClean="0">
                <a:solidFill>
                  <a:schemeClr val="bg1"/>
                </a:solidFill>
                <a:cs typeface="Arial" panose="020B0604020202020204" pitchFamily="34" charset="0"/>
              </a:rPr>
              <a:t>subopção</a:t>
            </a:r>
            <a:r>
              <a:rPr lang="pt-BR" altLang="pt-BR" sz="2000" b="1" dirty="0" smtClean="0">
                <a:solidFill>
                  <a:schemeClr val="bg1"/>
                </a:solidFill>
                <a:cs typeface="Arial" panose="020B0604020202020204" pitchFamily="34" charset="0"/>
              </a:rPr>
              <a:t> </a:t>
            </a:r>
            <a:r>
              <a:rPr lang="pt-BR" altLang="pt-BR" sz="2000" b="1" dirty="0" smtClean="0">
                <a:solidFill>
                  <a:srgbClr val="FFFF66"/>
                </a:solidFill>
                <a:cs typeface="Arial" panose="020B0604020202020204" pitchFamily="34" charset="0"/>
              </a:rPr>
              <a:t>“Dados Previstos” </a:t>
            </a:r>
            <a:r>
              <a:rPr lang="pt-BR" altLang="pt-BR" sz="2000" b="1" dirty="0" smtClean="0">
                <a:solidFill>
                  <a:schemeClr val="bg1"/>
                </a:solidFill>
                <a:cs typeface="Arial" panose="020B0604020202020204" pitchFamily="34" charset="0"/>
              </a:rPr>
              <a:t>da </a:t>
            </a:r>
            <a:r>
              <a:rPr lang="pt-BR" altLang="pt-BR" sz="2000" b="1" dirty="0">
                <a:solidFill>
                  <a:schemeClr val="bg1"/>
                </a:solidFill>
                <a:cs typeface="Arial" panose="020B0604020202020204" pitchFamily="34" charset="0"/>
              </a:rPr>
              <a:t>funcionalidade </a:t>
            </a:r>
            <a:r>
              <a:rPr lang="pt-BR" altLang="pt-BR" sz="2000" b="1" dirty="0" smtClean="0">
                <a:solidFill>
                  <a:srgbClr val="FFFF66"/>
                </a:solidFill>
                <a:cs typeface="Arial" panose="020B0604020202020204" pitchFamily="34" charset="0"/>
              </a:rPr>
              <a:t>“Dados e Casos”</a:t>
            </a:r>
            <a:r>
              <a:rPr lang="pt-BR" altLang="pt-BR" sz="2000" b="1" dirty="0" smtClean="0">
                <a:solidFill>
                  <a:schemeClr val="bg1"/>
                </a:solidFill>
                <a:cs typeface="Arial" panose="020B0604020202020204" pitchFamily="34" charset="0"/>
              </a:rPr>
              <a:t>.</a:t>
            </a:r>
          </a:p>
        </p:txBody>
      </p:sp>
      <p:sp>
        <p:nvSpPr>
          <p:cNvPr id="18" name="Retângulo 17"/>
          <p:cNvSpPr/>
          <p:nvPr/>
        </p:nvSpPr>
        <p:spPr>
          <a:xfrm>
            <a:off x="261533" y="4570846"/>
            <a:ext cx="8784976" cy="923330"/>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lnSpc>
                <a:spcPct val="90000"/>
              </a:lnSpc>
              <a:spcBef>
                <a:spcPct val="20000"/>
              </a:spcBef>
              <a:buFont typeface="Arial" panose="020B0604020202020204" pitchFamily="34" charset="0"/>
              <a:buChar char="•"/>
            </a:pPr>
            <a:r>
              <a:rPr lang="pt-BR" altLang="pt-BR" sz="2000" b="1" dirty="0" smtClean="0">
                <a:solidFill>
                  <a:schemeClr val="bg1"/>
                </a:solidFill>
                <a:cs typeface="Arial" panose="020B0604020202020204" pitchFamily="34" charset="0"/>
              </a:rPr>
              <a:t>O sistema apresentará a </a:t>
            </a:r>
            <a:r>
              <a:rPr lang="pt-BR" altLang="pt-BR" sz="2000" b="1" dirty="0">
                <a:solidFill>
                  <a:schemeClr val="bg1"/>
                </a:solidFill>
                <a:cs typeface="Arial" panose="020B0604020202020204" pitchFamily="34" charset="0"/>
              </a:rPr>
              <a:t>tela </a:t>
            </a:r>
            <a:r>
              <a:rPr lang="pt-BR" altLang="pt-BR" sz="2000" b="1" dirty="0" smtClean="0">
                <a:solidFill>
                  <a:schemeClr val="bg1"/>
                </a:solidFill>
                <a:cs typeface="Arial" panose="020B0604020202020204" pitchFamily="34" charset="0"/>
              </a:rPr>
              <a:t>“</a:t>
            </a:r>
            <a:r>
              <a:rPr lang="pt-BR" altLang="pt-BR" sz="2000" b="1" dirty="0" smtClean="0">
                <a:solidFill>
                  <a:srgbClr val="FFFF66"/>
                </a:solidFill>
                <a:cs typeface="Arial" panose="020B0604020202020204" pitchFamily="34" charset="0"/>
              </a:rPr>
              <a:t>Manutenção dos Status dos Dados Previsto</a:t>
            </a:r>
            <a:r>
              <a:rPr lang="pt-BR" altLang="pt-BR" sz="2000" b="1" dirty="0" smtClean="0">
                <a:solidFill>
                  <a:schemeClr val="bg1"/>
                </a:solidFill>
                <a:cs typeface="Arial" panose="020B0604020202020204" pitchFamily="34" charset="0"/>
              </a:rPr>
              <a:t>” referentes ao agente e ao estudo selecionado, para </a:t>
            </a:r>
            <a:r>
              <a:rPr lang="pt-BR" altLang="pt-BR" sz="2000" b="1" dirty="0" smtClean="0">
                <a:solidFill>
                  <a:srgbClr val="FFFF66"/>
                </a:solidFill>
                <a:cs typeface="Arial" panose="020B0604020202020204" pitchFamily="34" charset="0"/>
              </a:rPr>
              <a:t>visualização</a:t>
            </a:r>
            <a:r>
              <a:rPr lang="pt-BR" altLang="pt-BR" sz="2000" b="1" dirty="0" smtClean="0">
                <a:solidFill>
                  <a:schemeClr val="bg1"/>
                </a:solidFill>
                <a:cs typeface="Arial" panose="020B0604020202020204" pitchFamily="34" charset="0"/>
              </a:rPr>
              <a:t> das informações.</a:t>
            </a:r>
            <a:endParaRPr lang="pt-BR" altLang="pt-BR" sz="2000" b="1" dirty="0">
              <a:solidFill>
                <a:schemeClr val="bg1"/>
              </a:solidFill>
              <a:cs typeface="Arial" panose="020B0604020202020204" pitchFamily="34" charset="0"/>
            </a:endParaRPr>
          </a:p>
        </p:txBody>
      </p:sp>
      <p:sp>
        <p:nvSpPr>
          <p:cNvPr id="10" name="Seta para baixo 9"/>
          <p:cNvSpPr/>
          <p:nvPr/>
        </p:nvSpPr>
        <p:spPr>
          <a:xfrm rot="13807541">
            <a:off x="6037044" y="3304439"/>
            <a:ext cx="216024" cy="35352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57287108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p:cNvPicPr>
            <a:picLocks noChangeAspect="1"/>
          </p:cNvPicPr>
          <p:nvPr/>
        </p:nvPicPr>
        <p:blipFill>
          <a:blip r:embed="rId2"/>
          <a:stretch>
            <a:fillRect/>
          </a:stretch>
        </p:blipFill>
        <p:spPr>
          <a:xfrm>
            <a:off x="35289" y="1340768"/>
            <a:ext cx="9072777" cy="4811700"/>
          </a:xfrm>
          <a:prstGeom prst="rect">
            <a:avLst/>
          </a:prstGeom>
        </p:spPr>
      </p:pic>
      <p:sp>
        <p:nvSpPr>
          <p:cNvPr id="6"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20. Status e Gravações - Dados Previstos</a:t>
            </a:r>
            <a:endParaRPr lang="pt-BR" altLang="pt-BR" b="1" dirty="0"/>
          </a:p>
        </p:txBody>
      </p:sp>
      <p:sp>
        <p:nvSpPr>
          <p:cNvPr id="7" name="Seta para baixo 6"/>
          <p:cNvSpPr/>
          <p:nvPr/>
        </p:nvSpPr>
        <p:spPr>
          <a:xfrm>
            <a:off x="8604448" y="1628800"/>
            <a:ext cx="216024" cy="353525"/>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p:cNvSpPr/>
          <p:nvPr/>
        </p:nvSpPr>
        <p:spPr>
          <a:xfrm>
            <a:off x="4139952" y="3861048"/>
            <a:ext cx="4824536" cy="1249573"/>
          </a:xfrm>
          <a:prstGeom prst="rect">
            <a:avLst/>
          </a:prstGeom>
        </p:spPr>
        <p:txBody>
          <a:bodyPr wrap="square">
            <a:spAutoFit/>
          </a:bodyPr>
          <a:lstStyle/>
          <a:p>
            <a:pPr algn="just" eaLnBrk="1" hangingPunct="1">
              <a:lnSpc>
                <a:spcPct val="90000"/>
              </a:lnSpc>
              <a:spcBef>
                <a:spcPct val="20000"/>
              </a:spcBef>
            </a:pPr>
            <a:r>
              <a:rPr lang="pt-BR" sz="1600" b="1" dirty="0" smtClean="0">
                <a:solidFill>
                  <a:srgbClr val="FF0000"/>
                </a:solidFill>
              </a:rPr>
              <a:t>Na coluna “Detalhes” é apresentado o botão “+” ou “-” para exibir ou ocultar o detalhamento de cada tipo de dado de cada versão de gravação.</a:t>
            </a:r>
            <a:endParaRPr lang="pt-BR" sz="1600" b="1" dirty="0">
              <a:solidFill>
                <a:srgbClr val="FF0000"/>
              </a:solidFill>
            </a:endParaRPr>
          </a:p>
          <a:p>
            <a:pPr eaLnBrk="1" hangingPunct="1">
              <a:lnSpc>
                <a:spcPct val="90000"/>
              </a:lnSpc>
              <a:spcBef>
                <a:spcPct val="20000"/>
              </a:spcBef>
            </a:pPr>
            <a:endParaRPr lang="pt-BR" altLang="pt-BR" sz="1600" b="1" dirty="0">
              <a:solidFill>
                <a:schemeClr val="bg1"/>
              </a:solidFill>
              <a:latin typeface="+mn-lt"/>
              <a:cs typeface="Arial" panose="020B0604020202020204" pitchFamily="34" charset="0"/>
            </a:endParaRPr>
          </a:p>
        </p:txBody>
      </p:sp>
    </p:spTree>
    <p:extLst>
      <p:ext uri="{BB962C8B-B14F-4D97-AF65-F5344CB8AC3E}">
        <p14:creationId xmlns:p14="http://schemas.microsoft.com/office/powerpoint/2010/main" val="347226682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ângulo 4"/>
          <p:cNvSpPr/>
          <p:nvPr/>
        </p:nvSpPr>
        <p:spPr>
          <a:xfrm>
            <a:off x="359024" y="692696"/>
            <a:ext cx="8461448" cy="3693319"/>
          </a:xfrm>
          <a:prstGeom prst="rect">
            <a:avLst/>
          </a:prstGeom>
        </p:spPr>
        <p:txBody>
          <a:bodyPr wrap="square">
            <a:spAutoFit/>
          </a:bodyPr>
          <a:ls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ct val="20000"/>
              </a:spcBef>
            </a:pPr>
            <a:r>
              <a:rPr lang="pt-BR" altLang="pt-BR" b="1" dirty="0" smtClean="0">
                <a:solidFill>
                  <a:schemeClr val="bg1"/>
                </a:solidFill>
                <a:cs typeface="Arial" panose="020B0604020202020204" pitchFamily="34" charset="0"/>
              </a:rPr>
              <a:t>Essa tela apresenta as seguintes informações:</a:t>
            </a:r>
          </a:p>
          <a:p>
            <a:pPr marL="342900" indent="-34290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O </a:t>
            </a:r>
            <a:r>
              <a:rPr lang="pt-BR" altLang="pt-BR" b="1" dirty="0" smtClean="0">
                <a:solidFill>
                  <a:srgbClr val="FFFF66"/>
                </a:solidFill>
                <a:cs typeface="Arial" panose="020B0604020202020204" pitchFamily="34" charset="0"/>
              </a:rPr>
              <a:t>status</a:t>
            </a:r>
            <a:r>
              <a:rPr lang="pt-BR" altLang="pt-BR" b="1" dirty="0" smtClean="0">
                <a:solidFill>
                  <a:schemeClr val="bg1"/>
                </a:solidFill>
                <a:cs typeface="Arial" panose="020B0604020202020204" pitchFamily="34" charset="0"/>
              </a:rPr>
              <a:t> do Agente;</a:t>
            </a:r>
          </a:p>
          <a:p>
            <a:pPr marL="342900" indent="-34290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Se o </a:t>
            </a:r>
            <a:r>
              <a:rPr lang="pt-BR" altLang="pt-BR" b="1" dirty="0" smtClean="0">
                <a:solidFill>
                  <a:srgbClr val="FFFF66"/>
                </a:solidFill>
                <a:cs typeface="Arial" panose="020B0604020202020204" pitchFamily="34" charset="0"/>
              </a:rPr>
              <a:t>SISBAR</a:t>
            </a:r>
            <a:r>
              <a:rPr lang="pt-BR" altLang="pt-BR" b="1" dirty="0" smtClean="0">
                <a:solidFill>
                  <a:schemeClr val="bg1"/>
                </a:solidFill>
                <a:cs typeface="Arial" panose="020B0604020202020204" pitchFamily="34" charset="0"/>
              </a:rPr>
              <a:t> está habilitado para </a:t>
            </a:r>
            <a:r>
              <a:rPr lang="pt-BR" altLang="pt-BR" b="1" dirty="0" smtClean="0">
                <a:solidFill>
                  <a:srgbClr val="FFFF66"/>
                </a:solidFill>
                <a:cs typeface="Arial" panose="020B0604020202020204" pitchFamily="34" charset="0"/>
              </a:rPr>
              <a:t>alterações</a:t>
            </a:r>
            <a:r>
              <a:rPr lang="pt-BR" altLang="pt-BR" b="1" dirty="0" smtClean="0">
                <a:solidFill>
                  <a:schemeClr val="bg1"/>
                </a:solidFill>
                <a:cs typeface="Arial" panose="020B0604020202020204" pitchFamily="34" charset="0"/>
              </a:rPr>
              <a:t> no estudo;</a:t>
            </a:r>
          </a:p>
          <a:p>
            <a:pPr marL="342900" indent="-342900">
              <a:lnSpc>
                <a:spcPct val="90000"/>
              </a:lnSpc>
              <a:spcBef>
                <a:spcPct val="20000"/>
              </a:spcBef>
              <a:buFont typeface="Wingdings" panose="05000000000000000000" pitchFamily="2" charset="2"/>
              <a:buChar char="ü"/>
            </a:pPr>
            <a:r>
              <a:rPr lang="pt-BR" altLang="pt-BR" b="1" dirty="0" smtClean="0">
                <a:solidFill>
                  <a:schemeClr val="bg1"/>
                </a:solidFill>
                <a:cs typeface="Arial" panose="020B0604020202020204" pitchFamily="34" charset="0"/>
              </a:rPr>
              <a:t>O detalhamento da gravação:</a:t>
            </a: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O </a:t>
            </a:r>
            <a:r>
              <a:rPr lang="pt-BR" altLang="pt-BR" b="1" dirty="0" smtClean="0">
                <a:solidFill>
                  <a:srgbClr val="FFFF66"/>
                </a:solidFill>
                <a:cs typeface="Arial" panose="020B0604020202020204" pitchFamily="34" charset="0"/>
              </a:rPr>
              <a:t>número da versão</a:t>
            </a: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Se a </a:t>
            </a:r>
            <a:r>
              <a:rPr lang="pt-BR" altLang="pt-BR" b="1" dirty="0" smtClean="0">
                <a:solidFill>
                  <a:srgbClr val="FFFF66"/>
                </a:solidFill>
                <a:cs typeface="Arial" panose="020B0604020202020204" pitchFamily="34" charset="0"/>
              </a:rPr>
              <a:t>versão é a oficial</a:t>
            </a: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A </a:t>
            </a:r>
            <a:r>
              <a:rPr lang="pt-BR" altLang="pt-BR" b="1" dirty="0" smtClean="0">
                <a:solidFill>
                  <a:srgbClr val="FFFF66"/>
                </a:solidFill>
                <a:cs typeface="Arial" panose="020B0604020202020204" pitchFamily="34" charset="0"/>
              </a:rPr>
              <a:t>data da gravação</a:t>
            </a: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O </a:t>
            </a:r>
            <a:r>
              <a:rPr lang="pt-BR" altLang="pt-BR" b="1" dirty="0" smtClean="0">
                <a:solidFill>
                  <a:srgbClr val="FFFF66"/>
                </a:solidFill>
                <a:cs typeface="Arial" panose="020B0604020202020204" pitchFamily="34" charset="0"/>
              </a:rPr>
              <a:t>motivo da gravação </a:t>
            </a:r>
            <a:r>
              <a:rPr lang="pt-BR" altLang="pt-BR" b="1" dirty="0" smtClean="0">
                <a:solidFill>
                  <a:schemeClr val="bg1"/>
                </a:solidFill>
                <a:cs typeface="Arial" panose="020B0604020202020204" pitchFamily="34" charset="0"/>
              </a:rPr>
              <a:t>(se revisão)</a:t>
            </a: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O </a:t>
            </a:r>
            <a:r>
              <a:rPr lang="pt-BR" altLang="pt-BR" b="1" dirty="0" smtClean="0">
                <a:solidFill>
                  <a:srgbClr val="FFFF66"/>
                </a:solidFill>
                <a:cs typeface="Arial" panose="020B0604020202020204" pitchFamily="34" charset="0"/>
              </a:rPr>
              <a:t>status de envio </a:t>
            </a:r>
            <a:r>
              <a:rPr lang="pt-BR" altLang="pt-BR" b="1" dirty="0" smtClean="0">
                <a:solidFill>
                  <a:schemeClr val="bg1"/>
                </a:solidFill>
                <a:cs typeface="Arial" panose="020B0604020202020204" pitchFamily="34" charset="0"/>
              </a:rPr>
              <a:t>do tipo de dado</a:t>
            </a:r>
            <a:endParaRPr lang="pt-BR" altLang="pt-BR" b="1" dirty="0" smtClean="0">
              <a:solidFill>
                <a:srgbClr val="FFFF66"/>
              </a:solidFill>
              <a:cs typeface="Arial" panose="020B0604020202020204" pitchFamily="34" charset="0"/>
            </a:endParaRP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O </a:t>
            </a:r>
            <a:r>
              <a:rPr lang="pt-BR" altLang="pt-BR" b="1" dirty="0" smtClean="0">
                <a:solidFill>
                  <a:srgbClr val="FFFF66"/>
                </a:solidFill>
                <a:cs typeface="Arial" panose="020B0604020202020204" pitchFamily="34" charset="0"/>
              </a:rPr>
              <a:t>número de revisões </a:t>
            </a:r>
            <a:r>
              <a:rPr lang="pt-BR" altLang="pt-BR" b="1" dirty="0" smtClean="0">
                <a:solidFill>
                  <a:schemeClr val="bg1"/>
                </a:solidFill>
                <a:cs typeface="Arial" panose="020B0604020202020204" pitchFamily="34" charset="0"/>
              </a:rPr>
              <a:t>do tipo de dado </a:t>
            </a: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Os </a:t>
            </a:r>
            <a:r>
              <a:rPr lang="pt-BR" altLang="pt-BR" b="1" dirty="0" smtClean="0">
                <a:solidFill>
                  <a:srgbClr val="FFFF66"/>
                </a:solidFill>
                <a:cs typeface="Arial" panose="020B0604020202020204" pitchFamily="34" charset="0"/>
              </a:rPr>
              <a:t>dias em atraso </a:t>
            </a:r>
            <a:r>
              <a:rPr lang="pt-BR" altLang="pt-BR" b="1" dirty="0" smtClean="0">
                <a:solidFill>
                  <a:schemeClr val="bg1"/>
                </a:solidFill>
                <a:cs typeface="Arial" panose="020B0604020202020204" pitchFamily="34" charset="0"/>
              </a:rPr>
              <a:t>do tipo do dado </a:t>
            </a:r>
          </a:p>
          <a:p>
            <a:pPr marL="800100" lvl="1" indent="-342900">
              <a:lnSpc>
                <a:spcPct val="90000"/>
              </a:lnSpc>
              <a:spcBef>
                <a:spcPct val="20000"/>
              </a:spcBef>
              <a:buFont typeface="Arial" panose="020B0604020202020204" pitchFamily="34" charset="0"/>
              <a:buChar char="•"/>
            </a:pPr>
            <a:r>
              <a:rPr lang="pt-BR" altLang="pt-BR" b="1" dirty="0" smtClean="0">
                <a:solidFill>
                  <a:schemeClr val="bg1"/>
                </a:solidFill>
                <a:cs typeface="Arial" panose="020B0604020202020204" pitchFamily="34" charset="0"/>
              </a:rPr>
              <a:t>O </a:t>
            </a:r>
            <a:r>
              <a:rPr lang="pt-BR" altLang="pt-BR" b="1" dirty="0" smtClean="0">
                <a:solidFill>
                  <a:srgbClr val="FFFF66"/>
                </a:solidFill>
                <a:cs typeface="Arial" panose="020B0604020202020204" pitchFamily="34" charset="0"/>
              </a:rPr>
              <a:t>% de alterações </a:t>
            </a:r>
            <a:r>
              <a:rPr lang="pt-BR" altLang="pt-BR" b="1" dirty="0" smtClean="0">
                <a:solidFill>
                  <a:schemeClr val="bg1"/>
                </a:solidFill>
                <a:cs typeface="Arial" panose="020B0604020202020204" pitchFamily="34" charset="0"/>
              </a:rPr>
              <a:t>da revisão do tipo de dados</a:t>
            </a:r>
          </a:p>
        </p:txBody>
      </p:sp>
      <p:pic>
        <p:nvPicPr>
          <p:cNvPr id="6" name="Imagem 5"/>
          <p:cNvPicPr>
            <a:picLocks noChangeAspect="1"/>
          </p:cNvPicPr>
          <p:nvPr/>
        </p:nvPicPr>
        <p:blipFill rotWithShape="1">
          <a:blip r:embed="rId2"/>
          <a:srcRect t="8979" b="52111"/>
          <a:stretch/>
        </p:blipFill>
        <p:spPr>
          <a:xfrm>
            <a:off x="107504" y="4386015"/>
            <a:ext cx="8971444" cy="1851297"/>
          </a:xfrm>
          <a:prstGeom prst="rect">
            <a:avLst/>
          </a:prstGeom>
        </p:spPr>
      </p:pic>
      <p:sp>
        <p:nvSpPr>
          <p:cNvPr id="7" name="Título 1"/>
          <p:cNvSpPr>
            <a:spLocks noGrp="1"/>
          </p:cNvSpPr>
          <p:nvPr>
            <p:ph type="title"/>
          </p:nvPr>
        </p:nvSpPr>
        <p:spPr>
          <a:xfrm>
            <a:off x="-1044624" y="27691"/>
            <a:ext cx="10188624" cy="561975"/>
          </a:xfrm>
        </p:spPr>
        <p:txBody>
          <a:bodyPr/>
          <a:lstStyle/>
          <a:p>
            <a:pPr>
              <a:lnSpc>
                <a:spcPct val="90000"/>
              </a:lnSpc>
              <a:spcBef>
                <a:spcPct val="20000"/>
              </a:spcBef>
            </a:pPr>
            <a:r>
              <a:rPr lang="pt-BR" altLang="pt-BR" b="1" dirty="0" smtClean="0"/>
              <a:t>20. Status e Gravações - Dados Previstos</a:t>
            </a:r>
            <a:endParaRPr lang="pt-BR" altLang="pt-BR" b="1" dirty="0"/>
          </a:p>
        </p:txBody>
      </p:sp>
    </p:spTree>
    <p:extLst>
      <p:ext uri="{BB962C8B-B14F-4D97-AF65-F5344CB8AC3E}">
        <p14:creationId xmlns:p14="http://schemas.microsoft.com/office/powerpoint/2010/main" val="460482845"/>
      </p:ext>
    </p:extLst>
  </p:cSld>
  <p:clrMapOvr>
    <a:masterClrMapping/>
  </p:clrMapOvr>
  <p:timing>
    <p:tnLst>
      <p:par>
        <p:cTn id="1" dur="indefinite" restart="never" nodeType="tmRoot"/>
      </p:par>
    </p:tnLst>
  </p:timing>
</p:sld>
</file>

<file path=ppt/theme/theme1.xml><?xml version="1.0" encoding="utf-8"?>
<a:theme xmlns:a="http://schemas.openxmlformats.org/drawingml/2006/main" name="Reunião Carga NSUL-Abril-2013-Modelo Novo">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31991</TotalTime>
  <Words>16777</Words>
  <Application>Microsoft Office PowerPoint</Application>
  <PresentationFormat>Apresentação na tela (4:3)</PresentationFormat>
  <Paragraphs>1273</Paragraphs>
  <Slides>218</Slides>
  <Notes>1</Notes>
  <HiddenSlides>0</HiddenSlides>
  <MMClips>0</MMClips>
  <ScaleCrop>false</ScaleCrop>
  <HeadingPairs>
    <vt:vector size="6" baseType="variant">
      <vt:variant>
        <vt:lpstr>Fontes usadas</vt:lpstr>
      </vt:variant>
      <vt:variant>
        <vt:i4>7</vt:i4>
      </vt:variant>
      <vt:variant>
        <vt:lpstr>Tema</vt:lpstr>
      </vt:variant>
      <vt:variant>
        <vt:i4>1</vt:i4>
      </vt:variant>
      <vt:variant>
        <vt:lpstr>Títulos de slides</vt:lpstr>
      </vt:variant>
      <vt:variant>
        <vt:i4>218</vt:i4>
      </vt:variant>
    </vt:vector>
  </HeadingPairs>
  <TitlesOfParts>
    <vt:vector size="226" baseType="lpstr">
      <vt:lpstr>Arial</vt:lpstr>
      <vt:lpstr>Calibri</vt:lpstr>
      <vt:lpstr>Courier New</vt:lpstr>
      <vt:lpstr>Symbol</vt:lpstr>
      <vt:lpstr>Tahoma</vt:lpstr>
      <vt:lpstr>Times New Roman</vt:lpstr>
      <vt:lpstr>Wingdings</vt:lpstr>
      <vt:lpstr>Reunião Carga NSUL-Abril-2013-Modelo Novo</vt:lpstr>
      <vt:lpstr>Sistema de Consolidação de Previsão de Carga por Barramento para Estudos Elétricos - SCPCB</vt:lpstr>
      <vt:lpstr>SCPCB - Histórico</vt:lpstr>
      <vt:lpstr>Programação</vt:lpstr>
      <vt:lpstr>Programação</vt:lpstr>
      <vt:lpstr>1. Objetivo do treinamento</vt:lpstr>
      <vt:lpstr>2. O Projeto SCPCB</vt:lpstr>
      <vt:lpstr>2. O Projeto SCPCB</vt:lpstr>
      <vt:lpstr>2. O Projeto SCPCB</vt:lpstr>
      <vt:lpstr>2. O Projeto SCPCB</vt:lpstr>
      <vt:lpstr>2. O Projeto SCPCB - módulos</vt:lpstr>
      <vt:lpstr>2. O Projeto SCPCB - Etapas</vt:lpstr>
      <vt:lpstr>2. O Projeto SCPCB – Arquitetura técnica</vt:lpstr>
      <vt:lpstr>2. O Projeto SCPCB – Arquitetura técnica</vt:lpstr>
      <vt:lpstr>3. Cadastro de representantes e usuários</vt:lpstr>
      <vt:lpstr>4. Informações Gerais sobre o Sistema</vt:lpstr>
      <vt:lpstr>4. Informações Gerais sobre o Sistema</vt:lpstr>
      <vt:lpstr>4. Informações Gerais sobre o Sistema</vt:lpstr>
      <vt:lpstr>5. Mudanças no processo – 2ª Fase</vt:lpstr>
      <vt:lpstr>5. Mudanças no processo – 2ª Fase</vt:lpstr>
      <vt:lpstr>6. Atualização do SISBAR e Agrupamentos</vt:lpstr>
      <vt:lpstr>6. Atualização do SISBAR e Agrupamentos</vt:lpstr>
      <vt:lpstr>6. Atualização do SISBAR e Agrupamentos</vt:lpstr>
      <vt:lpstr>6. Atualização do SISBAR e Agrupamentos</vt:lpstr>
      <vt:lpstr>6. Atualização do SISBAR e Agrupamentos</vt:lpstr>
      <vt:lpstr>6. Atualização do SISBAR e Agrupamentos</vt:lpstr>
      <vt:lpstr>6. Atualização do SISBAR e Agrupamentos</vt:lpstr>
      <vt:lpstr>7. Criação e Liberação de Estudos</vt:lpstr>
      <vt:lpstr>7. Criação e Liberação de Estudos</vt:lpstr>
      <vt:lpstr>7. Criação e Liberação de Estudos</vt:lpstr>
      <vt:lpstr>8. Acesso ao Sistema</vt:lpstr>
      <vt:lpstr>8. Acesso ao Sistema</vt:lpstr>
      <vt:lpstr>Apresentação do PowerPoint</vt:lpstr>
      <vt:lpstr>8. Acesso ao Sistema</vt:lpstr>
      <vt:lpstr>8. Acesso ao Sistema</vt:lpstr>
      <vt:lpstr>8. Acesso ao Sistema</vt:lpstr>
      <vt:lpstr>8. Acesso ao Sistema</vt:lpstr>
      <vt:lpstr>9. Seleção de Estudo</vt:lpstr>
      <vt:lpstr>9. Seleção de Estudo</vt:lpstr>
      <vt:lpstr>10. Configurar Barramento Horo-Sazonal</vt:lpstr>
      <vt:lpstr>10. Configurar Barramento Horo-Sazonal</vt:lpstr>
      <vt:lpstr>10. Configurar Barramento Horo-Sazonal</vt:lpstr>
      <vt:lpstr>10. Configurar Barramento Horo-Sazonal</vt:lpstr>
      <vt:lpstr>11. Aquisição do arquivos de dados</vt:lpstr>
      <vt:lpstr>11. Aquisição do arquivos de dados</vt:lpstr>
      <vt:lpstr>11. Aquisição do arquivos de dados</vt:lpstr>
      <vt:lpstr>11. Aquisição do arquivos de dados</vt:lpstr>
      <vt:lpstr>11. Aquisição do arquivos de dados</vt:lpstr>
      <vt:lpstr>11. Aquisição do arquivos de dados</vt:lpstr>
      <vt:lpstr>11. Aquisição do arquivos de dados</vt:lpstr>
      <vt:lpstr>11. Aquisição do arquivos de dados</vt:lpstr>
      <vt:lpstr>11. Aquisição do arquivos de dados</vt:lpstr>
      <vt:lpstr>11. Aquisição do arquivos de dados</vt:lpstr>
      <vt:lpstr>11. Aquisição do arquivos de dados</vt:lpstr>
      <vt:lpstr>11. Aquisição do arquivos de dados</vt:lpstr>
      <vt:lpstr>11. Aquisição do arquivos de dados</vt:lpstr>
      <vt:lpstr>11. Aquisição do arquivos de dados</vt:lpstr>
      <vt:lpstr>11. Aquisição do arquivos de dados</vt:lpstr>
      <vt:lpstr>11. Aquisição do arquivos de dados</vt:lpstr>
      <vt:lpstr>12. Inclusão e Exclusão de Linhas</vt:lpstr>
      <vt:lpstr>12. Inclusão e Exclusão de Linhas</vt:lpstr>
      <vt:lpstr>13. Cópia de Planilhas</vt:lpstr>
      <vt:lpstr>14. Transferência de Dados</vt:lpstr>
      <vt:lpstr>14. Transferência de Dados</vt:lpstr>
      <vt:lpstr>15. Gravação e Consulta de Premissas</vt:lpstr>
      <vt:lpstr>15. Gravação e Consulta de Premissas</vt:lpstr>
      <vt:lpstr>15. Gravação e Consulta de Premissas</vt:lpstr>
      <vt:lpstr>15. Gravação e Consulta de Premissas</vt:lpstr>
      <vt:lpstr>15. Gravação e Consulta de Premissas</vt:lpstr>
      <vt:lpstr>15. Gravação e Consulta de Premissas</vt:lpstr>
      <vt:lpstr>15. Gravação e Consulta de Premissas</vt:lpstr>
      <vt:lpstr>16. Validação de Dados de Previsão</vt:lpstr>
      <vt:lpstr>16. Validação de Dados de Previsão</vt:lpstr>
      <vt:lpstr>16. Validação de Dados de Previsão</vt:lpstr>
      <vt:lpstr>16. Validação de Dados de Previsão</vt:lpstr>
      <vt:lpstr>16. Validação de Dados de Previsão</vt:lpstr>
      <vt:lpstr>16. Validação de Dados de Previsão</vt:lpstr>
      <vt:lpstr>16. Validação de Dados de Previsão</vt:lpstr>
      <vt:lpstr>16. Validação de Dados de Previsão</vt:lpstr>
      <vt:lpstr>16. Validação de Dados de Previsão</vt:lpstr>
      <vt:lpstr>17. Gravação de Dados Previstos</vt:lpstr>
      <vt:lpstr>17. Gravação de Dados Previstos</vt:lpstr>
      <vt:lpstr>17. Gravação de Dados Previstos</vt:lpstr>
      <vt:lpstr>17. Gravação de Dados Previstos</vt:lpstr>
      <vt:lpstr>17. Gravação de Dados Previstos</vt:lpstr>
      <vt:lpstr>17. Gravação de Dados Previstos</vt:lpstr>
      <vt:lpstr>17. Gravação de Dados Previstos</vt:lpstr>
      <vt:lpstr>17. Gravação de Dados Previstos</vt:lpstr>
      <vt:lpstr>18. Validação de Dados Verificados</vt:lpstr>
      <vt:lpstr>18. Validação de Dados Verificados</vt:lpstr>
      <vt:lpstr>18. Validação de Dados Verificados</vt:lpstr>
      <vt:lpstr>18. Validação de Dados Verificados</vt:lpstr>
      <vt:lpstr>19. Gravação de Dados Verificados</vt:lpstr>
      <vt:lpstr>19. Gravação de Dados Verificados</vt:lpstr>
      <vt:lpstr>19. Gravação de Dados Verificados</vt:lpstr>
      <vt:lpstr>19. Gravação de Dados Verificados</vt:lpstr>
      <vt:lpstr>19. Gravação de Dados Verificados</vt:lpstr>
      <vt:lpstr>20. Status e Gravações - Dados Previstos</vt:lpstr>
      <vt:lpstr>20. Status e Gravações - Dados Previstos</vt:lpstr>
      <vt:lpstr>20. Status e Gravações - Dados Previstos</vt:lpstr>
      <vt:lpstr>20. Status e Gravações - Dados Previstos</vt:lpstr>
      <vt:lpstr>20. Status e Gravações - Dados Previstos</vt:lpstr>
      <vt:lpstr>20. Status e Gravações - Dados Previstos</vt:lpstr>
      <vt:lpstr>20. Status e Gravações - Dados Previstos</vt:lpstr>
      <vt:lpstr>21. Revisão de Dados Previstos</vt:lpstr>
      <vt:lpstr>22. Status e Gravações - Dados Verificados</vt:lpstr>
      <vt:lpstr>22. Status e Gravações - Dados Verificados</vt:lpstr>
      <vt:lpstr>22. Status e Gravações - Dados Verificados</vt:lpstr>
      <vt:lpstr>23. Revisão de Dados Verificados</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36. Cenários por Agrupamento</vt:lpstr>
      <vt:lpstr>36. Cenários por Agrupamento</vt:lpstr>
      <vt:lpstr>36. Cenários por Agrupamento</vt:lpstr>
      <vt:lpstr>36. Cenários por Agrupamento</vt:lpstr>
      <vt:lpstr>36. Cenários por Agrupamento</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37. Desagregação de Carga</vt:lpstr>
      <vt:lpstr>38. Remanejamento</vt:lpstr>
      <vt:lpstr>38. Remanejamento</vt:lpstr>
      <vt:lpstr>38. Remanejamento</vt:lpstr>
      <vt:lpstr>38. Remanejamento</vt:lpstr>
      <vt:lpstr>38. Remanejamento</vt:lpstr>
      <vt:lpstr>38. Remanejamento</vt:lpstr>
      <vt:lpstr>38. Remanejamento</vt:lpstr>
      <vt:lpstr>38. Remanejamento</vt:lpstr>
      <vt:lpstr>38. Remanejamento</vt:lpstr>
      <vt:lpstr>38. Remanejamento</vt:lpstr>
      <vt:lpstr>38. Remanejamento</vt:lpstr>
      <vt:lpstr>39. Desvios de Previsão</vt:lpstr>
      <vt:lpstr>40. Casos de Estudo - Anarede</vt:lpstr>
      <vt:lpstr>41. Diretório para Gravação de Arquivos</vt:lpstr>
      <vt:lpstr>42. Funcionalidades Off-line</vt:lpstr>
      <vt:lpstr>43. Análise Gráfica</vt:lpstr>
      <vt:lpstr>43. Análise Gráfica</vt:lpstr>
      <vt:lpstr>43. Análise Gráfica</vt:lpstr>
      <vt:lpstr>43. Análise Gráfica</vt:lpstr>
      <vt:lpstr>43. Análise Gráfica</vt:lpstr>
    </vt:vector>
  </TitlesOfParts>
  <Company>ons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sem título</dc:title>
  <dc:creator>ons-nrs</dc:creator>
  <cp:lastModifiedBy>Luis Carlos De Araujo Simoes</cp:lastModifiedBy>
  <cp:revision>990</cp:revision>
  <cp:lastPrinted>2016-11-09T20:05:42Z</cp:lastPrinted>
  <dcterms:created xsi:type="dcterms:W3CDTF">2001-11-05T17:28:15Z</dcterms:created>
  <dcterms:modified xsi:type="dcterms:W3CDTF">2018-05-14T14:27:08Z</dcterms:modified>
</cp:coreProperties>
</file>